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 id="2147483743" r:id="rId2"/>
  </p:sldMasterIdLst>
  <p:notesMasterIdLst>
    <p:notesMasterId r:id="rId35"/>
  </p:notesMasterIdLst>
  <p:sldIdLst>
    <p:sldId id="306" r:id="rId3"/>
    <p:sldId id="283" r:id="rId4"/>
    <p:sldId id="258" r:id="rId5"/>
    <p:sldId id="259" r:id="rId6"/>
    <p:sldId id="257" r:id="rId7"/>
    <p:sldId id="321" r:id="rId8"/>
    <p:sldId id="262" r:id="rId9"/>
    <p:sldId id="263" r:id="rId10"/>
    <p:sldId id="284" r:id="rId11"/>
    <p:sldId id="274" r:id="rId12"/>
    <p:sldId id="279" r:id="rId13"/>
    <p:sldId id="323" r:id="rId14"/>
    <p:sldId id="325" r:id="rId15"/>
    <p:sldId id="272" r:id="rId16"/>
    <p:sldId id="287" r:id="rId17"/>
    <p:sldId id="307" r:id="rId18"/>
    <p:sldId id="281" r:id="rId19"/>
    <p:sldId id="289" r:id="rId20"/>
    <p:sldId id="291" r:id="rId21"/>
    <p:sldId id="292" r:id="rId22"/>
    <p:sldId id="293" r:id="rId23"/>
    <p:sldId id="308" r:id="rId24"/>
    <p:sldId id="312" r:id="rId25"/>
    <p:sldId id="276" r:id="rId26"/>
    <p:sldId id="277" r:id="rId27"/>
    <p:sldId id="282" r:id="rId28"/>
    <p:sldId id="322" r:id="rId29"/>
    <p:sldId id="286" r:id="rId30"/>
    <p:sldId id="309" r:id="rId31"/>
    <p:sldId id="310" r:id="rId32"/>
    <p:sldId id="311"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7DF"/>
    <a:srgbClr val="37F9E7"/>
    <a:srgbClr val="F23EE5"/>
    <a:srgbClr val="F66E7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p:normalViewPr>
  <p:slideViewPr>
    <p:cSldViewPr snapToGrid="0">
      <p:cViewPr varScale="1">
        <p:scale>
          <a:sx n="88" d="100"/>
          <a:sy n="88"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F7D47-EB5D-45DC-8F45-FDC9F09FA2F0}" type="doc">
      <dgm:prSet loTypeId="urn:microsoft.com/office/officeart/2005/8/layout/pyramid1" loCatId="pyramid" qsTypeId="urn:microsoft.com/office/officeart/2005/8/quickstyle/simple1" qsCatId="simple" csTypeId="urn:microsoft.com/office/officeart/2005/8/colors/colorful4" csCatId="colorful" phldr="1"/>
      <dgm:spPr/>
    </dgm:pt>
    <dgm:pt modelId="{DDF6C216-67F9-40C3-B07A-856AC6538B2B}">
      <dgm:prSet phldrT="[Text]"/>
      <dgm:spPr/>
      <dgm:t>
        <a:bodyPr/>
        <a:lstStyle/>
        <a:p>
          <a:r>
            <a:rPr lang="en-US" b="1" dirty="0" err="1" smtClean="0">
              <a:solidFill>
                <a:schemeClr val="tx1"/>
              </a:solidFill>
            </a:rPr>
            <a:t>Hiến</a:t>
          </a:r>
          <a:r>
            <a:rPr lang="en-US" b="1" dirty="0" smtClean="0">
              <a:solidFill>
                <a:schemeClr val="tx1"/>
              </a:solidFill>
            </a:rPr>
            <a:t> </a:t>
          </a:r>
          <a:r>
            <a:rPr lang="en-US" b="1" dirty="0" err="1" smtClean="0">
              <a:solidFill>
                <a:schemeClr val="tx1"/>
              </a:solidFill>
            </a:rPr>
            <a:t>pháp</a:t>
          </a:r>
          <a:endParaRPr lang="en-US" b="1" dirty="0">
            <a:solidFill>
              <a:schemeClr val="tx1"/>
            </a:solidFill>
          </a:endParaRPr>
        </a:p>
      </dgm:t>
    </dgm:pt>
    <dgm:pt modelId="{FC2C1473-F2A8-4AE0-A49F-38934DA15E60}" type="parTrans" cxnId="{24C751C8-D081-456C-9A6D-80298BA692A7}">
      <dgm:prSet/>
      <dgm:spPr/>
      <dgm:t>
        <a:bodyPr/>
        <a:lstStyle/>
        <a:p>
          <a:endParaRPr lang="en-US"/>
        </a:p>
      </dgm:t>
    </dgm:pt>
    <dgm:pt modelId="{0AFF8F8C-AC03-4FB7-81F7-05969CA07D38}" type="sibTrans" cxnId="{24C751C8-D081-456C-9A6D-80298BA692A7}">
      <dgm:prSet/>
      <dgm:spPr/>
      <dgm:t>
        <a:bodyPr/>
        <a:lstStyle/>
        <a:p>
          <a:endParaRPr lang="en-US"/>
        </a:p>
      </dgm:t>
    </dgm:pt>
    <dgm:pt modelId="{1AC65190-3FC7-4519-8B1E-616E19E6CB54}">
      <dgm:prSet phldrT="[Text]"/>
      <dgm:spPr/>
      <dgm:t>
        <a:bodyPr/>
        <a:lstStyle/>
        <a:p>
          <a:r>
            <a:rPr lang="en-US" b="1" dirty="0" err="1" smtClean="0"/>
            <a:t>Luật</a:t>
          </a:r>
          <a:r>
            <a:rPr lang="en-US" b="1" dirty="0" smtClean="0"/>
            <a:t>, NQ </a:t>
          </a:r>
          <a:r>
            <a:rPr lang="en-US" b="1" dirty="0" err="1" smtClean="0"/>
            <a:t>của</a:t>
          </a:r>
          <a:r>
            <a:rPr lang="en-US" b="1" dirty="0" smtClean="0"/>
            <a:t> </a:t>
          </a:r>
          <a:r>
            <a:rPr lang="en-US" b="1" dirty="0" err="1" smtClean="0"/>
            <a:t>Quốc</a:t>
          </a:r>
          <a:r>
            <a:rPr lang="en-US" b="1" dirty="0" smtClean="0"/>
            <a:t> </a:t>
          </a:r>
          <a:r>
            <a:rPr lang="en-US" b="1" dirty="0" err="1" smtClean="0"/>
            <a:t>hội</a:t>
          </a:r>
          <a:endParaRPr lang="en-US" b="1" dirty="0"/>
        </a:p>
      </dgm:t>
    </dgm:pt>
    <dgm:pt modelId="{7F16BF98-322D-42DA-8E67-4CAB58D111B0}" type="parTrans" cxnId="{34DBC637-095E-46A4-99AB-DC8B995879DF}">
      <dgm:prSet/>
      <dgm:spPr/>
      <dgm:t>
        <a:bodyPr/>
        <a:lstStyle/>
        <a:p>
          <a:endParaRPr lang="en-US"/>
        </a:p>
      </dgm:t>
    </dgm:pt>
    <dgm:pt modelId="{05AB11D9-2AE1-4CBB-9A0B-220ABC7167B0}" type="sibTrans" cxnId="{34DBC637-095E-46A4-99AB-DC8B995879DF}">
      <dgm:prSet/>
      <dgm:spPr/>
      <dgm:t>
        <a:bodyPr/>
        <a:lstStyle/>
        <a:p>
          <a:endParaRPr lang="en-US"/>
        </a:p>
      </dgm:t>
    </dgm:pt>
    <dgm:pt modelId="{0E9C8648-8402-4A46-84A8-B6B58523475C}">
      <dgm:prSet phldrT="[Text]"/>
      <dgm:spPr/>
      <dgm:t>
        <a:bodyPr/>
        <a:lstStyle/>
        <a:p>
          <a:r>
            <a:rPr lang="en-US" b="1" dirty="0" err="1" smtClean="0">
              <a:solidFill>
                <a:schemeClr val="bg1"/>
              </a:solidFill>
            </a:rPr>
            <a:t>Văn</a:t>
          </a:r>
          <a:r>
            <a:rPr lang="en-US" b="1" dirty="0" smtClean="0">
              <a:solidFill>
                <a:schemeClr val="bg1"/>
              </a:solidFill>
            </a:rPr>
            <a:t> </a:t>
          </a:r>
          <a:r>
            <a:rPr lang="en-US" b="1" dirty="0" err="1" smtClean="0">
              <a:solidFill>
                <a:schemeClr val="bg1"/>
              </a:solidFill>
            </a:rPr>
            <a:t>bản</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Chính</a:t>
          </a:r>
          <a:r>
            <a:rPr lang="en-US" b="1" dirty="0" smtClean="0">
              <a:solidFill>
                <a:schemeClr val="bg1"/>
              </a:solidFill>
            </a:rPr>
            <a:t> </a:t>
          </a:r>
          <a:r>
            <a:rPr lang="en-US" b="1" dirty="0" err="1" smtClean="0">
              <a:solidFill>
                <a:schemeClr val="bg1"/>
              </a:solidFill>
            </a:rPr>
            <a:t>phủ</a:t>
          </a:r>
          <a:endParaRPr lang="en-US" b="1" dirty="0">
            <a:solidFill>
              <a:schemeClr val="bg1"/>
            </a:solidFill>
          </a:endParaRPr>
        </a:p>
      </dgm:t>
    </dgm:pt>
    <dgm:pt modelId="{6D97C188-C982-4065-BD52-ACF357474CCD}" type="parTrans" cxnId="{F8B68CC5-E218-4C96-A47B-B036C882A254}">
      <dgm:prSet/>
      <dgm:spPr/>
      <dgm:t>
        <a:bodyPr/>
        <a:lstStyle/>
        <a:p>
          <a:endParaRPr lang="en-US"/>
        </a:p>
      </dgm:t>
    </dgm:pt>
    <dgm:pt modelId="{B16C220E-5464-401D-9BE6-72C4D8F7DB7D}" type="sibTrans" cxnId="{F8B68CC5-E218-4C96-A47B-B036C882A254}">
      <dgm:prSet/>
      <dgm:spPr/>
      <dgm:t>
        <a:bodyPr/>
        <a:lstStyle/>
        <a:p>
          <a:endParaRPr lang="en-US"/>
        </a:p>
      </dgm:t>
    </dgm:pt>
    <dgm:pt modelId="{0D77BAAA-9B80-46DF-ACEB-003C71BDCE68}">
      <dgm:prSet/>
      <dgm:spPr/>
      <dgm:t>
        <a:bodyPr/>
        <a:lstStyle/>
        <a:p>
          <a:r>
            <a:rPr lang="en-US" b="1" dirty="0" err="1" smtClean="0"/>
            <a:t>Pháp</a:t>
          </a:r>
          <a:r>
            <a:rPr lang="en-US" b="1" dirty="0" smtClean="0"/>
            <a:t> </a:t>
          </a:r>
          <a:r>
            <a:rPr lang="en-US" b="1" dirty="0" err="1" smtClean="0"/>
            <a:t>lệnh</a:t>
          </a:r>
          <a:r>
            <a:rPr lang="en-US" b="1" dirty="0" smtClean="0"/>
            <a:t>, NQ </a:t>
          </a:r>
          <a:r>
            <a:rPr lang="en-US" b="1" dirty="0" err="1" smtClean="0"/>
            <a:t>của</a:t>
          </a:r>
          <a:r>
            <a:rPr lang="en-US" b="1" dirty="0" smtClean="0"/>
            <a:t> UBTVQH</a:t>
          </a:r>
          <a:endParaRPr lang="en-US" b="1" dirty="0"/>
        </a:p>
      </dgm:t>
    </dgm:pt>
    <dgm:pt modelId="{3EB362D3-113A-4E0B-BD48-5466097D9F2F}" type="parTrans" cxnId="{40B370D5-04FF-45FC-9E43-D49240599A03}">
      <dgm:prSet/>
      <dgm:spPr/>
      <dgm:t>
        <a:bodyPr/>
        <a:lstStyle/>
        <a:p>
          <a:endParaRPr lang="en-US"/>
        </a:p>
      </dgm:t>
    </dgm:pt>
    <dgm:pt modelId="{4041BEEE-CE0E-4F89-A3CA-5A145A4A646C}" type="sibTrans" cxnId="{40B370D5-04FF-45FC-9E43-D49240599A03}">
      <dgm:prSet/>
      <dgm:spPr/>
      <dgm:t>
        <a:bodyPr/>
        <a:lstStyle/>
        <a:p>
          <a:endParaRPr lang="en-US"/>
        </a:p>
      </dgm:t>
    </dgm:pt>
    <dgm:pt modelId="{EF13D4F3-76E9-4A63-BBA9-1E3F0B51E3AD}">
      <dgm:prSet/>
      <dgm:spPr/>
      <dgm:t>
        <a:bodyPr/>
        <a:lstStyle/>
        <a:p>
          <a:r>
            <a:rPr lang="en-US" b="1" dirty="0" err="1" smtClean="0">
              <a:solidFill>
                <a:schemeClr val="bg1"/>
              </a:solidFill>
            </a:rPr>
            <a:t>Văn</a:t>
          </a:r>
          <a:r>
            <a:rPr lang="en-US" b="1" dirty="0" smtClean="0">
              <a:solidFill>
                <a:schemeClr val="bg1"/>
              </a:solidFill>
            </a:rPr>
            <a:t> </a:t>
          </a:r>
          <a:r>
            <a:rPr lang="en-US" b="1" dirty="0" err="1" smtClean="0">
              <a:solidFill>
                <a:schemeClr val="bg1"/>
              </a:solidFill>
            </a:rPr>
            <a:t>bản</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cơ</a:t>
          </a:r>
          <a:r>
            <a:rPr lang="en-US" b="1" dirty="0" smtClean="0">
              <a:solidFill>
                <a:schemeClr val="bg1"/>
              </a:solidFill>
            </a:rPr>
            <a:t> </a:t>
          </a:r>
          <a:r>
            <a:rPr lang="en-US" b="1" dirty="0" err="1" smtClean="0">
              <a:solidFill>
                <a:schemeClr val="bg1"/>
              </a:solidFill>
            </a:rPr>
            <a:t>quan</a:t>
          </a:r>
          <a:r>
            <a:rPr lang="en-US" b="1" dirty="0" smtClean="0">
              <a:solidFill>
                <a:schemeClr val="bg1"/>
              </a:solidFill>
            </a:rPr>
            <a:t> </a:t>
          </a:r>
          <a:r>
            <a:rPr lang="en-US" b="1" dirty="0" err="1" smtClean="0">
              <a:solidFill>
                <a:schemeClr val="bg1"/>
              </a:solidFill>
            </a:rPr>
            <a:t>địa</a:t>
          </a:r>
          <a:r>
            <a:rPr lang="en-US" b="1" dirty="0" smtClean="0">
              <a:solidFill>
                <a:schemeClr val="bg1"/>
              </a:solidFill>
            </a:rPr>
            <a:t> </a:t>
          </a:r>
          <a:r>
            <a:rPr lang="en-US" b="1" dirty="0" err="1" smtClean="0">
              <a:solidFill>
                <a:schemeClr val="bg1"/>
              </a:solidFill>
            </a:rPr>
            <a:t>phương</a:t>
          </a:r>
          <a:endParaRPr lang="en-US" b="1" dirty="0">
            <a:solidFill>
              <a:schemeClr val="bg1"/>
            </a:solidFill>
          </a:endParaRPr>
        </a:p>
      </dgm:t>
    </dgm:pt>
    <dgm:pt modelId="{D6F3DCBE-3076-48DB-8A55-03298F61EBBA}" type="parTrans" cxnId="{4F6C07AE-D641-47B9-B65F-9073B512D69C}">
      <dgm:prSet/>
      <dgm:spPr/>
      <dgm:t>
        <a:bodyPr/>
        <a:lstStyle/>
        <a:p>
          <a:endParaRPr lang="en-US"/>
        </a:p>
      </dgm:t>
    </dgm:pt>
    <dgm:pt modelId="{231EC2A0-D7D8-46DD-933F-CAD1B87D6394}" type="sibTrans" cxnId="{4F6C07AE-D641-47B9-B65F-9073B512D69C}">
      <dgm:prSet/>
      <dgm:spPr/>
      <dgm:t>
        <a:bodyPr/>
        <a:lstStyle/>
        <a:p>
          <a:endParaRPr lang="en-US"/>
        </a:p>
      </dgm:t>
    </dgm:pt>
    <dgm:pt modelId="{94CA14D1-6C01-44AA-B69D-67C95F6BE237}" type="pres">
      <dgm:prSet presAssocID="{859F7D47-EB5D-45DC-8F45-FDC9F09FA2F0}" presName="Name0" presStyleCnt="0">
        <dgm:presLayoutVars>
          <dgm:dir/>
          <dgm:animLvl val="lvl"/>
          <dgm:resizeHandles val="exact"/>
        </dgm:presLayoutVars>
      </dgm:prSet>
      <dgm:spPr/>
    </dgm:pt>
    <dgm:pt modelId="{C55D5859-E532-4CC1-B519-2E3622B4BC2A}" type="pres">
      <dgm:prSet presAssocID="{DDF6C216-67F9-40C3-B07A-856AC6538B2B}" presName="Name8" presStyleCnt="0"/>
      <dgm:spPr/>
    </dgm:pt>
    <dgm:pt modelId="{A330E717-A5CC-4C46-B895-375BC3B5AA32}" type="pres">
      <dgm:prSet presAssocID="{DDF6C216-67F9-40C3-B07A-856AC6538B2B}" presName="level" presStyleLbl="node1" presStyleIdx="0" presStyleCnt="5">
        <dgm:presLayoutVars>
          <dgm:chMax val="1"/>
          <dgm:bulletEnabled val="1"/>
        </dgm:presLayoutVars>
      </dgm:prSet>
      <dgm:spPr/>
      <dgm:t>
        <a:bodyPr/>
        <a:lstStyle/>
        <a:p>
          <a:endParaRPr lang="en-US"/>
        </a:p>
      </dgm:t>
    </dgm:pt>
    <dgm:pt modelId="{EBE42534-0F78-4F03-AEF0-E129B73B4D56}" type="pres">
      <dgm:prSet presAssocID="{DDF6C216-67F9-40C3-B07A-856AC6538B2B}" presName="levelTx" presStyleLbl="revTx" presStyleIdx="0" presStyleCnt="0">
        <dgm:presLayoutVars>
          <dgm:chMax val="1"/>
          <dgm:bulletEnabled val="1"/>
        </dgm:presLayoutVars>
      </dgm:prSet>
      <dgm:spPr/>
      <dgm:t>
        <a:bodyPr/>
        <a:lstStyle/>
        <a:p>
          <a:endParaRPr lang="en-US"/>
        </a:p>
      </dgm:t>
    </dgm:pt>
    <dgm:pt modelId="{E144BCF5-89AD-426C-A9FB-30A20D9F2DAA}" type="pres">
      <dgm:prSet presAssocID="{1AC65190-3FC7-4519-8B1E-616E19E6CB54}" presName="Name8" presStyleCnt="0"/>
      <dgm:spPr/>
    </dgm:pt>
    <dgm:pt modelId="{729A32A4-08EC-4B70-A552-978F7EDBE9DE}" type="pres">
      <dgm:prSet presAssocID="{1AC65190-3FC7-4519-8B1E-616E19E6CB54}" presName="level" presStyleLbl="node1" presStyleIdx="1" presStyleCnt="5">
        <dgm:presLayoutVars>
          <dgm:chMax val="1"/>
          <dgm:bulletEnabled val="1"/>
        </dgm:presLayoutVars>
      </dgm:prSet>
      <dgm:spPr/>
      <dgm:t>
        <a:bodyPr/>
        <a:lstStyle/>
        <a:p>
          <a:endParaRPr lang="en-US"/>
        </a:p>
      </dgm:t>
    </dgm:pt>
    <dgm:pt modelId="{99D44A62-7912-4EAE-BC20-917CB49006BB}" type="pres">
      <dgm:prSet presAssocID="{1AC65190-3FC7-4519-8B1E-616E19E6CB54}" presName="levelTx" presStyleLbl="revTx" presStyleIdx="0" presStyleCnt="0">
        <dgm:presLayoutVars>
          <dgm:chMax val="1"/>
          <dgm:bulletEnabled val="1"/>
        </dgm:presLayoutVars>
      </dgm:prSet>
      <dgm:spPr/>
      <dgm:t>
        <a:bodyPr/>
        <a:lstStyle/>
        <a:p>
          <a:endParaRPr lang="en-US"/>
        </a:p>
      </dgm:t>
    </dgm:pt>
    <dgm:pt modelId="{C48D30EF-A152-420A-B9B5-AA611A18F3EA}" type="pres">
      <dgm:prSet presAssocID="{0D77BAAA-9B80-46DF-ACEB-003C71BDCE68}" presName="Name8" presStyleCnt="0"/>
      <dgm:spPr/>
    </dgm:pt>
    <dgm:pt modelId="{A9F56191-5F63-4EAD-88CA-B6606191ED23}" type="pres">
      <dgm:prSet presAssocID="{0D77BAAA-9B80-46DF-ACEB-003C71BDCE68}" presName="level" presStyleLbl="node1" presStyleIdx="2" presStyleCnt="5">
        <dgm:presLayoutVars>
          <dgm:chMax val="1"/>
          <dgm:bulletEnabled val="1"/>
        </dgm:presLayoutVars>
      </dgm:prSet>
      <dgm:spPr/>
      <dgm:t>
        <a:bodyPr/>
        <a:lstStyle/>
        <a:p>
          <a:endParaRPr lang="en-US"/>
        </a:p>
      </dgm:t>
    </dgm:pt>
    <dgm:pt modelId="{6C223E6E-5364-4CF0-8420-B0BBAE656CE5}" type="pres">
      <dgm:prSet presAssocID="{0D77BAAA-9B80-46DF-ACEB-003C71BDCE68}" presName="levelTx" presStyleLbl="revTx" presStyleIdx="0" presStyleCnt="0">
        <dgm:presLayoutVars>
          <dgm:chMax val="1"/>
          <dgm:bulletEnabled val="1"/>
        </dgm:presLayoutVars>
      </dgm:prSet>
      <dgm:spPr/>
      <dgm:t>
        <a:bodyPr/>
        <a:lstStyle/>
        <a:p>
          <a:endParaRPr lang="en-US"/>
        </a:p>
      </dgm:t>
    </dgm:pt>
    <dgm:pt modelId="{46EF0F81-BA82-4691-8835-F25B2838803C}" type="pres">
      <dgm:prSet presAssocID="{0E9C8648-8402-4A46-84A8-B6B58523475C}" presName="Name8" presStyleCnt="0"/>
      <dgm:spPr/>
    </dgm:pt>
    <dgm:pt modelId="{7125168E-9377-4E0E-92F8-2A5253C81730}" type="pres">
      <dgm:prSet presAssocID="{0E9C8648-8402-4A46-84A8-B6B58523475C}" presName="level" presStyleLbl="node1" presStyleIdx="3" presStyleCnt="5">
        <dgm:presLayoutVars>
          <dgm:chMax val="1"/>
          <dgm:bulletEnabled val="1"/>
        </dgm:presLayoutVars>
      </dgm:prSet>
      <dgm:spPr/>
      <dgm:t>
        <a:bodyPr/>
        <a:lstStyle/>
        <a:p>
          <a:endParaRPr lang="en-US"/>
        </a:p>
      </dgm:t>
    </dgm:pt>
    <dgm:pt modelId="{D61D3EDD-77E8-475D-B7B9-127979034D10}" type="pres">
      <dgm:prSet presAssocID="{0E9C8648-8402-4A46-84A8-B6B58523475C}" presName="levelTx" presStyleLbl="revTx" presStyleIdx="0" presStyleCnt="0">
        <dgm:presLayoutVars>
          <dgm:chMax val="1"/>
          <dgm:bulletEnabled val="1"/>
        </dgm:presLayoutVars>
      </dgm:prSet>
      <dgm:spPr/>
      <dgm:t>
        <a:bodyPr/>
        <a:lstStyle/>
        <a:p>
          <a:endParaRPr lang="en-US"/>
        </a:p>
      </dgm:t>
    </dgm:pt>
    <dgm:pt modelId="{C02C935C-50AF-4FA2-B47F-7969B437EEFC}" type="pres">
      <dgm:prSet presAssocID="{EF13D4F3-76E9-4A63-BBA9-1E3F0B51E3AD}" presName="Name8" presStyleCnt="0"/>
      <dgm:spPr/>
    </dgm:pt>
    <dgm:pt modelId="{AD9A9815-870D-402A-ADAD-FD20FA8D867D}" type="pres">
      <dgm:prSet presAssocID="{EF13D4F3-76E9-4A63-BBA9-1E3F0B51E3AD}" presName="level" presStyleLbl="node1" presStyleIdx="4" presStyleCnt="5" custLinFactNeighborX="-1531" custLinFactNeighborY="-2157">
        <dgm:presLayoutVars>
          <dgm:chMax val="1"/>
          <dgm:bulletEnabled val="1"/>
        </dgm:presLayoutVars>
      </dgm:prSet>
      <dgm:spPr/>
      <dgm:t>
        <a:bodyPr/>
        <a:lstStyle/>
        <a:p>
          <a:endParaRPr lang="en-US"/>
        </a:p>
      </dgm:t>
    </dgm:pt>
    <dgm:pt modelId="{FA45350A-E2DD-43D5-84C7-F224380D3845}" type="pres">
      <dgm:prSet presAssocID="{EF13D4F3-76E9-4A63-BBA9-1E3F0B51E3AD}" presName="levelTx" presStyleLbl="revTx" presStyleIdx="0" presStyleCnt="0">
        <dgm:presLayoutVars>
          <dgm:chMax val="1"/>
          <dgm:bulletEnabled val="1"/>
        </dgm:presLayoutVars>
      </dgm:prSet>
      <dgm:spPr/>
      <dgm:t>
        <a:bodyPr/>
        <a:lstStyle/>
        <a:p>
          <a:endParaRPr lang="en-US"/>
        </a:p>
      </dgm:t>
    </dgm:pt>
  </dgm:ptLst>
  <dgm:cxnLst>
    <dgm:cxn modelId="{25D729E8-C072-4128-9222-2DD6B3BB668A}" type="presOf" srcId="{1AC65190-3FC7-4519-8B1E-616E19E6CB54}" destId="{729A32A4-08EC-4B70-A552-978F7EDBE9DE}" srcOrd="0" destOrd="0" presId="urn:microsoft.com/office/officeart/2005/8/layout/pyramid1"/>
    <dgm:cxn modelId="{C17E9977-8FBC-4183-B222-CC4B519E8A48}" type="presOf" srcId="{859F7D47-EB5D-45DC-8F45-FDC9F09FA2F0}" destId="{94CA14D1-6C01-44AA-B69D-67C95F6BE237}" srcOrd="0" destOrd="0" presId="urn:microsoft.com/office/officeart/2005/8/layout/pyramid1"/>
    <dgm:cxn modelId="{58893893-8F15-4201-A0E6-420C3D78C972}" type="presOf" srcId="{0E9C8648-8402-4A46-84A8-B6B58523475C}" destId="{7125168E-9377-4E0E-92F8-2A5253C81730}" srcOrd="0" destOrd="0" presId="urn:microsoft.com/office/officeart/2005/8/layout/pyramid1"/>
    <dgm:cxn modelId="{40B370D5-04FF-45FC-9E43-D49240599A03}" srcId="{859F7D47-EB5D-45DC-8F45-FDC9F09FA2F0}" destId="{0D77BAAA-9B80-46DF-ACEB-003C71BDCE68}" srcOrd="2" destOrd="0" parTransId="{3EB362D3-113A-4E0B-BD48-5466097D9F2F}" sibTransId="{4041BEEE-CE0E-4F89-A3CA-5A145A4A646C}"/>
    <dgm:cxn modelId="{BB7A9C4C-A91D-4096-AEF7-854979180CD0}" type="presOf" srcId="{0D77BAAA-9B80-46DF-ACEB-003C71BDCE68}" destId="{A9F56191-5F63-4EAD-88CA-B6606191ED23}" srcOrd="0" destOrd="0" presId="urn:microsoft.com/office/officeart/2005/8/layout/pyramid1"/>
    <dgm:cxn modelId="{191409DB-466D-4E89-A346-298B4D200759}" type="presOf" srcId="{1AC65190-3FC7-4519-8B1E-616E19E6CB54}" destId="{99D44A62-7912-4EAE-BC20-917CB49006BB}" srcOrd="1" destOrd="0" presId="urn:microsoft.com/office/officeart/2005/8/layout/pyramid1"/>
    <dgm:cxn modelId="{665D8DAE-EE6C-412A-AA2D-5BB608ACA636}" type="presOf" srcId="{DDF6C216-67F9-40C3-B07A-856AC6538B2B}" destId="{A330E717-A5CC-4C46-B895-375BC3B5AA32}" srcOrd="0" destOrd="0" presId="urn:microsoft.com/office/officeart/2005/8/layout/pyramid1"/>
    <dgm:cxn modelId="{4F6C07AE-D641-47B9-B65F-9073B512D69C}" srcId="{859F7D47-EB5D-45DC-8F45-FDC9F09FA2F0}" destId="{EF13D4F3-76E9-4A63-BBA9-1E3F0B51E3AD}" srcOrd="4" destOrd="0" parTransId="{D6F3DCBE-3076-48DB-8A55-03298F61EBBA}" sibTransId="{231EC2A0-D7D8-46DD-933F-CAD1B87D6394}"/>
    <dgm:cxn modelId="{1B61401D-A310-4F18-8221-3AB3D0869A69}" type="presOf" srcId="{EF13D4F3-76E9-4A63-BBA9-1E3F0B51E3AD}" destId="{AD9A9815-870D-402A-ADAD-FD20FA8D867D}" srcOrd="0" destOrd="0" presId="urn:microsoft.com/office/officeart/2005/8/layout/pyramid1"/>
    <dgm:cxn modelId="{1D620CCA-8ADF-4180-B07F-B557F70CDC92}" type="presOf" srcId="{EF13D4F3-76E9-4A63-BBA9-1E3F0B51E3AD}" destId="{FA45350A-E2DD-43D5-84C7-F224380D3845}" srcOrd="1" destOrd="0" presId="urn:microsoft.com/office/officeart/2005/8/layout/pyramid1"/>
    <dgm:cxn modelId="{BFD95ABE-18DC-4C24-8AAE-9BB854CD19D7}" type="presOf" srcId="{DDF6C216-67F9-40C3-B07A-856AC6538B2B}" destId="{EBE42534-0F78-4F03-AEF0-E129B73B4D56}" srcOrd="1" destOrd="0" presId="urn:microsoft.com/office/officeart/2005/8/layout/pyramid1"/>
    <dgm:cxn modelId="{003939E7-1705-436A-9C1D-9B1F3612C20E}" type="presOf" srcId="{0E9C8648-8402-4A46-84A8-B6B58523475C}" destId="{D61D3EDD-77E8-475D-B7B9-127979034D10}" srcOrd="1" destOrd="0" presId="urn:microsoft.com/office/officeart/2005/8/layout/pyramid1"/>
    <dgm:cxn modelId="{34DBC637-095E-46A4-99AB-DC8B995879DF}" srcId="{859F7D47-EB5D-45DC-8F45-FDC9F09FA2F0}" destId="{1AC65190-3FC7-4519-8B1E-616E19E6CB54}" srcOrd="1" destOrd="0" parTransId="{7F16BF98-322D-42DA-8E67-4CAB58D111B0}" sibTransId="{05AB11D9-2AE1-4CBB-9A0B-220ABC7167B0}"/>
    <dgm:cxn modelId="{F8B68CC5-E218-4C96-A47B-B036C882A254}" srcId="{859F7D47-EB5D-45DC-8F45-FDC9F09FA2F0}" destId="{0E9C8648-8402-4A46-84A8-B6B58523475C}" srcOrd="3" destOrd="0" parTransId="{6D97C188-C982-4065-BD52-ACF357474CCD}" sibTransId="{B16C220E-5464-401D-9BE6-72C4D8F7DB7D}"/>
    <dgm:cxn modelId="{A338322E-330A-44B8-9134-84C718B1B2DC}" type="presOf" srcId="{0D77BAAA-9B80-46DF-ACEB-003C71BDCE68}" destId="{6C223E6E-5364-4CF0-8420-B0BBAE656CE5}" srcOrd="1" destOrd="0" presId="urn:microsoft.com/office/officeart/2005/8/layout/pyramid1"/>
    <dgm:cxn modelId="{24C751C8-D081-456C-9A6D-80298BA692A7}" srcId="{859F7D47-EB5D-45DC-8F45-FDC9F09FA2F0}" destId="{DDF6C216-67F9-40C3-B07A-856AC6538B2B}" srcOrd="0" destOrd="0" parTransId="{FC2C1473-F2A8-4AE0-A49F-38934DA15E60}" sibTransId="{0AFF8F8C-AC03-4FB7-81F7-05969CA07D38}"/>
    <dgm:cxn modelId="{657CD0C6-E3B3-49C4-9622-80E99BB05E33}" type="presParOf" srcId="{94CA14D1-6C01-44AA-B69D-67C95F6BE237}" destId="{C55D5859-E532-4CC1-B519-2E3622B4BC2A}" srcOrd="0" destOrd="0" presId="urn:microsoft.com/office/officeart/2005/8/layout/pyramid1"/>
    <dgm:cxn modelId="{E03B89F8-E592-4A19-A96D-B4335FD6FC5B}" type="presParOf" srcId="{C55D5859-E532-4CC1-B519-2E3622B4BC2A}" destId="{A330E717-A5CC-4C46-B895-375BC3B5AA32}" srcOrd="0" destOrd="0" presId="urn:microsoft.com/office/officeart/2005/8/layout/pyramid1"/>
    <dgm:cxn modelId="{457B3BD3-6364-4F3E-8BFD-8AC36963101D}" type="presParOf" srcId="{C55D5859-E532-4CC1-B519-2E3622B4BC2A}" destId="{EBE42534-0F78-4F03-AEF0-E129B73B4D56}" srcOrd="1" destOrd="0" presId="urn:microsoft.com/office/officeart/2005/8/layout/pyramid1"/>
    <dgm:cxn modelId="{55B109AC-AA80-404D-94A9-814CDCB90172}" type="presParOf" srcId="{94CA14D1-6C01-44AA-B69D-67C95F6BE237}" destId="{E144BCF5-89AD-426C-A9FB-30A20D9F2DAA}" srcOrd="1" destOrd="0" presId="urn:microsoft.com/office/officeart/2005/8/layout/pyramid1"/>
    <dgm:cxn modelId="{1829B205-EEAE-42BE-9F74-CD761159FFFA}" type="presParOf" srcId="{E144BCF5-89AD-426C-A9FB-30A20D9F2DAA}" destId="{729A32A4-08EC-4B70-A552-978F7EDBE9DE}" srcOrd="0" destOrd="0" presId="urn:microsoft.com/office/officeart/2005/8/layout/pyramid1"/>
    <dgm:cxn modelId="{2CA84CC7-917E-42EB-9143-F7A04564B9CC}" type="presParOf" srcId="{E144BCF5-89AD-426C-A9FB-30A20D9F2DAA}" destId="{99D44A62-7912-4EAE-BC20-917CB49006BB}" srcOrd="1" destOrd="0" presId="urn:microsoft.com/office/officeart/2005/8/layout/pyramid1"/>
    <dgm:cxn modelId="{500B68A0-CDFF-4182-A848-5E5107CF1267}" type="presParOf" srcId="{94CA14D1-6C01-44AA-B69D-67C95F6BE237}" destId="{C48D30EF-A152-420A-B9B5-AA611A18F3EA}" srcOrd="2" destOrd="0" presId="urn:microsoft.com/office/officeart/2005/8/layout/pyramid1"/>
    <dgm:cxn modelId="{D98E07B8-B424-47B0-9EA0-839C5FFC3348}" type="presParOf" srcId="{C48D30EF-A152-420A-B9B5-AA611A18F3EA}" destId="{A9F56191-5F63-4EAD-88CA-B6606191ED23}" srcOrd="0" destOrd="0" presId="urn:microsoft.com/office/officeart/2005/8/layout/pyramid1"/>
    <dgm:cxn modelId="{F646FFA9-A1A2-4169-A4AB-98559FFE2552}" type="presParOf" srcId="{C48D30EF-A152-420A-B9B5-AA611A18F3EA}" destId="{6C223E6E-5364-4CF0-8420-B0BBAE656CE5}" srcOrd="1" destOrd="0" presId="urn:microsoft.com/office/officeart/2005/8/layout/pyramid1"/>
    <dgm:cxn modelId="{EC4661E8-9FE2-4AE5-AE21-F5910722AC1B}" type="presParOf" srcId="{94CA14D1-6C01-44AA-B69D-67C95F6BE237}" destId="{46EF0F81-BA82-4691-8835-F25B2838803C}" srcOrd="3" destOrd="0" presId="urn:microsoft.com/office/officeart/2005/8/layout/pyramid1"/>
    <dgm:cxn modelId="{4CF42ACC-6126-4209-A879-276E96E8EA64}" type="presParOf" srcId="{46EF0F81-BA82-4691-8835-F25B2838803C}" destId="{7125168E-9377-4E0E-92F8-2A5253C81730}" srcOrd="0" destOrd="0" presId="urn:microsoft.com/office/officeart/2005/8/layout/pyramid1"/>
    <dgm:cxn modelId="{C6BBA485-A387-4E11-AE41-774F88DA367B}" type="presParOf" srcId="{46EF0F81-BA82-4691-8835-F25B2838803C}" destId="{D61D3EDD-77E8-475D-B7B9-127979034D10}" srcOrd="1" destOrd="0" presId="urn:microsoft.com/office/officeart/2005/8/layout/pyramid1"/>
    <dgm:cxn modelId="{7AA7FFE8-8037-4C8E-820B-9F58752C512B}" type="presParOf" srcId="{94CA14D1-6C01-44AA-B69D-67C95F6BE237}" destId="{C02C935C-50AF-4FA2-B47F-7969B437EEFC}" srcOrd="4" destOrd="0" presId="urn:microsoft.com/office/officeart/2005/8/layout/pyramid1"/>
    <dgm:cxn modelId="{04FBA98A-BDDB-496C-AB3F-153E368B50E9}" type="presParOf" srcId="{C02C935C-50AF-4FA2-B47F-7969B437EEFC}" destId="{AD9A9815-870D-402A-ADAD-FD20FA8D867D}" srcOrd="0" destOrd="0" presId="urn:microsoft.com/office/officeart/2005/8/layout/pyramid1"/>
    <dgm:cxn modelId="{757E3F02-B0F4-4CB0-92E0-67CD0EE2F9FA}" type="presParOf" srcId="{C02C935C-50AF-4FA2-B47F-7969B437EEFC}" destId="{FA45350A-E2DD-43D5-84C7-F224380D384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E717-A5CC-4C46-B895-375BC3B5AA32}">
      <dsp:nvSpPr>
        <dsp:cNvPr id="0" name=""/>
        <dsp:cNvSpPr/>
      </dsp:nvSpPr>
      <dsp:spPr>
        <a:xfrm>
          <a:off x="3560183" y="0"/>
          <a:ext cx="1780091" cy="1131208"/>
        </a:xfrm>
        <a:prstGeom prst="trapezoid">
          <a:avLst>
            <a:gd name="adj" fmla="val 78681"/>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err="1" smtClean="0">
              <a:solidFill>
                <a:schemeClr val="tx1"/>
              </a:solidFill>
            </a:rPr>
            <a:t>Hiến</a:t>
          </a:r>
          <a:r>
            <a:rPr lang="en-US" sz="3100" b="1" kern="1200" dirty="0" smtClean="0">
              <a:solidFill>
                <a:schemeClr val="tx1"/>
              </a:solidFill>
            </a:rPr>
            <a:t> </a:t>
          </a:r>
          <a:r>
            <a:rPr lang="en-US" sz="3100" b="1" kern="1200" dirty="0" err="1" smtClean="0">
              <a:solidFill>
                <a:schemeClr val="tx1"/>
              </a:solidFill>
            </a:rPr>
            <a:t>pháp</a:t>
          </a:r>
          <a:endParaRPr lang="en-US" sz="3100" b="1" kern="1200" dirty="0">
            <a:solidFill>
              <a:schemeClr val="tx1"/>
            </a:solidFill>
          </a:endParaRPr>
        </a:p>
      </dsp:txBody>
      <dsp:txXfrm>
        <a:off x="3560183" y="0"/>
        <a:ext cx="1780091" cy="1131208"/>
      </dsp:txXfrm>
    </dsp:sp>
    <dsp:sp modelId="{729A32A4-08EC-4B70-A552-978F7EDBE9DE}">
      <dsp:nvSpPr>
        <dsp:cNvPr id="0" name=""/>
        <dsp:cNvSpPr/>
      </dsp:nvSpPr>
      <dsp:spPr>
        <a:xfrm>
          <a:off x="2670137" y="1131208"/>
          <a:ext cx="3560183" cy="1131208"/>
        </a:xfrm>
        <a:prstGeom prst="trapezoid">
          <a:avLst>
            <a:gd name="adj" fmla="val 78681"/>
          </a:avLst>
        </a:prstGeom>
        <a:solidFill>
          <a:schemeClr val="accent4">
            <a:hueOff val="-622331"/>
            <a:satOff val="12307"/>
            <a:lumOff val="4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err="1" smtClean="0"/>
            <a:t>Luật</a:t>
          </a:r>
          <a:r>
            <a:rPr lang="en-US" sz="3100" b="1" kern="1200" dirty="0" smtClean="0"/>
            <a:t>, NQ </a:t>
          </a:r>
          <a:r>
            <a:rPr lang="en-US" sz="3100" b="1" kern="1200" dirty="0" err="1" smtClean="0"/>
            <a:t>của</a:t>
          </a:r>
          <a:r>
            <a:rPr lang="en-US" sz="3100" b="1" kern="1200" dirty="0" smtClean="0"/>
            <a:t> </a:t>
          </a:r>
          <a:r>
            <a:rPr lang="en-US" sz="3100" b="1" kern="1200" dirty="0" err="1" smtClean="0"/>
            <a:t>Quốc</a:t>
          </a:r>
          <a:r>
            <a:rPr lang="en-US" sz="3100" b="1" kern="1200" dirty="0" smtClean="0"/>
            <a:t> </a:t>
          </a:r>
          <a:r>
            <a:rPr lang="en-US" sz="3100" b="1" kern="1200" dirty="0" err="1" smtClean="0"/>
            <a:t>hội</a:t>
          </a:r>
          <a:endParaRPr lang="en-US" sz="3100" b="1" kern="1200" dirty="0"/>
        </a:p>
      </dsp:txBody>
      <dsp:txXfrm>
        <a:off x="3293169" y="1131208"/>
        <a:ext cx="2314119" cy="1131208"/>
      </dsp:txXfrm>
    </dsp:sp>
    <dsp:sp modelId="{A9F56191-5F63-4EAD-88CA-B6606191ED23}">
      <dsp:nvSpPr>
        <dsp:cNvPr id="0" name=""/>
        <dsp:cNvSpPr/>
      </dsp:nvSpPr>
      <dsp:spPr>
        <a:xfrm>
          <a:off x="1780091" y="2262417"/>
          <a:ext cx="5340275" cy="1131208"/>
        </a:xfrm>
        <a:prstGeom prst="trapezoid">
          <a:avLst>
            <a:gd name="adj" fmla="val 78681"/>
          </a:avLst>
        </a:prstGeom>
        <a:solidFill>
          <a:schemeClr val="accent4">
            <a:hueOff val="-1244662"/>
            <a:satOff val="24615"/>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err="1" smtClean="0"/>
            <a:t>Pháp</a:t>
          </a:r>
          <a:r>
            <a:rPr lang="en-US" sz="3100" b="1" kern="1200" dirty="0" smtClean="0"/>
            <a:t> </a:t>
          </a:r>
          <a:r>
            <a:rPr lang="en-US" sz="3100" b="1" kern="1200" dirty="0" err="1" smtClean="0"/>
            <a:t>lệnh</a:t>
          </a:r>
          <a:r>
            <a:rPr lang="en-US" sz="3100" b="1" kern="1200" dirty="0" smtClean="0"/>
            <a:t>, NQ </a:t>
          </a:r>
          <a:r>
            <a:rPr lang="en-US" sz="3100" b="1" kern="1200" dirty="0" err="1" smtClean="0"/>
            <a:t>của</a:t>
          </a:r>
          <a:r>
            <a:rPr lang="en-US" sz="3100" b="1" kern="1200" dirty="0" smtClean="0"/>
            <a:t> UBTVQH</a:t>
          </a:r>
          <a:endParaRPr lang="en-US" sz="3100" b="1" kern="1200" dirty="0"/>
        </a:p>
      </dsp:txBody>
      <dsp:txXfrm>
        <a:off x="2714639" y="2262417"/>
        <a:ext cx="3471179" cy="1131208"/>
      </dsp:txXfrm>
    </dsp:sp>
    <dsp:sp modelId="{7125168E-9377-4E0E-92F8-2A5253C81730}">
      <dsp:nvSpPr>
        <dsp:cNvPr id="0" name=""/>
        <dsp:cNvSpPr/>
      </dsp:nvSpPr>
      <dsp:spPr>
        <a:xfrm>
          <a:off x="890045" y="3393625"/>
          <a:ext cx="7120367" cy="1131208"/>
        </a:xfrm>
        <a:prstGeom prst="trapezoid">
          <a:avLst>
            <a:gd name="adj" fmla="val 78681"/>
          </a:avLst>
        </a:prstGeom>
        <a:solidFill>
          <a:schemeClr val="accent4">
            <a:hueOff val="-1866994"/>
            <a:satOff val="36922"/>
            <a:lumOff val="144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err="1" smtClean="0">
              <a:solidFill>
                <a:schemeClr val="bg1"/>
              </a:solidFill>
            </a:rPr>
            <a:t>Văn</a:t>
          </a:r>
          <a:r>
            <a:rPr lang="en-US" sz="3100" b="1" kern="1200" dirty="0" smtClean="0">
              <a:solidFill>
                <a:schemeClr val="bg1"/>
              </a:solidFill>
            </a:rPr>
            <a:t> </a:t>
          </a:r>
          <a:r>
            <a:rPr lang="en-US" sz="3100" b="1" kern="1200" dirty="0" err="1" smtClean="0">
              <a:solidFill>
                <a:schemeClr val="bg1"/>
              </a:solidFill>
            </a:rPr>
            <a:t>bản</a:t>
          </a:r>
          <a:r>
            <a:rPr lang="en-US" sz="3100" b="1" kern="1200" dirty="0" smtClean="0">
              <a:solidFill>
                <a:schemeClr val="bg1"/>
              </a:solidFill>
            </a:rPr>
            <a:t> </a:t>
          </a:r>
          <a:r>
            <a:rPr lang="en-US" sz="3100" b="1" kern="1200" dirty="0" err="1" smtClean="0">
              <a:solidFill>
                <a:schemeClr val="bg1"/>
              </a:solidFill>
            </a:rPr>
            <a:t>của</a:t>
          </a:r>
          <a:r>
            <a:rPr lang="en-US" sz="3100" b="1" kern="1200" dirty="0" smtClean="0">
              <a:solidFill>
                <a:schemeClr val="bg1"/>
              </a:solidFill>
            </a:rPr>
            <a:t> </a:t>
          </a:r>
          <a:r>
            <a:rPr lang="en-US" sz="3100" b="1" kern="1200" dirty="0" err="1" smtClean="0">
              <a:solidFill>
                <a:schemeClr val="bg1"/>
              </a:solidFill>
            </a:rPr>
            <a:t>Chính</a:t>
          </a:r>
          <a:r>
            <a:rPr lang="en-US" sz="3100" b="1" kern="1200" dirty="0" smtClean="0">
              <a:solidFill>
                <a:schemeClr val="bg1"/>
              </a:solidFill>
            </a:rPr>
            <a:t> </a:t>
          </a:r>
          <a:r>
            <a:rPr lang="en-US" sz="3100" b="1" kern="1200" dirty="0" err="1" smtClean="0">
              <a:solidFill>
                <a:schemeClr val="bg1"/>
              </a:solidFill>
            </a:rPr>
            <a:t>phủ</a:t>
          </a:r>
          <a:endParaRPr lang="en-US" sz="3100" b="1" kern="1200" dirty="0">
            <a:solidFill>
              <a:schemeClr val="bg1"/>
            </a:solidFill>
          </a:endParaRPr>
        </a:p>
      </dsp:txBody>
      <dsp:txXfrm>
        <a:off x="2136110" y="3393625"/>
        <a:ext cx="4628238" cy="1131208"/>
      </dsp:txXfrm>
    </dsp:sp>
    <dsp:sp modelId="{AD9A9815-870D-402A-ADAD-FD20FA8D867D}">
      <dsp:nvSpPr>
        <dsp:cNvPr id="0" name=""/>
        <dsp:cNvSpPr/>
      </dsp:nvSpPr>
      <dsp:spPr>
        <a:xfrm>
          <a:off x="0" y="4500434"/>
          <a:ext cx="8900459" cy="1131208"/>
        </a:xfrm>
        <a:prstGeom prst="trapezoid">
          <a:avLst>
            <a:gd name="adj" fmla="val 78681"/>
          </a:avLst>
        </a:prstGeom>
        <a:solidFill>
          <a:schemeClr val="accent4">
            <a:hueOff val="-2489325"/>
            <a:satOff val="49229"/>
            <a:lumOff val="192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err="1" smtClean="0">
              <a:solidFill>
                <a:schemeClr val="bg1"/>
              </a:solidFill>
            </a:rPr>
            <a:t>Văn</a:t>
          </a:r>
          <a:r>
            <a:rPr lang="en-US" sz="3100" b="1" kern="1200" dirty="0" smtClean="0">
              <a:solidFill>
                <a:schemeClr val="bg1"/>
              </a:solidFill>
            </a:rPr>
            <a:t> </a:t>
          </a:r>
          <a:r>
            <a:rPr lang="en-US" sz="3100" b="1" kern="1200" dirty="0" err="1" smtClean="0">
              <a:solidFill>
                <a:schemeClr val="bg1"/>
              </a:solidFill>
            </a:rPr>
            <a:t>bản</a:t>
          </a:r>
          <a:r>
            <a:rPr lang="en-US" sz="3100" b="1" kern="1200" dirty="0" smtClean="0">
              <a:solidFill>
                <a:schemeClr val="bg1"/>
              </a:solidFill>
            </a:rPr>
            <a:t> </a:t>
          </a:r>
          <a:r>
            <a:rPr lang="en-US" sz="3100" b="1" kern="1200" dirty="0" err="1" smtClean="0">
              <a:solidFill>
                <a:schemeClr val="bg1"/>
              </a:solidFill>
            </a:rPr>
            <a:t>của</a:t>
          </a:r>
          <a:r>
            <a:rPr lang="en-US" sz="3100" b="1" kern="1200" dirty="0" smtClean="0">
              <a:solidFill>
                <a:schemeClr val="bg1"/>
              </a:solidFill>
            </a:rPr>
            <a:t> </a:t>
          </a:r>
          <a:r>
            <a:rPr lang="en-US" sz="3100" b="1" kern="1200" dirty="0" err="1" smtClean="0">
              <a:solidFill>
                <a:schemeClr val="bg1"/>
              </a:solidFill>
            </a:rPr>
            <a:t>cơ</a:t>
          </a:r>
          <a:r>
            <a:rPr lang="en-US" sz="3100" b="1" kern="1200" dirty="0" smtClean="0">
              <a:solidFill>
                <a:schemeClr val="bg1"/>
              </a:solidFill>
            </a:rPr>
            <a:t> </a:t>
          </a:r>
          <a:r>
            <a:rPr lang="en-US" sz="3100" b="1" kern="1200" dirty="0" err="1" smtClean="0">
              <a:solidFill>
                <a:schemeClr val="bg1"/>
              </a:solidFill>
            </a:rPr>
            <a:t>quan</a:t>
          </a:r>
          <a:r>
            <a:rPr lang="en-US" sz="3100" b="1" kern="1200" dirty="0" smtClean="0">
              <a:solidFill>
                <a:schemeClr val="bg1"/>
              </a:solidFill>
            </a:rPr>
            <a:t> </a:t>
          </a:r>
          <a:r>
            <a:rPr lang="en-US" sz="3100" b="1" kern="1200" dirty="0" err="1" smtClean="0">
              <a:solidFill>
                <a:schemeClr val="bg1"/>
              </a:solidFill>
            </a:rPr>
            <a:t>địa</a:t>
          </a:r>
          <a:r>
            <a:rPr lang="en-US" sz="3100" b="1" kern="1200" dirty="0" smtClean="0">
              <a:solidFill>
                <a:schemeClr val="bg1"/>
              </a:solidFill>
            </a:rPr>
            <a:t> </a:t>
          </a:r>
          <a:r>
            <a:rPr lang="en-US" sz="3100" b="1" kern="1200" dirty="0" err="1" smtClean="0">
              <a:solidFill>
                <a:schemeClr val="bg1"/>
              </a:solidFill>
            </a:rPr>
            <a:t>phương</a:t>
          </a:r>
          <a:endParaRPr lang="en-US" sz="3100" b="1" kern="1200" dirty="0">
            <a:solidFill>
              <a:schemeClr val="bg1"/>
            </a:solidFill>
          </a:endParaRPr>
        </a:p>
      </dsp:txBody>
      <dsp:txXfrm>
        <a:off x="1557580" y="4500434"/>
        <a:ext cx="5785298" cy="11312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DC4DB-79B7-4A9B-AA27-ED6B50A1074E}"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A91C3-AD17-40BE-ABE7-D4B7FFDD36D9}" type="slidenum">
              <a:rPr lang="en-US" smtClean="0"/>
              <a:t>‹#›</a:t>
            </a:fld>
            <a:endParaRPr lang="en-US"/>
          </a:p>
        </p:txBody>
      </p:sp>
    </p:spTree>
    <p:extLst>
      <p:ext uri="{BB962C8B-B14F-4D97-AF65-F5344CB8AC3E}">
        <p14:creationId xmlns:p14="http://schemas.microsoft.com/office/powerpoint/2010/main" val="207875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Chúng</a:t>
            </a:r>
            <a:r>
              <a:rPr lang="en-US" baseline="0" dirty="0" smtClean="0"/>
              <a:t> ta </a:t>
            </a:r>
            <a:r>
              <a:rPr lang="en-US" baseline="0" dirty="0" err="1" smtClean="0"/>
              <a:t>có</a:t>
            </a:r>
            <a:r>
              <a:rPr lang="en-US" baseline="0" dirty="0" smtClean="0"/>
              <a:t> </a:t>
            </a:r>
            <a:r>
              <a:rPr lang="en-US" baseline="0" dirty="0" err="1" smtClean="0"/>
              <a:t>tổng</a:t>
            </a:r>
            <a:r>
              <a:rPr lang="en-US" baseline="0" dirty="0" smtClean="0"/>
              <a:t> </a:t>
            </a:r>
            <a:r>
              <a:rPr lang="en-US" baseline="0" dirty="0" err="1" smtClean="0"/>
              <a:t>công</a:t>
            </a:r>
            <a:r>
              <a:rPr lang="en-US" baseline="0" dirty="0" smtClean="0"/>
              <a:t> 30 </a:t>
            </a:r>
            <a:r>
              <a:rPr lang="en-US" baseline="0" dirty="0" err="1" smtClean="0"/>
              <a:t>tiết</a:t>
            </a:r>
            <a:r>
              <a:rPr lang="en-US" baseline="0" dirty="0" smtClean="0"/>
              <a:t>, chia </a:t>
            </a:r>
            <a:r>
              <a:rPr lang="en-US" baseline="0" dirty="0" err="1" smtClean="0"/>
              <a:t>thành</a:t>
            </a:r>
            <a:r>
              <a:rPr lang="en-US" baseline="0" dirty="0" smtClean="0"/>
              <a:t> 6 </a:t>
            </a:r>
            <a:r>
              <a:rPr lang="en-US" baseline="0" dirty="0" err="1" smtClean="0"/>
              <a:t>buổi</a:t>
            </a:r>
            <a:r>
              <a:rPr lang="en-US" baseline="0" dirty="0" smtClean="0"/>
              <a:t>. </a:t>
            </a:r>
            <a:r>
              <a:rPr lang="en-US" baseline="0" dirty="0" err="1" smtClean="0"/>
              <a:t>Trong</a:t>
            </a:r>
            <a:r>
              <a:rPr lang="en-US" baseline="0" dirty="0" smtClean="0"/>
              <a:t> 6 </a:t>
            </a:r>
            <a:r>
              <a:rPr lang="en-US" baseline="0" dirty="0" err="1" smtClean="0"/>
              <a:t>buổi</a:t>
            </a:r>
            <a:r>
              <a:rPr lang="en-US" baseline="0" dirty="0" smtClean="0"/>
              <a:t> </a:t>
            </a:r>
            <a:r>
              <a:rPr lang="en-US" baseline="0" dirty="0" err="1" smtClean="0"/>
              <a:t>này</a:t>
            </a:r>
            <a:r>
              <a:rPr lang="en-US" baseline="0" dirty="0" smtClean="0"/>
              <a:t> </a:t>
            </a:r>
            <a:r>
              <a:rPr lang="en-US" baseline="0" dirty="0" err="1" smtClean="0"/>
              <a:t>chúng</a:t>
            </a:r>
            <a:r>
              <a:rPr lang="en-US" baseline="0" dirty="0" smtClean="0"/>
              <a:t> ta </a:t>
            </a:r>
            <a:r>
              <a:rPr lang="en-US" baseline="0" dirty="0" err="1" smtClean="0"/>
              <a:t>sẽ</a:t>
            </a:r>
            <a:r>
              <a:rPr lang="en-US" baseline="0" dirty="0" smtClean="0"/>
              <a:t> </a:t>
            </a:r>
            <a:r>
              <a:rPr lang="en-US" baseline="0" dirty="0" err="1" smtClean="0"/>
              <a:t>tìm</a:t>
            </a:r>
            <a:r>
              <a:rPr lang="en-US" baseline="0" dirty="0" smtClean="0"/>
              <a:t> </a:t>
            </a:r>
            <a:r>
              <a:rPr lang="en-US" baseline="0" dirty="0" err="1" smtClean="0"/>
              <a:t>hiều</a:t>
            </a:r>
            <a:r>
              <a:rPr lang="en-US" baseline="0" dirty="0" smtClean="0"/>
              <a:t> 8 </a:t>
            </a:r>
            <a:r>
              <a:rPr lang="en-US" baseline="0" dirty="0" err="1" smtClean="0"/>
              <a:t>bài</a:t>
            </a:r>
            <a:r>
              <a:rPr lang="en-US" baseline="0" dirty="0" smtClean="0"/>
              <a:t> </a:t>
            </a:r>
            <a:r>
              <a:rPr lang="en-US" baseline="0" dirty="0" err="1" smtClean="0"/>
              <a:t>học</a:t>
            </a:r>
            <a:r>
              <a:rPr lang="en-US" baseline="0" dirty="0" smtClean="0"/>
              <a:t> </a:t>
            </a:r>
            <a:r>
              <a:rPr lang="en-US" baseline="0" dirty="0" err="1" smtClean="0"/>
              <a:t>sau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1</a:t>
            </a:fld>
            <a:endParaRPr lang="en-US"/>
          </a:p>
        </p:txBody>
      </p:sp>
    </p:spTree>
    <p:extLst>
      <p:ext uri="{BB962C8B-B14F-4D97-AF65-F5344CB8AC3E}">
        <p14:creationId xmlns:p14="http://schemas.microsoft.com/office/powerpoint/2010/main" val="827043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Đây là những nội dung cơ bản nhất, thời gian ko có nhiều cho chúng ta học từng co quan một, nhưng việc lược như vạy giúp chúng ta hình dung được bức tranh cơ bản trong bộ máy nhà nước chxhcnvn</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11</a:t>
            </a:fld>
            <a:endParaRPr lang="en-US"/>
          </a:p>
        </p:txBody>
      </p:sp>
    </p:spTree>
    <p:extLst>
      <p:ext uri="{BB962C8B-B14F-4D97-AF65-F5344CB8AC3E}">
        <p14:creationId xmlns:p14="http://schemas.microsoft.com/office/powerpoint/2010/main" val="628093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Hệ</a:t>
            </a:r>
            <a:r>
              <a:rPr lang="en-US" baseline="0" dirty="0" smtClean="0"/>
              <a:t> </a:t>
            </a:r>
            <a:r>
              <a:rPr lang="en-US" baseline="0" dirty="0" err="1" smtClean="0"/>
              <a:t>thống</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tập</a:t>
            </a:r>
            <a:r>
              <a:rPr lang="en-US" baseline="0" dirty="0" smtClean="0"/>
              <a:t> </a:t>
            </a:r>
            <a:r>
              <a:rPr lang="en-US" baseline="0" dirty="0" err="1" smtClean="0"/>
              <a:t>hợp</a:t>
            </a:r>
            <a:r>
              <a:rPr lang="en-US" baseline="0" dirty="0" smtClean="0"/>
              <a:t> </a:t>
            </a:r>
            <a:r>
              <a:rPr lang="en-US" baseline="0" dirty="0" err="1" smtClean="0"/>
              <a:t>gồm</a:t>
            </a:r>
            <a:r>
              <a:rPr lang="en-US" baseline="0" dirty="0" smtClean="0"/>
              <a:t> </a:t>
            </a:r>
            <a:r>
              <a:rPr lang="en-US" baseline="0" dirty="0" err="1" smtClean="0"/>
              <a:t>tổng</a:t>
            </a:r>
            <a:r>
              <a:rPr lang="en-US" baseline="0" dirty="0" smtClean="0"/>
              <a:t> </a:t>
            </a:r>
            <a:r>
              <a:rPr lang="en-US" baseline="0" dirty="0" err="1" smtClean="0"/>
              <a:t>thể</a:t>
            </a:r>
            <a:r>
              <a:rPr lang="en-US" baseline="0" dirty="0" smtClean="0"/>
              <a:t> </a:t>
            </a:r>
            <a:r>
              <a:rPr lang="en-US" baseline="0" dirty="0" err="1" smtClean="0"/>
              <a:t>các</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quốc</a:t>
            </a:r>
            <a:r>
              <a:rPr lang="en-US" baseline="0" dirty="0" smtClean="0"/>
              <a:t> </a:t>
            </a:r>
            <a:r>
              <a:rPr lang="en-US" baseline="0" dirty="0" err="1" smtClean="0"/>
              <a:t>gia</a:t>
            </a:r>
            <a:r>
              <a:rPr lang="en-US" baseline="0" dirty="0" smtClean="0"/>
              <a:t> </a:t>
            </a:r>
            <a:r>
              <a:rPr lang="en-US" baseline="0" dirty="0" err="1" smtClean="0"/>
              <a:t>có</a:t>
            </a:r>
            <a:r>
              <a:rPr lang="en-US" baseline="0" dirty="0" smtClean="0"/>
              <a:t> </a:t>
            </a:r>
            <a:r>
              <a:rPr lang="en-US" baseline="0" dirty="0" err="1" smtClean="0"/>
              <a:t>liên</a:t>
            </a:r>
            <a:r>
              <a:rPr lang="en-US" baseline="0" dirty="0" smtClean="0"/>
              <a:t> </a:t>
            </a:r>
            <a:r>
              <a:rPr lang="en-US" baseline="0" dirty="0" err="1" smtClean="0"/>
              <a:t>kết</a:t>
            </a:r>
            <a:r>
              <a:rPr lang="en-US" baseline="0" dirty="0" smtClean="0"/>
              <a:t> </a:t>
            </a:r>
            <a:r>
              <a:rPr lang="en-US" baseline="0" dirty="0" err="1" smtClean="0"/>
              <a:t>gắn</a:t>
            </a:r>
            <a:r>
              <a:rPr lang="en-US" baseline="0" dirty="0" smtClean="0"/>
              <a:t> </a:t>
            </a:r>
            <a:r>
              <a:rPr lang="en-US" baseline="0" dirty="0" err="1" smtClean="0"/>
              <a:t>bó</a:t>
            </a:r>
            <a:r>
              <a:rPr lang="en-US" baseline="0" dirty="0" smtClean="0"/>
              <a:t> </a:t>
            </a:r>
            <a:r>
              <a:rPr lang="en-US" baseline="0" dirty="0" err="1" smtClean="0"/>
              <a:t>chặt</a:t>
            </a:r>
            <a:r>
              <a:rPr lang="en-US" baseline="0" dirty="0" smtClean="0"/>
              <a:t> </a:t>
            </a:r>
            <a:r>
              <a:rPr lang="en-US" baseline="0" dirty="0" err="1" smtClean="0"/>
              <a:t>chẽ</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a:t>
            </a:r>
            <a:r>
              <a:rPr lang="en-US" baseline="0" dirty="0" err="1" smtClean="0"/>
              <a:t>nội</a:t>
            </a:r>
            <a:r>
              <a:rPr lang="en-US" baseline="0" dirty="0" smtClean="0"/>
              <a:t> </a:t>
            </a:r>
            <a:r>
              <a:rPr lang="en-US" baseline="0" dirty="0" err="1" smtClean="0"/>
              <a:t>tại</a:t>
            </a:r>
            <a:r>
              <a:rPr lang="en-US" baseline="0" dirty="0" smtClean="0"/>
              <a:t> </a:t>
            </a:r>
            <a:r>
              <a:rPr lang="en-US" baseline="0" dirty="0" err="1" smtClean="0"/>
              <a:t>với</a:t>
            </a:r>
            <a:r>
              <a:rPr lang="en-US" baseline="0" dirty="0" smtClean="0"/>
              <a:t> </a:t>
            </a:r>
            <a:r>
              <a:rPr lang="en-US" baseline="0" dirty="0" err="1" smtClean="0"/>
              <a:t>nhau</a:t>
            </a:r>
            <a:r>
              <a:rPr lang="en-US" baseline="0" dirty="0" smtClean="0"/>
              <a:t>, </a:t>
            </a:r>
            <a:r>
              <a:rPr lang="en-US" baseline="0" dirty="0" err="1" smtClean="0"/>
              <a:t>được</a:t>
            </a:r>
            <a:r>
              <a:rPr lang="en-US" baseline="0" dirty="0" smtClean="0"/>
              <a:t> </a:t>
            </a:r>
            <a:r>
              <a:rPr lang="en-US" baseline="0" dirty="0" err="1" smtClean="0"/>
              <a:t>cấu</a:t>
            </a:r>
            <a:r>
              <a:rPr lang="en-US" baseline="0" dirty="0" smtClean="0"/>
              <a:t> </a:t>
            </a:r>
            <a:r>
              <a:rPr lang="en-US" baseline="0" dirty="0" err="1" smtClean="0"/>
              <a:t>trúc</a:t>
            </a:r>
            <a:r>
              <a:rPr lang="en-US" baseline="0" dirty="0" smtClean="0"/>
              <a:t> </a:t>
            </a:r>
            <a:r>
              <a:rPr lang="en-US" baseline="0" dirty="0" err="1" smtClean="0"/>
              <a:t>thành</a:t>
            </a:r>
            <a:r>
              <a:rPr lang="en-US" baseline="0" dirty="0" smtClean="0"/>
              <a:t> </a:t>
            </a:r>
            <a:r>
              <a:rPr lang="en-US" baseline="0" dirty="0" err="1" smtClean="0"/>
              <a:t>những</a:t>
            </a:r>
            <a:r>
              <a:rPr lang="en-US" baseline="0" dirty="0" smtClean="0"/>
              <a:t> </a:t>
            </a:r>
            <a:r>
              <a:rPr lang="en-US" baseline="0" dirty="0" err="1" smtClean="0"/>
              <a:t>tập</a:t>
            </a:r>
            <a:r>
              <a:rPr lang="en-US" baseline="0" dirty="0" smtClean="0"/>
              <a:t> </a:t>
            </a:r>
            <a:r>
              <a:rPr lang="en-US" baseline="0" dirty="0" err="1" smtClean="0"/>
              <a:t>hợp</a:t>
            </a:r>
            <a:r>
              <a:rPr lang="en-US" baseline="0" dirty="0" smtClean="0"/>
              <a:t> </a:t>
            </a:r>
            <a:r>
              <a:rPr lang="en-US" baseline="0" dirty="0" err="1" smtClean="0"/>
              <a:t>bộ</a:t>
            </a:r>
            <a:r>
              <a:rPr lang="en-US" baseline="0" dirty="0" smtClean="0"/>
              <a:t> </a:t>
            </a:r>
            <a:r>
              <a:rPr lang="en-US" baseline="0" dirty="0" err="1" smtClean="0"/>
              <a:t>phận</a:t>
            </a:r>
            <a:r>
              <a:rPr lang="en-US" baseline="0" dirty="0" smtClean="0"/>
              <a:t> </a:t>
            </a:r>
            <a:r>
              <a:rPr lang="en-US" baseline="0" dirty="0" err="1" smtClean="0"/>
              <a:t>nhỏ</a:t>
            </a:r>
            <a:r>
              <a:rPr lang="en-US" baseline="0" dirty="0" smtClean="0"/>
              <a:t> </a:t>
            </a:r>
            <a:r>
              <a:rPr lang="en-US" baseline="0" dirty="0" err="1" smtClean="0"/>
              <a:t>hơn</a:t>
            </a:r>
            <a:r>
              <a:rPr lang="en-US" baseline="0" dirty="0" smtClean="0"/>
              <a:t> </a:t>
            </a:r>
            <a:r>
              <a:rPr lang="en-US" baseline="0" dirty="0" err="1" smtClean="0"/>
              <a:t>với</a:t>
            </a:r>
            <a:r>
              <a:rPr lang="en-US" baseline="0" dirty="0" smtClean="0"/>
              <a:t> </a:t>
            </a:r>
            <a:r>
              <a:rPr lang="en-US" baseline="0" dirty="0" err="1" smtClean="0"/>
              <a:t>tính</a:t>
            </a:r>
            <a:r>
              <a:rPr lang="en-US" baseline="0" dirty="0" smtClean="0"/>
              <a:t> </a:t>
            </a:r>
            <a:r>
              <a:rPr lang="en-US" baseline="0" dirty="0" err="1" smtClean="0"/>
              <a:t>chất</a:t>
            </a:r>
            <a:r>
              <a:rPr lang="en-US" baseline="0" dirty="0" smtClean="0"/>
              <a:t> </a:t>
            </a:r>
            <a:r>
              <a:rPr lang="en-US" baseline="0" dirty="0" err="1" smtClean="0"/>
              <a:t>và</a:t>
            </a:r>
            <a:r>
              <a:rPr lang="en-US" baseline="0" dirty="0" smtClean="0"/>
              <a:t> </a:t>
            </a:r>
            <a:r>
              <a:rPr lang="en-US" baseline="0" dirty="0" err="1" smtClean="0"/>
              <a:t>đặc</a:t>
            </a:r>
            <a:r>
              <a:rPr lang="en-US" baseline="0" dirty="0" smtClean="0"/>
              <a:t> </a:t>
            </a:r>
            <a:r>
              <a:rPr lang="en-US" baseline="0" dirty="0" err="1" smtClean="0"/>
              <a:t>điểm</a:t>
            </a:r>
            <a:r>
              <a:rPr lang="en-US" baseline="0" dirty="0" smtClean="0"/>
              <a:t> </a:t>
            </a:r>
            <a:r>
              <a:rPr lang="en-US" baseline="0" dirty="0" err="1" smtClean="0"/>
              <a:t>của</a:t>
            </a:r>
            <a:r>
              <a:rPr lang="en-US" baseline="0" dirty="0" smtClean="0"/>
              <a:t> </a:t>
            </a:r>
            <a:r>
              <a:rPr lang="en-US" baseline="0" dirty="0" err="1" smtClean="0"/>
              <a:t>các</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mà</a:t>
            </a:r>
            <a:r>
              <a:rPr lang="en-US" baseline="0" dirty="0" smtClean="0"/>
              <a:t> </a:t>
            </a:r>
            <a:r>
              <a:rPr lang="en-US" baseline="0" dirty="0" err="1" smtClean="0"/>
              <a:t>chúng</a:t>
            </a:r>
            <a:r>
              <a:rPr lang="en-US" baseline="0" dirty="0" smtClean="0"/>
              <a:t> </a:t>
            </a:r>
            <a:r>
              <a:rPr lang="en-US" baseline="0" dirty="0" err="1" smtClean="0"/>
              <a:t>điều</a:t>
            </a:r>
            <a:r>
              <a:rPr lang="en-US" baseline="0" dirty="0" smtClean="0"/>
              <a:t> </a:t>
            </a:r>
            <a:r>
              <a:rPr lang="en-US" baseline="0" dirty="0" err="1" smtClean="0"/>
              <a:t>chỉnh</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14</a:t>
            </a:fld>
            <a:endParaRPr lang="en-US"/>
          </a:p>
        </p:txBody>
      </p:sp>
    </p:spTree>
    <p:extLst>
      <p:ext uri="{BB962C8B-B14F-4D97-AF65-F5344CB8AC3E}">
        <p14:creationId xmlns:p14="http://schemas.microsoft.com/office/powerpoint/2010/main" val="29215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Pháp</a:t>
            </a:r>
            <a:r>
              <a:rPr lang="en-US" baseline="0" dirty="0" smtClean="0"/>
              <a:t> </a:t>
            </a:r>
            <a:r>
              <a:rPr lang="en-US" baseline="0" dirty="0" err="1" smtClean="0"/>
              <a:t>luật</a:t>
            </a:r>
            <a:r>
              <a:rPr lang="en-US" baseline="0" dirty="0" smtClean="0"/>
              <a:t> </a:t>
            </a:r>
            <a:r>
              <a:rPr lang="en-US" baseline="0" dirty="0" err="1" smtClean="0"/>
              <a:t>là</a:t>
            </a:r>
            <a:r>
              <a:rPr lang="en-US" baseline="0" dirty="0" smtClean="0"/>
              <a:t> </a:t>
            </a:r>
            <a:r>
              <a:rPr lang="en-US" baseline="0" dirty="0" err="1" smtClean="0"/>
              <a:t>hiện</a:t>
            </a:r>
            <a:r>
              <a:rPr lang="en-US" baseline="0" dirty="0" smtClean="0"/>
              <a:t> </a:t>
            </a:r>
            <a:r>
              <a:rPr lang="en-US" baseline="0" dirty="0" err="1" smtClean="0"/>
              <a:t>tượng</a:t>
            </a:r>
            <a:r>
              <a:rPr lang="en-US" baseline="0" dirty="0" smtClean="0"/>
              <a:t> </a:t>
            </a:r>
            <a:r>
              <a:rPr lang="en-US" baseline="0" dirty="0" err="1" smtClean="0"/>
              <a:t>vô</a:t>
            </a:r>
            <a:r>
              <a:rPr lang="en-US" baseline="0" dirty="0" smtClean="0"/>
              <a:t> </a:t>
            </a:r>
            <a:r>
              <a:rPr lang="en-US" baseline="0" dirty="0" err="1" smtClean="0"/>
              <a:t>cùng</a:t>
            </a:r>
            <a:r>
              <a:rPr lang="en-US" baseline="0" dirty="0" smtClean="0"/>
              <a:t> </a:t>
            </a:r>
            <a:r>
              <a:rPr lang="en-US" baseline="0" dirty="0" err="1" smtClean="0"/>
              <a:t>phức</a:t>
            </a:r>
            <a:r>
              <a:rPr lang="en-US" baseline="0" dirty="0" smtClean="0"/>
              <a:t> </a:t>
            </a:r>
            <a:r>
              <a:rPr lang="en-US" baseline="0" dirty="0" err="1" smtClean="0"/>
              <a:t>tạp</a:t>
            </a:r>
            <a:r>
              <a:rPr lang="en-US" baseline="0" dirty="0" smtClean="0"/>
              <a:t>, </a:t>
            </a:r>
            <a:r>
              <a:rPr lang="en-US" baseline="0" dirty="0" err="1" smtClean="0"/>
              <a:t>có</a:t>
            </a:r>
            <a:r>
              <a:rPr lang="en-US" baseline="0" dirty="0" smtClean="0"/>
              <a:t> </a:t>
            </a:r>
            <a:r>
              <a:rPr lang="en-US" baseline="0" dirty="0" err="1" smtClean="0"/>
              <a:t>nhiều</a:t>
            </a:r>
            <a:r>
              <a:rPr lang="en-US" baseline="0" dirty="0" smtClean="0"/>
              <a:t> </a:t>
            </a:r>
            <a:r>
              <a:rPr lang="en-US" baseline="0" dirty="0" err="1" smtClean="0"/>
              <a:t>cách</a:t>
            </a:r>
            <a:r>
              <a:rPr lang="en-US" baseline="0" dirty="0" smtClean="0"/>
              <a:t> </a:t>
            </a:r>
            <a:r>
              <a:rPr lang="en-US" baseline="0" dirty="0" err="1" smtClean="0"/>
              <a:t>tiếp</a:t>
            </a:r>
            <a:r>
              <a:rPr lang="en-US" baseline="0" dirty="0" smtClean="0"/>
              <a:t> </a:t>
            </a:r>
            <a:r>
              <a:rPr lang="en-US" baseline="0" dirty="0" err="1" smtClean="0"/>
              <a:t>cận</a:t>
            </a:r>
            <a:r>
              <a:rPr lang="en-US" baseline="0" dirty="0" smtClean="0"/>
              <a:t> </a:t>
            </a:r>
            <a:r>
              <a:rPr lang="en-US" baseline="0" dirty="0" err="1" smtClean="0"/>
              <a:t>khác</a:t>
            </a:r>
            <a:r>
              <a:rPr lang="en-US" baseline="0" dirty="0" smtClean="0"/>
              <a:t> </a:t>
            </a:r>
            <a:r>
              <a:rPr lang="en-US" baseline="0" dirty="0" err="1" smtClean="0"/>
              <a:t>nhau</a:t>
            </a:r>
            <a:r>
              <a:rPr lang="en-US" baseline="0" dirty="0" smtClean="0"/>
              <a:t> </a:t>
            </a:r>
            <a:r>
              <a:rPr lang="en-US" baseline="0" dirty="0" err="1" smtClean="0"/>
              <a:t>nên</a:t>
            </a:r>
            <a:r>
              <a:rPr lang="en-US" baseline="0" dirty="0" smtClean="0"/>
              <a:t> </a:t>
            </a:r>
            <a:r>
              <a:rPr lang="en-US" baseline="0" dirty="0" err="1" smtClean="0"/>
              <a:t>có</a:t>
            </a:r>
            <a:r>
              <a:rPr lang="en-US" baseline="0" dirty="0" smtClean="0"/>
              <a:t> </a:t>
            </a:r>
            <a:r>
              <a:rPr lang="en-US" baseline="0" dirty="0" err="1" smtClean="0"/>
              <a:t>nhiều</a:t>
            </a:r>
            <a:r>
              <a:rPr lang="en-US" baseline="0" dirty="0" smtClean="0"/>
              <a:t> </a:t>
            </a:r>
            <a:r>
              <a:rPr lang="en-US" baseline="0" dirty="0" err="1" smtClean="0"/>
              <a:t>định</a:t>
            </a:r>
            <a:r>
              <a:rPr lang="en-US" baseline="0" dirty="0" smtClean="0"/>
              <a:t> </a:t>
            </a:r>
            <a:r>
              <a:rPr lang="en-US" baseline="0" dirty="0" err="1" smtClean="0"/>
              <a:t>nghĩa</a:t>
            </a:r>
            <a:r>
              <a:rPr lang="en-US" baseline="0" dirty="0" smtClean="0"/>
              <a:t> </a:t>
            </a:r>
            <a:r>
              <a:rPr lang="en-US" baseline="0" dirty="0" err="1" smtClean="0"/>
              <a:t>khác</a:t>
            </a:r>
            <a:r>
              <a:rPr lang="en-US" baseline="0" dirty="0" smtClean="0"/>
              <a:t> </a:t>
            </a:r>
            <a:r>
              <a:rPr lang="en-US" baseline="0" dirty="0" err="1" smtClean="0"/>
              <a:t>nhau</a:t>
            </a:r>
            <a:r>
              <a:rPr lang="en-US" baseline="0" dirty="0" smtClean="0"/>
              <a:t> </a:t>
            </a:r>
            <a:r>
              <a:rPr lang="en-US" baseline="0" dirty="0" err="1" smtClean="0"/>
              <a:t>nhưng</a:t>
            </a:r>
            <a:r>
              <a:rPr lang="en-US" baseline="0" dirty="0" smtClean="0"/>
              <a:t> </a:t>
            </a:r>
            <a:r>
              <a:rPr lang="en-US" baseline="0" dirty="0" err="1" smtClean="0"/>
              <a:t>tựu</a:t>
            </a:r>
            <a:r>
              <a:rPr lang="en-US" baseline="0" dirty="0" smtClean="0"/>
              <a:t> </a:t>
            </a:r>
            <a:r>
              <a:rPr lang="en-US" baseline="0" dirty="0" err="1" smtClean="0"/>
              <a:t>chung</a:t>
            </a:r>
            <a:r>
              <a:rPr lang="en-US" baseline="0" dirty="0" smtClean="0"/>
              <a:t> </a:t>
            </a:r>
            <a:r>
              <a:rPr lang="en-US" baseline="0" dirty="0" err="1" smtClean="0"/>
              <a:t>lại</a:t>
            </a:r>
            <a:r>
              <a:rPr lang="en-US" baseline="0" dirty="0" smtClean="0"/>
              <a:t> </a:t>
            </a:r>
            <a:r>
              <a:rPr lang="en-US" baseline="0" dirty="0" err="1" smtClean="0"/>
              <a:t>được</a:t>
            </a:r>
            <a:r>
              <a:rPr lang="en-US" baseline="0" dirty="0" smtClean="0"/>
              <a:t> </a:t>
            </a:r>
            <a:r>
              <a:rPr lang="en-US" baseline="0" dirty="0" err="1" smtClean="0"/>
              <a:t>thừa</a:t>
            </a:r>
            <a:r>
              <a:rPr lang="en-US" baseline="0" dirty="0" smtClean="0"/>
              <a:t> </a:t>
            </a:r>
            <a:r>
              <a:rPr lang="en-US" baseline="0" dirty="0" err="1" smtClean="0"/>
              <a:t>nhận</a:t>
            </a:r>
            <a:r>
              <a:rPr lang="en-US" baseline="0" dirty="0" smtClean="0"/>
              <a:t>: ………</a:t>
            </a:r>
          </a:p>
          <a:p>
            <a:r>
              <a:rPr lang="en-US" baseline="0" dirty="0" err="1" smtClean="0"/>
              <a:t>Trong</a:t>
            </a:r>
            <a:r>
              <a:rPr lang="en-US" baseline="0" dirty="0" smtClean="0"/>
              <a:t> </a:t>
            </a:r>
            <a:r>
              <a:rPr lang="en-US" baseline="0" dirty="0" err="1" smtClean="0"/>
              <a:t>đời</a:t>
            </a:r>
            <a:r>
              <a:rPr lang="en-US" baseline="0" dirty="0" smtClean="0"/>
              <a:t> </a:t>
            </a:r>
            <a:r>
              <a:rPr lang="en-US" baseline="0" dirty="0" err="1" smtClean="0"/>
              <a:t>sống</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nhiều</a:t>
            </a:r>
            <a:r>
              <a:rPr lang="en-US" baseline="0" dirty="0" smtClean="0"/>
              <a:t> </a:t>
            </a:r>
            <a:r>
              <a:rPr lang="en-US" baseline="0" dirty="0" err="1" smtClean="0"/>
              <a:t>những</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nhiều</a:t>
            </a:r>
            <a:r>
              <a:rPr lang="en-US" baseline="0" dirty="0" smtClean="0"/>
              <a:t> </a:t>
            </a:r>
            <a:r>
              <a:rPr lang="en-US" baseline="0" dirty="0" err="1" smtClean="0"/>
              <a:t>loại</a:t>
            </a:r>
            <a:r>
              <a:rPr lang="en-US" baseline="0" dirty="0" smtClean="0"/>
              <a:t>, </a:t>
            </a:r>
            <a:r>
              <a:rPr lang="en-US" baseline="0" dirty="0" err="1" smtClean="0"/>
              <a:t>phức</a:t>
            </a:r>
            <a:r>
              <a:rPr lang="en-US" baseline="0" dirty="0" smtClean="0"/>
              <a:t> </a:t>
            </a:r>
            <a:r>
              <a:rPr lang="en-US" baseline="0" dirty="0" err="1" smtClean="0"/>
              <a:t>tạp</a:t>
            </a:r>
            <a:r>
              <a:rPr lang="en-US" baseline="0" dirty="0" smtClean="0"/>
              <a:t> </a:t>
            </a:r>
            <a:r>
              <a:rPr lang="en-US" baseline="0" dirty="0" err="1" smtClean="0"/>
              <a:t>và</a:t>
            </a:r>
            <a:r>
              <a:rPr lang="en-US" baseline="0" dirty="0" smtClean="0"/>
              <a:t> </a:t>
            </a:r>
            <a:r>
              <a:rPr lang="en-US" baseline="0" dirty="0" err="1" smtClean="0"/>
              <a:t>nhưng</a:t>
            </a:r>
            <a:r>
              <a:rPr lang="en-US" baseline="0" dirty="0" smtClean="0"/>
              <a:t> </a:t>
            </a:r>
            <a:r>
              <a:rPr lang="en-US" baseline="0" dirty="0" err="1" smtClean="0"/>
              <a:t>luôn</a:t>
            </a:r>
            <a:r>
              <a:rPr lang="en-US" baseline="0" dirty="0" smtClean="0"/>
              <a:t> </a:t>
            </a:r>
            <a:r>
              <a:rPr lang="en-US" baseline="0" dirty="0" err="1" smtClean="0"/>
              <a:t>tồn</a:t>
            </a:r>
            <a:r>
              <a:rPr lang="en-US" baseline="0" dirty="0" smtClean="0"/>
              <a:t> </a:t>
            </a:r>
            <a:r>
              <a:rPr lang="en-US" baseline="0" dirty="0" err="1" smtClean="0"/>
              <a:t>tại</a:t>
            </a:r>
            <a:r>
              <a:rPr lang="en-US" baseline="0" dirty="0" smtClean="0"/>
              <a:t> </a:t>
            </a:r>
            <a:r>
              <a:rPr lang="en-US" baseline="0" dirty="0" err="1" smtClean="0"/>
              <a:t>trong</a:t>
            </a:r>
            <a:r>
              <a:rPr lang="en-US" baseline="0" dirty="0" smtClean="0"/>
              <a:t> </a:t>
            </a:r>
            <a:r>
              <a:rPr lang="en-US" baseline="0" dirty="0" err="1" smtClean="0"/>
              <a:t>mói</a:t>
            </a:r>
            <a:r>
              <a:rPr lang="en-US" baseline="0" dirty="0" smtClean="0"/>
              <a:t> </a:t>
            </a:r>
            <a:r>
              <a:rPr lang="en-US" baseline="0" dirty="0" err="1" smtClean="0"/>
              <a:t>liên</a:t>
            </a:r>
            <a:r>
              <a:rPr lang="en-US" baseline="0" dirty="0" smtClean="0"/>
              <a:t> </a:t>
            </a:r>
            <a:r>
              <a:rPr lang="en-US" baseline="0" dirty="0" err="1" smtClean="0"/>
              <a:t>hệ</a:t>
            </a:r>
            <a:r>
              <a:rPr lang="en-US" baseline="0" dirty="0" smtClean="0"/>
              <a:t> </a:t>
            </a:r>
            <a:r>
              <a:rPr lang="en-US" baseline="0" dirty="0" err="1" smtClean="0"/>
              <a:t>nội</a:t>
            </a:r>
            <a:r>
              <a:rPr lang="en-US" baseline="0" dirty="0" smtClean="0"/>
              <a:t> </a:t>
            </a:r>
            <a:r>
              <a:rPr lang="en-US" baseline="0" dirty="0" err="1" smtClean="0"/>
              <a:t>tại</a:t>
            </a:r>
            <a:r>
              <a:rPr lang="en-US" baseline="0" dirty="0" smtClean="0"/>
              <a:t> </a:t>
            </a:r>
            <a:r>
              <a:rPr lang="en-US" baseline="0" dirty="0" err="1" smtClean="0"/>
              <a:t>và</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a:t>
            </a:r>
            <a:r>
              <a:rPr lang="en-US" baseline="0" dirty="0" err="1" smtClean="0"/>
              <a:t>với</a:t>
            </a:r>
            <a:r>
              <a:rPr lang="en-US" baseline="0" dirty="0" smtClean="0"/>
              <a:t> </a:t>
            </a:r>
            <a:r>
              <a:rPr lang="en-US" baseline="0" dirty="0" err="1" smtClean="0"/>
              <a:t>nhau</a:t>
            </a:r>
            <a:r>
              <a:rPr lang="en-US" baseline="0" dirty="0" smtClean="0"/>
              <a:t> </a:t>
            </a:r>
            <a:r>
              <a:rPr lang="en-US" baseline="0" dirty="0" err="1" smtClean="0"/>
              <a:t>trong</a:t>
            </a:r>
            <a:r>
              <a:rPr lang="en-US" baseline="0" dirty="0" smtClean="0"/>
              <a:t> </a:t>
            </a:r>
            <a:r>
              <a:rPr lang="en-US" baseline="0" dirty="0" err="1" smtClean="0"/>
              <a:t>chỉnh</a:t>
            </a:r>
            <a:r>
              <a:rPr lang="en-US" baseline="0" dirty="0" smtClean="0"/>
              <a:t> </a:t>
            </a:r>
            <a:r>
              <a:rPr lang="en-US" baseline="0" dirty="0" err="1" smtClean="0"/>
              <a:t>thể</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đặt</a:t>
            </a:r>
            <a:r>
              <a:rPr lang="en-US" baseline="0" dirty="0" smtClean="0"/>
              <a:t> </a:t>
            </a:r>
            <a:r>
              <a:rPr lang="en-US" baseline="0" dirty="0" err="1" smtClean="0"/>
              <a:t>ra</a:t>
            </a:r>
            <a:r>
              <a:rPr lang="en-US" baseline="0" dirty="0" smtClean="0"/>
              <a:t> </a:t>
            </a:r>
            <a:r>
              <a:rPr lang="en-US" baseline="0" dirty="0" err="1" smtClean="0"/>
              <a:t>quy</a:t>
            </a:r>
            <a:r>
              <a:rPr lang="en-US" baseline="0" dirty="0" smtClean="0"/>
              <a:t> </a:t>
            </a:r>
            <a:r>
              <a:rPr lang="en-US" baseline="0" dirty="0" err="1" smtClean="0"/>
              <a:t>phạm</a:t>
            </a:r>
            <a:r>
              <a:rPr lang="en-US" baseline="0" dirty="0" smtClean="0"/>
              <a:t> </a:t>
            </a:r>
            <a:r>
              <a:rPr lang="en-US" baseline="0" dirty="0" err="1" smtClean="0"/>
              <a:t>pl</a:t>
            </a:r>
            <a:r>
              <a:rPr lang="en-US" baseline="0" dirty="0" smtClean="0"/>
              <a:t> </a:t>
            </a:r>
            <a:r>
              <a:rPr lang="en-US" baseline="0" dirty="0" err="1" smtClean="0"/>
              <a:t>với</a:t>
            </a:r>
            <a:r>
              <a:rPr lang="en-US" baseline="0" dirty="0" smtClean="0"/>
              <a:t> </a:t>
            </a:r>
            <a:r>
              <a:rPr lang="en-US" baseline="0" dirty="0" err="1" smtClean="0"/>
              <a:t>tư</a:t>
            </a:r>
            <a:r>
              <a:rPr lang="en-US" baseline="0" dirty="0" smtClean="0"/>
              <a:t> </a:t>
            </a:r>
            <a:r>
              <a:rPr lang="en-US" baseline="0" dirty="0" err="1" smtClean="0"/>
              <a:t>cách</a:t>
            </a:r>
            <a:r>
              <a:rPr lang="en-US" baseline="0" dirty="0" smtClean="0"/>
              <a:t> </a:t>
            </a:r>
            <a:r>
              <a:rPr lang="en-US" baseline="0" dirty="0" err="1" smtClean="0"/>
              <a:t>là</a:t>
            </a:r>
            <a:r>
              <a:rPr lang="en-US" baseline="0" dirty="0" smtClean="0"/>
              <a:t> </a:t>
            </a:r>
            <a:r>
              <a:rPr lang="en-US" baseline="0" dirty="0" err="1" smtClean="0"/>
              <a:t>mô</a:t>
            </a:r>
            <a:r>
              <a:rPr lang="en-US" baseline="0" dirty="0" smtClean="0"/>
              <a:t> </a:t>
            </a:r>
            <a:r>
              <a:rPr lang="en-US" baseline="0" dirty="0" err="1" smtClean="0"/>
              <a:t>hình</a:t>
            </a:r>
            <a:r>
              <a:rPr lang="en-US" baseline="0" dirty="0" smtClean="0"/>
              <a:t> </a:t>
            </a:r>
            <a:r>
              <a:rPr lang="en-US" baseline="0" dirty="0" err="1" smtClean="0"/>
              <a:t>hành</a:t>
            </a:r>
            <a:r>
              <a:rPr lang="en-US" baseline="0" dirty="0" smtClean="0"/>
              <a:t> vi </a:t>
            </a:r>
            <a:r>
              <a:rPr lang="en-US" baseline="0" dirty="0" err="1" smtClean="0"/>
              <a:t>thể</a:t>
            </a:r>
            <a:r>
              <a:rPr lang="en-US" baseline="0" dirty="0" smtClean="0"/>
              <a:t> </a:t>
            </a:r>
            <a:r>
              <a:rPr lang="en-US" baseline="0" dirty="0" err="1" smtClean="0"/>
              <a:t>hiện</a:t>
            </a:r>
            <a:r>
              <a:rPr lang="en-US" baseline="0" dirty="0" smtClean="0"/>
              <a:t> ý </a:t>
            </a:r>
            <a:r>
              <a:rPr lang="en-US" baseline="0" dirty="0" err="1" smtClean="0"/>
              <a:t>chí</a:t>
            </a:r>
            <a:r>
              <a:rPr lang="en-US" baseline="0" dirty="0" smtClean="0"/>
              <a:t> </a:t>
            </a:r>
            <a:r>
              <a:rPr lang="en-US" baseline="0" dirty="0" err="1" smtClean="0"/>
              <a:t>nn</a:t>
            </a:r>
            <a:r>
              <a:rPr lang="en-US" baseline="0" dirty="0" smtClean="0"/>
              <a:t> </a:t>
            </a:r>
            <a:r>
              <a:rPr lang="en-US" baseline="0" dirty="0" err="1" smtClean="0"/>
              <a:t>để</a:t>
            </a:r>
            <a:r>
              <a:rPr lang="en-US" baseline="0" dirty="0" smtClean="0"/>
              <a:t> </a:t>
            </a:r>
            <a:r>
              <a:rPr lang="en-US" baseline="0" dirty="0" err="1" smtClean="0"/>
              <a:t>tác</a:t>
            </a:r>
            <a:r>
              <a:rPr lang="en-US" baseline="0" dirty="0" smtClean="0"/>
              <a:t> </a:t>
            </a:r>
            <a:r>
              <a:rPr lang="en-US" baseline="0" dirty="0" err="1" smtClean="0"/>
              <a:t>động</a:t>
            </a:r>
            <a:r>
              <a:rPr lang="en-US" baseline="0" dirty="0" smtClean="0"/>
              <a:t> </a:t>
            </a:r>
            <a:r>
              <a:rPr lang="en-US" baseline="0" dirty="0" err="1" smtClean="0"/>
              <a:t>vào</a:t>
            </a:r>
            <a:r>
              <a:rPr lang="en-US" baseline="0" dirty="0" smtClean="0"/>
              <a:t> </a:t>
            </a:r>
            <a:r>
              <a:rPr lang="en-US" baseline="0" dirty="0" err="1" smtClean="0"/>
              <a:t>qhxh</a:t>
            </a:r>
            <a:r>
              <a:rPr lang="en-US" baseline="0" dirty="0" smtClean="0"/>
              <a:t> </a:t>
            </a:r>
            <a:r>
              <a:rPr lang="en-US" baseline="0" dirty="0" err="1" smtClean="0"/>
              <a:t>nên</a:t>
            </a:r>
            <a:r>
              <a:rPr lang="en-US" baseline="0" dirty="0" smtClean="0"/>
              <a:t> </a:t>
            </a:r>
            <a:r>
              <a:rPr lang="en-US" baseline="0" dirty="0" err="1" smtClean="0"/>
              <a:t>qppl</a:t>
            </a:r>
            <a:r>
              <a:rPr lang="en-US" baseline="0" dirty="0" smtClean="0"/>
              <a:t> </a:t>
            </a:r>
            <a:r>
              <a:rPr lang="en-US" baseline="0" dirty="0" err="1" smtClean="0"/>
              <a:t>cũng</a:t>
            </a:r>
            <a:r>
              <a:rPr lang="en-US" baseline="0" dirty="0" smtClean="0"/>
              <a:t> </a:t>
            </a:r>
            <a:r>
              <a:rPr lang="en-US" baseline="0" dirty="0" err="1" smtClean="0"/>
              <a:t>tồn</a:t>
            </a:r>
            <a:r>
              <a:rPr lang="en-US" baseline="0" dirty="0" smtClean="0"/>
              <a:t> </a:t>
            </a:r>
            <a:r>
              <a:rPr lang="en-US" baseline="0" dirty="0" err="1" smtClean="0"/>
              <a:t>tại</a:t>
            </a:r>
            <a:r>
              <a:rPr lang="en-US" baseline="0" dirty="0" smtClean="0"/>
              <a:t> </a:t>
            </a:r>
            <a:r>
              <a:rPr lang="en-US" baseline="0" dirty="0" err="1" smtClean="0"/>
              <a:t>tạo</a:t>
            </a:r>
            <a:r>
              <a:rPr lang="en-US" baseline="0" dirty="0" smtClean="0"/>
              <a:t> </a:t>
            </a:r>
            <a:r>
              <a:rPr lang="en-US" baseline="0" dirty="0" err="1" smtClean="0"/>
              <a:t>thành</a:t>
            </a:r>
            <a:r>
              <a:rPr lang="en-US" baseline="0" dirty="0" smtClean="0"/>
              <a:t> 1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Vậy</a:t>
            </a:r>
            <a:r>
              <a:rPr lang="en-US" baseline="0" dirty="0" smtClean="0"/>
              <a:t>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là</a:t>
            </a:r>
            <a:r>
              <a:rPr lang="en-US" baseline="0" dirty="0" smtClean="0"/>
              <a:t> </a:t>
            </a:r>
            <a:r>
              <a:rPr lang="en-US" baseline="0" dirty="0" err="1" smtClean="0"/>
              <a:t>gì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15</a:t>
            </a:fld>
            <a:endParaRPr lang="en-US"/>
          </a:p>
        </p:txBody>
      </p:sp>
    </p:spTree>
    <p:extLst>
      <p:ext uri="{BB962C8B-B14F-4D97-AF65-F5344CB8AC3E}">
        <p14:creationId xmlns:p14="http://schemas.microsoft.com/office/powerpoint/2010/main" val="111837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Trong</a:t>
            </a:r>
            <a:r>
              <a:rPr lang="en-US" baseline="0" dirty="0" smtClean="0"/>
              <a:t> </a:t>
            </a:r>
            <a:r>
              <a:rPr lang="en-US" baseline="0" dirty="0" err="1" smtClean="0"/>
              <a:t>đời</a:t>
            </a:r>
            <a:r>
              <a:rPr lang="en-US" baseline="0" dirty="0" smtClean="0"/>
              <a:t> </a:t>
            </a:r>
            <a:r>
              <a:rPr lang="en-US" baseline="0" dirty="0" err="1" smtClean="0"/>
              <a:t>sống</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nhiều</a:t>
            </a:r>
            <a:r>
              <a:rPr lang="en-US" baseline="0" dirty="0" smtClean="0"/>
              <a:t> </a:t>
            </a:r>
            <a:r>
              <a:rPr lang="en-US" baseline="0" dirty="0" err="1" smtClean="0"/>
              <a:t>những</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nhiều</a:t>
            </a:r>
            <a:r>
              <a:rPr lang="en-US" baseline="0" dirty="0" smtClean="0"/>
              <a:t> </a:t>
            </a:r>
            <a:r>
              <a:rPr lang="en-US" baseline="0" dirty="0" err="1" smtClean="0"/>
              <a:t>loại</a:t>
            </a:r>
            <a:r>
              <a:rPr lang="en-US" baseline="0" dirty="0" smtClean="0"/>
              <a:t>, </a:t>
            </a:r>
            <a:r>
              <a:rPr lang="en-US" baseline="0" dirty="0" err="1" smtClean="0"/>
              <a:t>phức</a:t>
            </a:r>
            <a:r>
              <a:rPr lang="en-US" baseline="0" dirty="0" smtClean="0"/>
              <a:t> </a:t>
            </a:r>
            <a:r>
              <a:rPr lang="en-US" baseline="0" dirty="0" err="1" smtClean="0"/>
              <a:t>tạp</a:t>
            </a:r>
            <a:r>
              <a:rPr lang="en-US" baseline="0" dirty="0" smtClean="0"/>
              <a:t> </a:t>
            </a:r>
            <a:r>
              <a:rPr lang="en-US" baseline="0" dirty="0" err="1" smtClean="0"/>
              <a:t>và</a:t>
            </a:r>
            <a:r>
              <a:rPr lang="en-US" baseline="0" dirty="0" smtClean="0"/>
              <a:t> </a:t>
            </a:r>
            <a:r>
              <a:rPr lang="en-US" baseline="0" dirty="0" err="1" smtClean="0"/>
              <a:t>nhưng</a:t>
            </a:r>
            <a:r>
              <a:rPr lang="en-US" baseline="0" dirty="0" smtClean="0"/>
              <a:t> </a:t>
            </a:r>
            <a:r>
              <a:rPr lang="en-US" baseline="0" dirty="0" err="1" smtClean="0"/>
              <a:t>luôn</a:t>
            </a:r>
            <a:r>
              <a:rPr lang="en-US" baseline="0" dirty="0" smtClean="0"/>
              <a:t> </a:t>
            </a:r>
            <a:r>
              <a:rPr lang="en-US" baseline="0" dirty="0" err="1" smtClean="0"/>
              <a:t>tồn</a:t>
            </a:r>
            <a:r>
              <a:rPr lang="en-US" baseline="0" dirty="0" smtClean="0"/>
              <a:t> </a:t>
            </a:r>
            <a:r>
              <a:rPr lang="en-US" baseline="0" dirty="0" err="1" smtClean="0"/>
              <a:t>tại</a:t>
            </a:r>
            <a:r>
              <a:rPr lang="en-US" baseline="0" dirty="0" smtClean="0"/>
              <a:t> </a:t>
            </a:r>
            <a:r>
              <a:rPr lang="en-US" baseline="0" dirty="0" err="1" smtClean="0"/>
              <a:t>trong</a:t>
            </a:r>
            <a:r>
              <a:rPr lang="en-US" baseline="0" dirty="0" smtClean="0"/>
              <a:t> </a:t>
            </a:r>
            <a:r>
              <a:rPr lang="en-US" baseline="0" dirty="0" err="1" smtClean="0"/>
              <a:t>mói</a:t>
            </a:r>
            <a:r>
              <a:rPr lang="en-US" baseline="0" dirty="0" smtClean="0"/>
              <a:t> </a:t>
            </a:r>
            <a:r>
              <a:rPr lang="en-US" baseline="0" dirty="0" err="1" smtClean="0"/>
              <a:t>liên</a:t>
            </a:r>
            <a:r>
              <a:rPr lang="en-US" baseline="0" dirty="0" smtClean="0"/>
              <a:t> </a:t>
            </a:r>
            <a:r>
              <a:rPr lang="en-US" baseline="0" dirty="0" err="1" smtClean="0"/>
              <a:t>hệ</a:t>
            </a:r>
            <a:r>
              <a:rPr lang="en-US" baseline="0" dirty="0" smtClean="0"/>
              <a:t> </a:t>
            </a:r>
            <a:r>
              <a:rPr lang="en-US" baseline="0" dirty="0" err="1" smtClean="0"/>
              <a:t>nội</a:t>
            </a:r>
            <a:r>
              <a:rPr lang="en-US" baseline="0" dirty="0" smtClean="0"/>
              <a:t> </a:t>
            </a:r>
            <a:r>
              <a:rPr lang="en-US" baseline="0" dirty="0" err="1" smtClean="0"/>
              <a:t>tại</a:t>
            </a:r>
            <a:r>
              <a:rPr lang="en-US" baseline="0" dirty="0" smtClean="0"/>
              <a:t> </a:t>
            </a:r>
            <a:r>
              <a:rPr lang="en-US" baseline="0" dirty="0" err="1" smtClean="0"/>
              <a:t>và</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a:t>
            </a:r>
            <a:r>
              <a:rPr lang="en-US" baseline="0" dirty="0" err="1" smtClean="0"/>
              <a:t>với</a:t>
            </a:r>
            <a:r>
              <a:rPr lang="en-US" baseline="0" dirty="0" smtClean="0"/>
              <a:t> </a:t>
            </a:r>
            <a:r>
              <a:rPr lang="en-US" baseline="0" dirty="0" err="1" smtClean="0"/>
              <a:t>nhau</a:t>
            </a:r>
            <a:r>
              <a:rPr lang="en-US" baseline="0" dirty="0" smtClean="0"/>
              <a:t> </a:t>
            </a:r>
            <a:r>
              <a:rPr lang="en-US" baseline="0" dirty="0" err="1" smtClean="0"/>
              <a:t>trong</a:t>
            </a:r>
            <a:r>
              <a:rPr lang="en-US" baseline="0" dirty="0" smtClean="0"/>
              <a:t> </a:t>
            </a:r>
            <a:r>
              <a:rPr lang="en-US" baseline="0" dirty="0" err="1" smtClean="0"/>
              <a:t>chỉnh</a:t>
            </a:r>
            <a:r>
              <a:rPr lang="en-US" baseline="0" dirty="0" smtClean="0"/>
              <a:t> </a:t>
            </a:r>
            <a:r>
              <a:rPr lang="en-US" baseline="0" dirty="0" err="1" smtClean="0"/>
              <a:t>thể</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đặt</a:t>
            </a:r>
            <a:r>
              <a:rPr lang="en-US" baseline="0" dirty="0" smtClean="0"/>
              <a:t> </a:t>
            </a:r>
            <a:r>
              <a:rPr lang="en-US" baseline="0" dirty="0" err="1" smtClean="0"/>
              <a:t>ra</a:t>
            </a:r>
            <a:r>
              <a:rPr lang="en-US" baseline="0" dirty="0" smtClean="0"/>
              <a:t> </a:t>
            </a:r>
            <a:r>
              <a:rPr lang="en-US" baseline="0" dirty="0" err="1" smtClean="0"/>
              <a:t>quy</a:t>
            </a:r>
            <a:r>
              <a:rPr lang="en-US" baseline="0" dirty="0" smtClean="0"/>
              <a:t> </a:t>
            </a:r>
            <a:r>
              <a:rPr lang="en-US" baseline="0" dirty="0" err="1" smtClean="0"/>
              <a:t>phạm</a:t>
            </a:r>
            <a:r>
              <a:rPr lang="en-US" baseline="0" dirty="0" smtClean="0"/>
              <a:t> </a:t>
            </a:r>
            <a:r>
              <a:rPr lang="en-US" baseline="0" dirty="0" err="1" smtClean="0"/>
              <a:t>pl</a:t>
            </a:r>
            <a:r>
              <a:rPr lang="en-US" baseline="0" dirty="0" smtClean="0"/>
              <a:t> </a:t>
            </a:r>
            <a:r>
              <a:rPr lang="en-US" baseline="0" dirty="0" err="1" smtClean="0"/>
              <a:t>với</a:t>
            </a:r>
            <a:r>
              <a:rPr lang="en-US" baseline="0" dirty="0" smtClean="0"/>
              <a:t> </a:t>
            </a:r>
            <a:r>
              <a:rPr lang="en-US" baseline="0" dirty="0" err="1" smtClean="0"/>
              <a:t>tư</a:t>
            </a:r>
            <a:r>
              <a:rPr lang="en-US" baseline="0" dirty="0" smtClean="0"/>
              <a:t> </a:t>
            </a:r>
            <a:r>
              <a:rPr lang="en-US" baseline="0" dirty="0" err="1" smtClean="0"/>
              <a:t>cách</a:t>
            </a:r>
            <a:r>
              <a:rPr lang="en-US" baseline="0" dirty="0" smtClean="0"/>
              <a:t> </a:t>
            </a:r>
            <a:r>
              <a:rPr lang="en-US" baseline="0" dirty="0" err="1" smtClean="0"/>
              <a:t>là</a:t>
            </a:r>
            <a:r>
              <a:rPr lang="en-US" baseline="0" dirty="0" smtClean="0"/>
              <a:t> </a:t>
            </a:r>
            <a:r>
              <a:rPr lang="en-US" baseline="0" dirty="0" err="1" smtClean="0"/>
              <a:t>mô</a:t>
            </a:r>
            <a:r>
              <a:rPr lang="en-US" baseline="0" dirty="0" smtClean="0"/>
              <a:t> </a:t>
            </a:r>
            <a:r>
              <a:rPr lang="en-US" baseline="0" dirty="0" err="1" smtClean="0"/>
              <a:t>hình</a:t>
            </a:r>
            <a:r>
              <a:rPr lang="en-US" baseline="0" dirty="0" smtClean="0"/>
              <a:t> </a:t>
            </a:r>
            <a:r>
              <a:rPr lang="en-US" baseline="0" dirty="0" err="1" smtClean="0"/>
              <a:t>hành</a:t>
            </a:r>
            <a:r>
              <a:rPr lang="en-US" baseline="0" dirty="0" smtClean="0"/>
              <a:t> vi </a:t>
            </a:r>
            <a:r>
              <a:rPr lang="en-US" baseline="0" dirty="0" err="1" smtClean="0"/>
              <a:t>thể</a:t>
            </a:r>
            <a:r>
              <a:rPr lang="en-US" baseline="0" dirty="0" smtClean="0"/>
              <a:t> </a:t>
            </a:r>
            <a:r>
              <a:rPr lang="en-US" baseline="0" dirty="0" err="1" smtClean="0"/>
              <a:t>hiện</a:t>
            </a:r>
            <a:r>
              <a:rPr lang="en-US" baseline="0" dirty="0" smtClean="0"/>
              <a:t> ý </a:t>
            </a:r>
            <a:r>
              <a:rPr lang="en-US" baseline="0" dirty="0" err="1" smtClean="0"/>
              <a:t>chí</a:t>
            </a:r>
            <a:r>
              <a:rPr lang="en-US" baseline="0" dirty="0" smtClean="0"/>
              <a:t> </a:t>
            </a:r>
            <a:r>
              <a:rPr lang="en-US" baseline="0" dirty="0" err="1" smtClean="0"/>
              <a:t>nn</a:t>
            </a:r>
            <a:r>
              <a:rPr lang="en-US" baseline="0" dirty="0" smtClean="0"/>
              <a:t> </a:t>
            </a:r>
            <a:r>
              <a:rPr lang="en-US" baseline="0" dirty="0" err="1" smtClean="0"/>
              <a:t>để</a:t>
            </a:r>
            <a:r>
              <a:rPr lang="en-US" baseline="0" dirty="0" smtClean="0"/>
              <a:t> </a:t>
            </a:r>
            <a:r>
              <a:rPr lang="en-US" baseline="0" dirty="0" err="1" smtClean="0"/>
              <a:t>tác</a:t>
            </a:r>
            <a:r>
              <a:rPr lang="en-US" baseline="0" dirty="0" smtClean="0"/>
              <a:t> </a:t>
            </a:r>
            <a:r>
              <a:rPr lang="en-US" baseline="0" dirty="0" err="1" smtClean="0"/>
              <a:t>động</a:t>
            </a:r>
            <a:r>
              <a:rPr lang="en-US" baseline="0" dirty="0" smtClean="0"/>
              <a:t> </a:t>
            </a:r>
            <a:r>
              <a:rPr lang="en-US" baseline="0" dirty="0" err="1" smtClean="0"/>
              <a:t>vào</a:t>
            </a:r>
            <a:r>
              <a:rPr lang="en-US" baseline="0" dirty="0" smtClean="0"/>
              <a:t> </a:t>
            </a:r>
            <a:r>
              <a:rPr lang="en-US" baseline="0" dirty="0" err="1" smtClean="0"/>
              <a:t>qhxh</a:t>
            </a:r>
            <a:r>
              <a:rPr lang="en-US" baseline="0" dirty="0" smtClean="0"/>
              <a:t> </a:t>
            </a:r>
            <a:r>
              <a:rPr lang="en-US" baseline="0" dirty="0" err="1" smtClean="0"/>
              <a:t>nên</a:t>
            </a:r>
            <a:r>
              <a:rPr lang="en-US" baseline="0" dirty="0" smtClean="0"/>
              <a:t> </a:t>
            </a:r>
            <a:r>
              <a:rPr lang="en-US" baseline="0" dirty="0" err="1" smtClean="0"/>
              <a:t>qppl</a:t>
            </a:r>
            <a:r>
              <a:rPr lang="en-US" baseline="0" dirty="0" smtClean="0"/>
              <a:t> </a:t>
            </a:r>
            <a:r>
              <a:rPr lang="en-US" baseline="0" dirty="0" err="1" smtClean="0"/>
              <a:t>cũng</a:t>
            </a:r>
            <a:r>
              <a:rPr lang="en-US" baseline="0" dirty="0" smtClean="0"/>
              <a:t> </a:t>
            </a:r>
            <a:r>
              <a:rPr lang="en-US" baseline="0" dirty="0" err="1" smtClean="0"/>
              <a:t>tồn</a:t>
            </a:r>
            <a:r>
              <a:rPr lang="en-US" baseline="0" dirty="0" smtClean="0"/>
              <a:t> </a:t>
            </a:r>
            <a:r>
              <a:rPr lang="en-US" baseline="0" dirty="0" err="1" smtClean="0"/>
              <a:t>tại</a:t>
            </a:r>
            <a:r>
              <a:rPr lang="en-US" baseline="0" dirty="0" smtClean="0"/>
              <a:t> </a:t>
            </a:r>
            <a:r>
              <a:rPr lang="en-US" baseline="0" dirty="0" err="1" smtClean="0"/>
              <a:t>tạo</a:t>
            </a:r>
            <a:r>
              <a:rPr lang="en-US" baseline="0" dirty="0" smtClean="0"/>
              <a:t> </a:t>
            </a:r>
            <a:r>
              <a:rPr lang="en-US" baseline="0" dirty="0" err="1" smtClean="0"/>
              <a:t>thành</a:t>
            </a:r>
            <a:r>
              <a:rPr lang="en-US" baseline="0" dirty="0" smtClean="0"/>
              <a:t> 1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Vậy</a:t>
            </a:r>
            <a:r>
              <a:rPr lang="en-US" baseline="0" dirty="0" smtClean="0"/>
              <a:t>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là</a:t>
            </a:r>
            <a:r>
              <a:rPr lang="en-US" baseline="0" dirty="0" smtClean="0"/>
              <a:t> </a:t>
            </a:r>
            <a:r>
              <a:rPr lang="en-US" baseline="0" dirty="0" err="1" smtClean="0"/>
              <a:t>gì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16</a:t>
            </a:fld>
            <a:endParaRPr lang="en-US"/>
          </a:p>
        </p:txBody>
      </p:sp>
    </p:spTree>
    <p:extLst>
      <p:ext uri="{BB962C8B-B14F-4D97-AF65-F5344CB8AC3E}">
        <p14:creationId xmlns:p14="http://schemas.microsoft.com/office/powerpoint/2010/main" val="113435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Sau</a:t>
            </a:r>
            <a:r>
              <a:rPr lang="en-US" dirty="0" smtClean="0"/>
              <a:t> </a:t>
            </a:r>
            <a:r>
              <a:rPr lang="en-US" dirty="0" err="1" smtClean="0"/>
              <a:t>đây</a:t>
            </a:r>
            <a:r>
              <a:rPr lang="en-US" baseline="0" dirty="0" smtClean="0"/>
              <a:t> </a:t>
            </a:r>
            <a:r>
              <a:rPr lang="en-US" baseline="0" dirty="0" err="1" smtClean="0"/>
              <a:t>chúng</a:t>
            </a:r>
            <a:r>
              <a:rPr lang="en-US" baseline="0" dirty="0" smtClean="0"/>
              <a:t> ta </a:t>
            </a:r>
            <a:r>
              <a:rPr lang="en-US" baseline="0" dirty="0" err="1" smtClean="0"/>
              <a:t>sẽ</a:t>
            </a:r>
            <a:r>
              <a:rPr lang="en-US" baseline="0" dirty="0" smtClean="0"/>
              <a:t> </a:t>
            </a:r>
            <a:r>
              <a:rPr lang="en-US" baseline="0" dirty="0" err="1" smtClean="0"/>
              <a:t>đi</a:t>
            </a:r>
            <a:r>
              <a:rPr lang="en-US" baseline="0" dirty="0" smtClean="0"/>
              <a:t> </a:t>
            </a:r>
            <a:r>
              <a:rPr lang="en-US" baseline="0" dirty="0" err="1" smtClean="0"/>
              <a:t>vào</a:t>
            </a:r>
            <a:r>
              <a:rPr lang="en-US" baseline="0" dirty="0" smtClean="0"/>
              <a:t> </a:t>
            </a:r>
            <a:r>
              <a:rPr lang="en-US" baseline="0" dirty="0" err="1" smtClean="0"/>
              <a:t>tìm</a:t>
            </a:r>
            <a:r>
              <a:rPr lang="en-US" baseline="0" dirty="0" smtClean="0"/>
              <a:t> </a:t>
            </a:r>
            <a:r>
              <a:rPr lang="en-US" baseline="0" dirty="0" err="1" smtClean="0"/>
              <a:t>hiểu</a:t>
            </a:r>
            <a:r>
              <a:rPr lang="en-US" baseline="0" dirty="0" smtClean="0"/>
              <a:t> </a:t>
            </a:r>
            <a:r>
              <a:rPr lang="en-US" baseline="0" dirty="0" err="1" smtClean="0"/>
              <a:t>từng</a:t>
            </a:r>
            <a:r>
              <a:rPr lang="en-US" baseline="0" dirty="0" smtClean="0"/>
              <a:t> </a:t>
            </a:r>
            <a:r>
              <a:rPr lang="en-US" baseline="0" dirty="0" err="1" smtClean="0"/>
              <a:t>yếu</a:t>
            </a:r>
            <a:r>
              <a:rPr lang="en-US" baseline="0" dirty="0" smtClean="0"/>
              <a:t> </a:t>
            </a:r>
            <a:r>
              <a:rPr lang="en-US" baseline="0" dirty="0" err="1" smtClean="0"/>
              <a:t>tố</a:t>
            </a:r>
            <a:r>
              <a:rPr lang="en-US" baseline="0" dirty="0" smtClean="0"/>
              <a:t> </a:t>
            </a:r>
            <a:r>
              <a:rPr lang="en-US" baseline="0" dirty="0" err="1" smtClean="0"/>
              <a:t>cấu</a:t>
            </a:r>
            <a:r>
              <a:rPr lang="en-US" baseline="0" dirty="0" smtClean="0"/>
              <a:t> </a:t>
            </a:r>
            <a:r>
              <a:rPr lang="en-US" baseline="0" dirty="0" err="1" smtClean="0"/>
              <a:t>thành</a:t>
            </a:r>
            <a:r>
              <a:rPr lang="en-US" baseline="0" dirty="0" smtClean="0"/>
              <a:t>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a:t>
            </a:r>
            <a:endParaRPr lang="en-US" dirty="0" smtClean="0"/>
          </a:p>
          <a:p>
            <a:r>
              <a:rPr lang="en-US" dirty="0" err="1" smtClean="0"/>
              <a:t>Chúng</a:t>
            </a:r>
            <a:r>
              <a:rPr lang="en-US" baseline="0" dirty="0" smtClean="0"/>
              <a:t> ta </a:t>
            </a:r>
            <a:r>
              <a:rPr lang="en-US" baseline="0" dirty="0" err="1" smtClean="0"/>
              <a:t>có</a:t>
            </a:r>
            <a:r>
              <a:rPr lang="en-US" baseline="0" dirty="0" smtClean="0"/>
              <a:t> </a:t>
            </a:r>
            <a:r>
              <a:rPr lang="en-US" baseline="0" dirty="0" err="1" smtClean="0"/>
              <a:t>cái</a:t>
            </a:r>
            <a:r>
              <a:rPr lang="en-US" baseline="0" dirty="0" smtClean="0"/>
              <a:t> </a:t>
            </a:r>
            <a:r>
              <a:rPr lang="en-US" baseline="0" dirty="0" err="1" smtClean="0"/>
              <a:t>nhìn</a:t>
            </a:r>
            <a:r>
              <a:rPr lang="en-US" baseline="0" dirty="0" smtClean="0"/>
              <a:t> </a:t>
            </a:r>
            <a:r>
              <a:rPr lang="en-US" baseline="0" dirty="0" err="1" smtClean="0"/>
              <a:t>chung</a:t>
            </a:r>
            <a:r>
              <a:rPr lang="en-US" baseline="0" dirty="0" smtClean="0"/>
              <a:t> </a:t>
            </a:r>
            <a:r>
              <a:rPr lang="en-US" baseline="0" dirty="0" err="1" smtClean="0"/>
              <a:t>về</a:t>
            </a:r>
            <a:r>
              <a:rPr lang="en-US" baseline="0" dirty="0" smtClean="0"/>
              <a:t> </a:t>
            </a:r>
            <a:r>
              <a:rPr lang="en-US" baseline="0" dirty="0" err="1" smtClean="0"/>
              <a:t>qppl</a:t>
            </a:r>
            <a:r>
              <a:rPr lang="en-US" baseline="0" dirty="0" smtClean="0"/>
              <a:t>. </a:t>
            </a:r>
            <a:r>
              <a:rPr lang="en-US" baseline="0" dirty="0" err="1" smtClean="0"/>
              <a:t>Với</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này</a:t>
            </a:r>
            <a:r>
              <a:rPr lang="en-US" baseline="0" dirty="0" smtClean="0"/>
              <a:t> </a:t>
            </a:r>
            <a:r>
              <a:rPr lang="en-US" baseline="0" dirty="0" err="1" smtClean="0"/>
              <a:t>cho</a:t>
            </a:r>
            <a:r>
              <a:rPr lang="en-US" baseline="0" dirty="0" smtClean="0"/>
              <a:t> </a:t>
            </a:r>
            <a:r>
              <a:rPr lang="en-US" baseline="0" dirty="0" err="1" smtClean="0"/>
              <a:t>chúng</a:t>
            </a:r>
            <a:r>
              <a:rPr lang="en-US" baseline="0" dirty="0" smtClean="0"/>
              <a:t> ta </a:t>
            </a:r>
            <a:r>
              <a:rPr lang="en-US" baseline="0" dirty="0" err="1" smtClean="0"/>
              <a:t>nhiều</a:t>
            </a:r>
            <a:r>
              <a:rPr lang="en-US" baseline="0" dirty="0" smtClean="0"/>
              <a:t> </a:t>
            </a:r>
            <a:r>
              <a:rPr lang="en-US" baseline="0" dirty="0" err="1" smtClean="0"/>
              <a:t>nội</a:t>
            </a:r>
            <a:r>
              <a:rPr lang="en-US" baseline="0" dirty="0" smtClean="0"/>
              <a:t> dung </a:t>
            </a:r>
            <a:r>
              <a:rPr lang="en-US" baseline="0" dirty="0" err="1" smtClean="0"/>
              <a:t>nhưng</a:t>
            </a:r>
            <a:r>
              <a:rPr lang="en-US" baseline="0" dirty="0" smtClean="0"/>
              <a:t> </a:t>
            </a:r>
            <a:r>
              <a:rPr lang="en-US" baseline="0" dirty="0" err="1" smtClean="0"/>
              <a:t>nhìn</a:t>
            </a:r>
            <a:r>
              <a:rPr lang="en-US" baseline="0" dirty="0" smtClean="0"/>
              <a:t> </a:t>
            </a:r>
            <a:r>
              <a:rPr lang="en-US" baseline="0" dirty="0" err="1" smtClean="0"/>
              <a:t>chung</a:t>
            </a:r>
            <a:r>
              <a:rPr lang="en-US" baseline="0" dirty="0" smtClean="0"/>
              <a:t> </a:t>
            </a:r>
            <a:r>
              <a:rPr lang="en-US" baseline="0" dirty="0" err="1" smtClean="0"/>
              <a:t>qppl</a:t>
            </a:r>
            <a:r>
              <a:rPr lang="en-US" baseline="0" dirty="0" smtClean="0"/>
              <a:t> </a:t>
            </a:r>
            <a:r>
              <a:rPr lang="en-US" baseline="0" dirty="0" err="1" smtClean="0"/>
              <a:t>là</a:t>
            </a:r>
            <a:r>
              <a:rPr lang="en-US" baseline="0" dirty="0" smtClean="0"/>
              <a:t> </a:t>
            </a:r>
            <a:r>
              <a:rPr lang="en-US" baseline="0" dirty="0" err="1" smtClean="0"/>
              <a:t>quy</a:t>
            </a:r>
            <a:r>
              <a:rPr lang="en-US" baseline="0" dirty="0" smtClean="0"/>
              <a:t> </a:t>
            </a:r>
            <a:r>
              <a:rPr lang="en-US" baseline="0" dirty="0" err="1" smtClean="0"/>
              <a:t>tắc</a:t>
            </a:r>
            <a:r>
              <a:rPr lang="en-US" baseline="0" dirty="0" smtClean="0"/>
              <a:t> </a:t>
            </a:r>
            <a:r>
              <a:rPr lang="en-US" baseline="0" dirty="0" err="1" smtClean="0"/>
              <a:t>sử</a:t>
            </a:r>
            <a:r>
              <a:rPr lang="en-US" baseline="0" dirty="0" smtClean="0"/>
              <a:t> </a:t>
            </a:r>
            <a:r>
              <a:rPr lang="en-US" baseline="0" dirty="0" err="1" smtClean="0"/>
              <a:t>xự</a:t>
            </a:r>
            <a:r>
              <a:rPr lang="en-US" baseline="0" dirty="0" smtClean="0"/>
              <a:t>,  </a:t>
            </a:r>
            <a:r>
              <a:rPr lang="en-US" baseline="0" dirty="0" err="1" smtClean="0"/>
              <a:t>để</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các</a:t>
            </a:r>
            <a:r>
              <a:rPr lang="en-US" baseline="0" dirty="0" smtClean="0"/>
              <a:t> </a:t>
            </a:r>
            <a:r>
              <a:rPr lang="en-US" baseline="0" dirty="0" err="1" smtClean="0"/>
              <a:t>quan</a:t>
            </a:r>
            <a:r>
              <a:rPr lang="en-US" baseline="0" dirty="0" smtClean="0"/>
              <a:t> </a:t>
            </a:r>
            <a:r>
              <a:rPr lang="en-US" baseline="0" dirty="0" err="1" smtClean="0"/>
              <a:t>hệ</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tức</a:t>
            </a:r>
            <a:r>
              <a:rPr lang="en-US" baseline="0" dirty="0" smtClean="0"/>
              <a:t> </a:t>
            </a:r>
            <a:r>
              <a:rPr lang="en-US" baseline="0" dirty="0" err="1" smtClean="0"/>
              <a:t>là</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hành</a:t>
            </a:r>
            <a:r>
              <a:rPr lang="en-US" baseline="0" dirty="0" smtClean="0"/>
              <a:t> vi </a:t>
            </a:r>
            <a:r>
              <a:rPr lang="en-US" baseline="0" dirty="0" err="1" smtClean="0"/>
              <a:t>giữa</a:t>
            </a:r>
            <a:r>
              <a:rPr lang="en-US" baseline="0" dirty="0" smtClean="0"/>
              <a:t> </a:t>
            </a:r>
            <a:r>
              <a:rPr lang="en-US" baseline="0" dirty="0" err="1" smtClean="0"/>
              <a:t>người</a:t>
            </a:r>
            <a:r>
              <a:rPr lang="en-US" baseline="0" dirty="0" smtClean="0"/>
              <a:t> </a:t>
            </a:r>
            <a:r>
              <a:rPr lang="en-US" baseline="0" dirty="0" err="1" smtClean="0"/>
              <a:t>với</a:t>
            </a:r>
            <a:r>
              <a:rPr lang="en-US" baseline="0" dirty="0" smtClean="0"/>
              <a:t> </a:t>
            </a:r>
            <a:r>
              <a:rPr lang="en-US" baseline="0" dirty="0" err="1" smtClean="0"/>
              <a:t>người</a:t>
            </a:r>
            <a:r>
              <a:rPr lang="en-US" baseline="0" dirty="0" smtClean="0"/>
              <a:t>)</a:t>
            </a:r>
          </a:p>
          <a:p>
            <a:r>
              <a:rPr lang="en-US" baseline="0" dirty="0" err="1" smtClean="0"/>
              <a:t>Là</a:t>
            </a:r>
            <a:r>
              <a:rPr lang="en-US" baseline="0" dirty="0" smtClean="0"/>
              <a:t> </a:t>
            </a:r>
            <a:r>
              <a:rPr lang="en-US" baseline="0" dirty="0" err="1" smtClean="0"/>
              <a:t>những</a:t>
            </a:r>
            <a:r>
              <a:rPr lang="en-US" baseline="0" dirty="0" smtClean="0"/>
              <a:t> </a:t>
            </a:r>
            <a:r>
              <a:rPr lang="en-US" baseline="0" dirty="0" err="1" smtClean="0"/>
              <a:t>nguyên</a:t>
            </a:r>
            <a:r>
              <a:rPr lang="en-US" baseline="0" dirty="0" smtClean="0"/>
              <a:t> </a:t>
            </a:r>
            <a:r>
              <a:rPr lang="en-US" baseline="0" dirty="0" err="1" smtClean="0"/>
              <a:t>tắc</a:t>
            </a:r>
            <a:r>
              <a:rPr lang="en-US" baseline="0" dirty="0" smtClean="0"/>
              <a:t> </a:t>
            </a:r>
            <a:r>
              <a:rPr lang="en-US" baseline="0" dirty="0" err="1" smtClean="0"/>
              <a:t>tính</a:t>
            </a:r>
            <a:r>
              <a:rPr lang="en-US" baseline="0" dirty="0" smtClean="0"/>
              <a:t> </a:t>
            </a:r>
            <a:r>
              <a:rPr lang="en-US" baseline="0" dirty="0" err="1" smtClean="0"/>
              <a:t>khuôn</a:t>
            </a:r>
            <a:r>
              <a:rPr lang="en-US" baseline="0" dirty="0" smtClean="0"/>
              <a:t> </a:t>
            </a:r>
            <a:r>
              <a:rPr lang="en-US" baseline="0" dirty="0" err="1" smtClean="0"/>
              <a:t>mẫu</a:t>
            </a:r>
            <a:r>
              <a:rPr lang="en-US" baseline="0" dirty="0" smtClean="0"/>
              <a:t>, </a:t>
            </a:r>
            <a:r>
              <a:rPr lang="en-US" baseline="0" dirty="0" err="1" smtClean="0"/>
              <a:t>chuẩn</a:t>
            </a:r>
            <a:r>
              <a:rPr lang="en-US" baseline="0" dirty="0" smtClean="0"/>
              <a:t> </a:t>
            </a:r>
            <a:r>
              <a:rPr lang="en-US" baseline="0" dirty="0" err="1" smtClean="0"/>
              <a:t>mực</a:t>
            </a:r>
            <a:r>
              <a:rPr lang="en-US" baseline="0" dirty="0" smtClean="0"/>
              <a:t> </a:t>
            </a:r>
            <a:r>
              <a:rPr lang="en-US" baseline="0" dirty="0" err="1" smtClean="0"/>
              <a:t>để</a:t>
            </a:r>
            <a:r>
              <a:rPr lang="en-US" baseline="0" dirty="0" smtClean="0"/>
              <a:t> </a:t>
            </a:r>
            <a:r>
              <a:rPr lang="en-US" baseline="0" dirty="0" err="1" smtClean="0"/>
              <a:t>đánh</a:t>
            </a:r>
            <a:r>
              <a:rPr lang="en-US" baseline="0" dirty="0" smtClean="0"/>
              <a:t> </a:t>
            </a:r>
            <a:r>
              <a:rPr lang="en-US" baseline="0" dirty="0" err="1" smtClean="0"/>
              <a:t>giá</a:t>
            </a:r>
            <a:r>
              <a:rPr lang="en-US" baseline="0" dirty="0" smtClean="0"/>
              <a:t> </a:t>
            </a:r>
            <a:r>
              <a:rPr lang="en-US" baseline="0" dirty="0" err="1" smtClean="0"/>
              <a:t>hành</a:t>
            </a:r>
            <a:r>
              <a:rPr lang="en-US" baseline="0" dirty="0" smtClean="0"/>
              <a:t> vi </a:t>
            </a:r>
            <a:r>
              <a:rPr lang="en-US" baseline="0" dirty="0" err="1" smtClean="0"/>
              <a:t>của</a:t>
            </a:r>
            <a:r>
              <a:rPr lang="en-US" baseline="0" dirty="0" smtClean="0"/>
              <a:t> con </a:t>
            </a:r>
            <a:r>
              <a:rPr lang="en-US" baseline="0" dirty="0" err="1" smtClean="0"/>
              <a:t>người</a:t>
            </a:r>
            <a:r>
              <a:rPr lang="en-US" baseline="0" dirty="0" smtClean="0"/>
              <a:t> </a:t>
            </a:r>
            <a:r>
              <a:rPr lang="en-US" baseline="0" dirty="0" err="1" smtClean="0"/>
              <a:t>là</a:t>
            </a:r>
            <a:r>
              <a:rPr lang="en-US" baseline="0" dirty="0" smtClean="0"/>
              <a:t> </a:t>
            </a:r>
            <a:r>
              <a:rPr lang="en-US" baseline="0" dirty="0" err="1" smtClean="0"/>
              <a:t>hợp</a:t>
            </a:r>
            <a:r>
              <a:rPr lang="en-US" baseline="0" dirty="0" smtClean="0"/>
              <a:t> </a:t>
            </a:r>
            <a:r>
              <a:rPr lang="en-US" baseline="0" dirty="0" err="1" smtClean="0"/>
              <a:t>pháp</a:t>
            </a:r>
            <a:r>
              <a:rPr lang="en-US" baseline="0" dirty="0" smtClean="0"/>
              <a:t> hay </a:t>
            </a:r>
            <a:r>
              <a:rPr lang="en-US" baseline="0" dirty="0" err="1" smtClean="0"/>
              <a:t>không</a:t>
            </a:r>
            <a:r>
              <a:rPr lang="en-US" baseline="0" dirty="0" smtClean="0"/>
              <a:t> </a:t>
            </a:r>
            <a:r>
              <a:rPr lang="en-US" baseline="0" dirty="0" err="1" smtClean="0"/>
              <a:t>hợp</a:t>
            </a:r>
            <a:r>
              <a:rPr lang="en-US" baseline="0" dirty="0" smtClean="0"/>
              <a:t> </a:t>
            </a:r>
            <a:r>
              <a:rPr lang="en-US" baseline="0" dirty="0" err="1" smtClean="0"/>
              <a:t>pháp</a:t>
            </a:r>
            <a:r>
              <a:rPr lang="en-US" baseline="0" dirty="0" smtClean="0"/>
              <a:t>. </a:t>
            </a:r>
            <a:r>
              <a:rPr lang="en-US" baseline="0" dirty="0" err="1" smtClean="0"/>
              <a:t>Trong</a:t>
            </a:r>
            <a:r>
              <a:rPr lang="en-US" baseline="0" dirty="0" smtClean="0"/>
              <a:t> </a:t>
            </a:r>
            <a:r>
              <a:rPr lang="en-US" baseline="0" dirty="0" err="1" smtClean="0"/>
              <a:t>đó</a:t>
            </a:r>
            <a:r>
              <a:rPr lang="en-US" baseline="0" dirty="0" smtClean="0"/>
              <a:t> </a:t>
            </a:r>
            <a:r>
              <a:rPr lang="en-US" baseline="0" dirty="0" err="1" smtClean="0"/>
              <a:t>hướng</a:t>
            </a:r>
            <a:r>
              <a:rPr lang="en-US" baseline="0" dirty="0" smtClean="0"/>
              <a:t> </a:t>
            </a:r>
            <a:r>
              <a:rPr lang="en-US" baseline="0" dirty="0" err="1" smtClean="0"/>
              <a:t>dẫn</a:t>
            </a:r>
            <a:r>
              <a:rPr lang="en-US" baseline="0" dirty="0" smtClean="0"/>
              <a:t> </a:t>
            </a:r>
            <a:r>
              <a:rPr lang="en-US" baseline="0" dirty="0" err="1" smtClean="0"/>
              <a:t>chung</a:t>
            </a:r>
            <a:r>
              <a:rPr lang="en-US" baseline="0" dirty="0" smtClean="0"/>
              <a:t> ta </a:t>
            </a:r>
            <a:r>
              <a:rPr lang="en-US" baseline="0" dirty="0" err="1" smtClean="0"/>
              <a:t>được</a:t>
            </a:r>
            <a:r>
              <a:rPr lang="en-US" baseline="0" dirty="0" smtClean="0"/>
              <a:t> </a:t>
            </a:r>
            <a:r>
              <a:rPr lang="en-US" baseline="0" dirty="0" err="1" smtClean="0"/>
              <a:t>làm</a:t>
            </a:r>
            <a:r>
              <a:rPr lang="en-US" baseline="0" dirty="0" smtClean="0"/>
              <a:t>, </a:t>
            </a:r>
            <a:r>
              <a:rPr lang="en-US" baseline="0" dirty="0" err="1" smtClean="0"/>
              <a:t>không</a:t>
            </a:r>
            <a:r>
              <a:rPr lang="en-US" baseline="0" dirty="0" smtClean="0"/>
              <a:t> </a:t>
            </a:r>
            <a:r>
              <a:rPr lang="en-US" baseline="0" dirty="0" err="1" smtClean="0"/>
              <a:t>được</a:t>
            </a:r>
            <a:r>
              <a:rPr lang="en-US" baseline="0" dirty="0" smtClean="0"/>
              <a:t> </a:t>
            </a:r>
            <a:r>
              <a:rPr lang="en-US" baseline="0" dirty="0" err="1" smtClean="0"/>
              <a:t>làm</a:t>
            </a:r>
            <a:r>
              <a:rPr lang="en-US" baseline="0" dirty="0" smtClean="0"/>
              <a:t>, </a:t>
            </a:r>
            <a:r>
              <a:rPr lang="en-US" baseline="0" dirty="0" err="1" smtClean="0"/>
              <a:t>phải</a:t>
            </a:r>
            <a:r>
              <a:rPr lang="en-US" baseline="0" dirty="0" smtClean="0"/>
              <a:t> </a:t>
            </a:r>
            <a:r>
              <a:rPr lang="en-US" baseline="0" dirty="0" err="1" smtClean="0"/>
              <a:t>làm</a:t>
            </a:r>
            <a:r>
              <a:rPr lang="en-US" baseline="0" dirty="0" smtClean="0"/>
              <a:t>. </a:t>
            </a:r>
            <a:r>
              <a:rPr lang="en-US" baseline="0" dirty="0" err="1" smtClean="0"/>
              <a:t>Vd</a:t>
            </a:r>
            <a:r>
              <a:rPr lang="en-US" baseline="0" dirty="0" smtClean="0"/>
              <a:t>: </a:t>
            </a:r>
            <a:r>
              <a:rPr lang="en-US" baseline="0" dirty="0" err="1" smtClean="0"/>
              <a:t>trộm</a:t>
            </a:r>
            <a:r>
              <a:rPr lang="en-US" baseline="0" dirty="0" smtClean="0"/>
              <a:t> </a:t>
            </a:r>
            <a:r>
              <a:rPr lang="en-US" baseline="0" dirty="0" err="1" smtClean="0"/>
              <a:t>cắp</a:t>
            </a:r>
            <a:r>
              <a:rPr lang="en-US" baseline="0" dirty="0" smtClean="0"/>
              <a:t> </a:t>
            </a:r>
            <a:r>
              <a:rPr lang="en-US" baseline="0" dirty="0" err="1" smtClean="0"/>
              <a:t>thì</a:t>
            </a:r>
            <a:r>
              <a:rPr lang="en-US" baseline="0" dirty="0" smtClean="0"/>
              <a:t> </a:t>
            </a:r>
            <a:r>
              <a:rPr lang="en-US" baseline="0" dirty="0" err="1" smtClean="0"/>
              <a:t>cấm</a:t>
            </a:r>
            <a:r>
              <a:rPr lang="en-US" baseline="0" dirty="0" smtClean="0"/>
              <a:t>; </a:t>
            </a:r>
            <a:r>
              <a:rPr lang="en-US" baseline="0" dirty="0" err="1" smtClean="0"/>
              <a:t>đến</a:t>
            </a:r>
            <a:r>
              <a:rPr lang="en-US" baseline="0" dirty="0" smtClean="0"/>
              <a:t> </a:t>
            </a:r>
            <a:r>
              <a:rPr lang="en-US" baseline="0" dirty="0" err="1" smtClean="0"/>
              <a:t>tuổi</a:t>
            </a:r>
            <a:r>
              <a:rPr lang="en-US" baseline="0" dirty="0" smtClean="0"/>
              <a:t> </a:t>
            </a:r>
            <a:r>
              <a:rPr lang="en-US" baseline="0" dirty="0" err="1" smtClean="0"/>
              <a:t>thì</a:t>
            </a:r>
            <a:r>
              <a:rPr lang="en-US" baseline="0" dirty="0" smtClean="0"/>
              <a:t> </a:t>
            </a:r>
            <a:r>
              <a:rPr lang="en-US" baseline="0" dirty="0" err="1" smtClean="0"/>
              <a:t>phải</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nghĩa</a:t>
            </a:r>
            <a:r>
              <a:rPr lang="en-US" baseline="0" dirty="0" smtClean="0"/>
              <a:t> </a:t>
            </a:r>
            <a:r>
              <a:rPr lang="en-US" baseline="0" dirty="0" err="1" smtClean="0"/>
              <a:t>vụ</a:t>
            </a:r>
            <a:r>
              <a:rPr lang="en-US" baseline="0" dirty="0" smtClean="0"/>
              <a:t> </a:t>
            </a:r>
            <a:r>
              <a:rPr lang="en-US" baseline="0" dirty="0" err="1" smtClean="0"/>
              <a:t>quân</a:t>
            </a:r>
            <a:r>
              <a:rPr lang="en-US" baseline="0" dirty="0" smtClean="0"/>
              <a:t> </a:t>
            </a:r>
            <a:r>
              <a:rPr lang="en-US" baseline="0" dirty="0" err="1" smtClean="0"/>
              <a:t>sự</a:t>
            </a:r>
            <a:r>
              <a:rPr lang="en-US" baseline="0" dirty="0" smtClean="0"/>
              <a:t>. </a:t>
            </a:r>
            <a:r>
              <a:rPr lang="en-US" baseline="0" dirty="0" err="1" smtClean="0"/>
              <a:t>Và</a:t>
            </a:r>
            <a:r>
              <a:rPr lang="en-US" baseline="0" dirty="0" smtClean="0"/>
              <a:t> </a:t>
            </a:r>
            <a:r>
              <a:rPr lang="en-US" baseline="0" dirty="0" err="1" smtClean="0"/>
              <a:t>được</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nhiều</a:t>
            </a:r>
            <a:r>
              <a:rPr lang="en-US" baseline="0" dirty="0" smtClean="0"/>
              <a:t> </a:t>
            </a:r>
            <a:r>
              <a:rPr lang="en-US" baseline="0" dirty="0" err="1" smtClean="0"/>
              <a:t>lần</a:t>
            </a:r>
            <a:r>
              <a:rPr lang="en-US" baseline="0" dirty="0" smtClean="0"/>
              <a:t> </a:t>
            </a:r>
            <a:r>
              <a:rPr lang="en-US" baseline="0" dirty="0" err="1" smtClean="0"/>
              <a:t>cho</a:t>
            </a:r>
            <a:r>
              <a:rPr lang="en-US" baseline="0" dirty="0" smtClean="0"/>
              <a:t> </a:t>
            </a:r>
            <a:r>
              <a:rPr lang="en-US" baseline="0" dirty="0" err="1" smtClean="0"/>
              <a:t>nhiều</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chứ</a:t>
            </a:r>
            <a:r>
              <a:rPr lang="en-US" baseline="0" dirty="0" smtClean="0"/>
              <a:t> </a:t>
            </a:r>
            <a:r>
              <a:rPr lang="en-US" baseline="0" dirty="0" err="1" smtClean="0"/>
              <a:t>không</a:t>
            </a:r>
            <a:r>
              <a:rPr lang="en-US" baseline="0" dirty="0" smtClean="0"/>
              <a:t> </a:t>
            </a:r>
            <a:r>
              <a:rPr lang="en-US" baseline="0" dirty="0" err="1" smtClean="0"/>
              <a:t>phải</a:t>
            </a:r>
            <a:r>
              <a:rPr lang="en-US" baseline="0" dirty="0" smtClean="0"/>
              <a:t> </a:t>
            </a:r>
            <a:r>
              <a:rPr lang="en-US" baseline="0" dirty="0" err="1" smtClean="0"/>
              <a:t>một</a:t>
            </a:r>
            <a:r>
              <a:rPr lang="en-US" baseline="0" dirty="0" smtClean="0"/>
              <a:t> </a:t>
            </a:r>
            <a:r>
              <a:rPr lang="en-US" baseline="0" dirty="0" err="1" smtClean="0"/>
              <a:t>cá</a:t>
            </a:r>
            <a:r>
              <a:rPr lang="en-US" baseline="0" dirty="0" smtClean="0"/>
              <a:t> </a:t>
            </a:r>
            <a:r>
              <a:rPr lang="en-US" baseline="0" dirty="0" err="1" smtClean="0"/>
              <a:t>nhân</a:t>
            </a:r>
            <a:r>
              <a:rPr lang="en-US" baseline="0" dirty="0" smtClean="0"/>
              <a:t> </a:t>
            </a:r>
            <a:r>
              <a:rPr lang="en-US" baseline="0" dirty="0" err="1" smtClean="0"/>
              <a:t>nào</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ban </a:t>
            </a:r>
            <a:r>
              <a:rPr lang="en-US" baseline="0" dirty="0" err="1" smtClean="0"/>
              <a:t>hành</a:t>
            </a:r>
            <a:r>
              <a:rPr lang="en-US" baseline="0" dirty="0" smtClean="0"/>
              <a:t> </a:t>
            </a:r>
            <a:r>
              <a:rPr lang="en-US" baseline="0" dirty="0" err="1" smtClean="0"/>
              <a:t>tức</a:t>
            </a:r>
            <a:r>
              <a:rPr lang="en-US" baseline="0" dirty="0" smtClean="0"/>
              <a:t> </a:t>
            </a:r>
            <a:r>
              <a:rPr lang="en-US" baseline="0" dirty="0" err="1" smtClean="0"/>
              <a:t>là</a:t>
            </a:r>
            <a:r>
              <a:rPr lang="en-US" baseline="0" dirty="0" smtClean="0"/>
              <a:t> </a:t>
            </a:r>
            <a:r>
              <a:rPr lang="en-US" baseline="0" dirty="0" err="1" smtClean="0"/>
              <a:t>cơ</a:t>
            </a:r>
            <a:r>
              <a:rPr lang="en-US" baseline="0" dirty="0" smtClean="0"/>
              <a:t> </a:t>
            </a:r>
            <a:r>
              <a:rPr lang="en-US" baseline="0" dirty="0" err="1" smtClean="0"/>
              <a:t>quan</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có</a:t>
            </a:r>
            <a:r>
              <a:rPr lang="en-US" baseline="0" dirty="0" smtClean="0"/>
              <a:t> </a:t>
            </a:r>
            <a:r>
              <a:rPr lang="en-US" baseline="0" dirty="0" err="1" smtClean="0"/>
              <a:t>thẩm</a:t>
            </a:r>
            <a:r>
              <a:rPr lang="en-US" baseline="0" dirty="0" smtClean="0"/>
              <a:t> </a:t>
            </a:r>
            <a:r>
              <a:rPr lang="en-US" baseline="0" dirty="0" err="1" smtClean="0"/>
              <a:t>quyền</a:t>
            </a:r>
            <a:r>
              <a:rPr lang="en-US" baseline="0" dirty="0" smtClean="0"/>
              <a:t> ban </a:t>
            </a:r>
            <a:r>
              <a:rPr lang="en-US" baseline="0" dirty="0" err="1" smtClean="0"/>
              <a:t>hành</a:t>
            </a:r>
            <a:r>
              <a:rPr lang="en-US" baseline="0" dirty="0" smtClean="0"/>
              <a:t> </a:t>
            </a:r>
            <a:r>
              <a:rPr lang="en-US" baseline="0" dirty="0" err="1" smtClean="0"/>
              <a:t>các</a:t>
            </a:r>
            <a:r>
              <a:rPr lang="en-US" baseline="0" dirty="0" smtClean="0"/>
              <a:t> </a:t>
            </a:r>
            <a:r>
              <a:rPr lang="en-US" baseline="0" dirty="0" err="1" smtClean="0"/>
              <a:t>quy</a:t>
            </a:r>
            <a:r>
              <a:rPr lang="en-US" baseline="0" dirty="0" smtClean="0"/>
              <a:t> </a:t>
            </a:r>
            <a:r>
              <a:rPr lang="en-US" baseline="0" dirty="0" err="1" smtClean="0"/>
              <a:t>phạm</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tức</a:t>
            </a:r>
            <a:r>
              <a:rPr lang="en-US" baseline="0" dirty="0" smtClean="0"/>
              <a:t> </a:t>
            </a:r>
            <a:r>
              <a:rPr lang="en-US" baseline="0" dirty="0" err="1" smtClean="0"/>
              <a:t>là</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tạo</a:t>
            </a:r>
            <a:r>
              <a:rPr lang="en-US" baseline="0" dirty="0" smtClean="0"/>
              <a:t> </a:t>
            </a:r>
            <a:r>
              <a:rPr lang="en-US" baseline="0" dirty="0" err="1" smtClean="0"/>
              <a:t>ra</a:t>
            </a:r>
            <a:r>
              <a:rPr lang="en-US" baseline="0" dirty="0" smtClean="0"/>
              <a:t> </a:t>
            </a:r>
            <a:r>
              <a:rPr lang="en-US" baseline="0" dirty="0" err="1" smtClean="0"/>
              <a:t>nó</a:t>
            </a:r>
            <a:r>
              <a:rPr lang="en-US" baseline="0" dirty="0" smtClean="0"/>
              <a:t> </a:t>
            </a:r>
            <a:r>
              <a:rPr lang="en-US" baseline="0" dirty="0" err="1" smtClean="0"/>
              <a:t>hoắc</a:t>
            </a:r>
            <a:r>
              <a:rPr lang="en-US" baseline="0" dirty="0" smtClean="0"/>
              <a:t> </a:t>
            </a:r>
            <a:r>
              <a:rPr lang="en-US" baseline="0" dirty="0" err="1" smtClean="0"/>
              <a:t>thừa</a:t>
            </a:r>
            <a:r>
              <a:rPr lang="en-US" baseline="0" dirty="0" smtClean="0"/>
              <a:t> </a:t>
            </a:r>
            <a:r>
              <a:rPr lang="en-US" baseline="0" dirty="0" err="1" smtClean="0"/>
              <a:t>nhận</a:t>
            </a:r>
            <a:r>
              <a:rPr lang="en-US" baseline="0" dirty="0" smtClean="0"/>
              <a:t> </a:t>
            </a:r>
            <a:r>
              <a:rPr lang="en-US" baseline="0" dirty="0" err="1" smtClean="0"/>
              <a:t>và</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Vì</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ban </a:t>
            </a:r>
            <a:r>
              <a:rPr lang="en-US" baseline="0" dirty="0" err="1" smtClean="0"/>
              <a:t>hành</a:t>
            </a:r>
            <a:r>
              <a:rPr lang="en-US" baseline="0" dirty="0" smtClean="0"/>
              <a:t> </a:t>
            </a:r>
            <a:r>
              <a:rPr lang="en-US" baseline="0" dirty="0" err="1" smtClean="0"/>
              <a:t>nên</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bảo</a:t>
            </a:r>
            <a:r>
              <a:rPr lang="en-US" baseline="0" dirty="0" smtClean="0"/>
              <a:t> </a:t>
            </a:r>
            <a:r>
              <a:rPr lang="en-US" baseline="0" dirty="0" err="1" smtClean="0"/>
              <a:t>đảm</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a:t>
            </a:r>
          </a:p>
        </p:txBody>
      </p:sp>
      <p:sp>
        <p:nvSpPr>
          <p:cNvPr id="4" name="Slide Number Placeholder 3"/>
          <p:cNvSpPr>
            <a:spLocks noGrp="1"/>
          </p:cNvSpPr>
          <p:nvPr>
            <p:ph type="sldNum" sz="quarter" idx="10"/>
          </p:nvPr>
        </p:nvSpPr>
        <p:spPr/>
        <p:txBody>
          <a:bodyPr/>
          <a:lstStyle/>
          <a:p>
            <a:fld id="{36AA91C3-AD17-40BE-ABE7-D4B7FFDD36D9}" type="slidenum">
              <a:rPr lang="en-US" smtClean="0"/>
              <a:t>17</a:t>
            </a:fld>
            <a:endParaRPr lang="en-US"/>
          </a:p>
        </p:txBody>
      </p:sp>
    </p:spTree>
    <p:extLst>
      <p:ext uri="{BB962C8B-B14F-4D97-AF65-F5344CB8AC3E}">
        <p14:creationId xmlns:p14="http://schemas.microsoft.com/office/powerpoint/2010/main" val="1903915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Tìm</a:t>
            </a:r>
            <a:r>
              <a:rPr lang="en-US" baseline="0" dirty="0" smtClean="0"/>
              <a:t> </a:t>
            </a:r>
            <a:r>
              <a:rPr lang="en-US" baseline="0" dirty="0" err="1" smtClean="0"/>
              <a:t>hiểu</a:t>
            </a:r>
            <a:r>
              <a:rPr lang="en-US" baseline="0" dirty="0" smtClean="0"/>
              <a:t> </a:t>
            </a:r>
            <a:r>
              <a:rPr lang="en-US" baseline="0" dirty="0" err="1" smtClean="0"/>
              <a:t>xem</a:t>
            </a:r>
            <a:r>
              <a:rPr lang="en-US" baseline="0" dirty="0" smtClean="0"/>
              <a:t> </a:t>
            </a:r>
            <a:r>
              <a:rPr lang="en-US" baseline="0" dirty="0" err="1" smtClean="0"/>
              <a:t>qppl</a:t>
            </a:r>
            <a:r>
              <a:rPr lang="en-US" baseline="0" dirty="0" smtClean="0"/>
              <a:t> </a:t>
            </a:r>
            <a:r>
              <a:rPr lang="en-US" baseline="0" dirty="0" err="1" smtClean="0"/>
              <a:t>được</a:t>
            </a:r>
            <a:r>
              <a:rPr lang="en-US" baseline="0" dirty="0" smtClean="0"/>
              <a:t> </a:t>
            </a:r>
            <a:r>
              <a:rPr lang="en-US" baseline="0" dirty="0" err="1" smtClean="0"/>
              <a:t>tạo</a:t>
            </a:r>
            <a:r>
              <a:rPr lang="en-US" baseline="0" dirty="0" smtClean="0"/>
              <a:t> </a:t>
            </a:r>
            <a:r>
              <a:rPr lang="en-US" baseline="0" dirty="0" err="1" smtClean="0"/>
              <a:t>thành</a:t>
            </a:r>
            <a:r>
              <a:rPr lang="en-US" baseline="0" dirty="0" smtClean="0"/>
              <a:t> </a:t>
            </a:r>
            <a:r>
              <a:rPr lang="en-US" baseline="0" dirty="0" err="1" smtClean="0"/>
              <a:t>bởi</a:t>
            </a:r>
            <a:r>
              <a:rPr lang="en-US" baseline="0" dirty="0" smtClean="0"/>
              <a:t> </a:t>
            </a:r>
            <a:r>
              <a:rPr lang="en-US" baseline="0" dirty="0" err="1" smtClean="0"/>
              <a:t>những</a:t>
            </a:r>
            <a:r>
              <a:rPr lang="en-US" baseline="0" dirty="0" smtClean="0"/>
              <a:t> </a:t>
            </a:r>
            <a:r>
              <a:rPr lang="en-US" baseline="0" dirty="0" err="1" smtClean="0"/>
              <a:t>bộ</a:t>
            </a:r>
            <a:r>
              <a:rPr lang="en-US" baseline="0" dirty="0" smtClean="0"/>
              <a:t> </a:t>
            </a:r>
            <a:r>
              <a:rPr lang="en-US" baseline="0" dirty="0" err="1" smtClean="0"/>
              <a:t>phận</a:t>
            </a:r>
            <a:r>
              <a:rPr lang="en-US" baseline="0" dirty="0" smtClean="0"/>
              <a:t> </a:t>
            </a:r>
            <a:r>
              <a:rPr lang="en-US" baseline="0" dirty="0" err="1" smtClean="0"/>
              <a:t>nào</a:t>
            </a:r>
            <a:r>
              <a:rPr lang="en-US" baseline="0" dirty="0" smtClean="0"/>
              <a:t>?</a:t>
            </a:r>
          </a:p>
          <a:p>
            <a:r>
              <a:rPr lang="en-US" baseline="0" dirty="0" err="1" smtClean="0"/>
              <a:t>Giả</a:t>
            </a:r>
            <a:r>
              <a:rPr lang="en-US" baseline="0" dirty="0" smtClean="0"/>
              <a:t> </a:t>
            </a:r>
            <a:r>
              <a:rPr lang="en-US" baseline="0" dirty="0" err="1" smtClean="0"/>
              <a:t>định</a:t>
            </a:r>
            <a:r>
              <a:rPr lang="en-US" baseline="0" dirty="0" smtClean="0"/>
              <a:t>: </a:t>
            </a:r>
            <a:r>
              <a:rPr lang="en-US" baseline="0" dirty="0" err="1" smtClean="0"/>
              <a:t>là</a:t>
            </a:r>
            <a:r>
              <a:rPr lang="en-US" baseline="0" dirty="0" smtClean="0"/>
              <a:t> </a:t>
            </a:r>
            <a:r>
              <a:rPr lang="en-US" baseline="0" dirty="0" err="1" smtClean="0"/>
              <a:t>cái</a:t>
            </a:r>
            <a:r>
              <a:rPr lang="en-US" baseline="0" dirty="0" smtClean="0"/>
              <a:t> </a:t>
            </a:r>
            <a:r>
              <a:rPr lang="en-US" baseline="0" dirty="0" err="1" smtClean="0"/>
              <a:t>nêu</a:t>
            </a:r>
            <a:r>
              <a:rPr lang="en-US" baseline="0" dirty="0" smtClean="0"/>
              <a:t> </a:t>
            </a:r>
            <a:r>
              <a:rPr lang="en-US" baseline="0" dirty="0" err="1" smtClean="0"/>
              <a:t>lên</a:t>
            </a:r>
            <a:r>
              <a:rPr lang="en-US" baseline="0" dirty="0" smtClean="0"/>
              <a:t> </a:t>
            </a:r>
            <a:r>
              <a:rPr lang="en-US" baseline="0" dirty="0" err="1" smtClean="0"/>
              <a:t>chủ</a:t>
            </a:r>
            <a:r>
              <a:rPr lang="en-US" baseline="0" dirty="0" smtClean="0"/>
              <a:t> </a:t>
            </a:r>
            <a:r>
              <a:rPr lang="en-US" baseline="0" dirty="0" err="1" smtClean="0"/>
              <a:t>thể</a:t>
            </a:r>
            <a:r>
              <a:rPr lang="en-US" baseline="0" dirty="0" smtClean="0"/>
              <a:t>, </a:t>
            </a:r>
            <a:r>
              <a:rPr lang="en-US" baseline="0" dirty="0" err="1" smtClean="0"/>
              <a:t>điệu</a:t>
            </a:r>
            <a:r>
              <a:rPr lang="en-US" baseline="0" dirty="0" smtClean="0"/>
              <a:t> </a:t>
            </a:r>
            <a:r>
              <a:rPr lang="en-US" baseline="0" dirty="0" err="1" smtClean="0"/>
              <a:t>kiện</a:t>
            </a:r>
            <a:r>
              <a:rPr lang="en-US" baseline="0" dirty="0" smtClean="0"/>
              <a:t>, </a:t>
            </a:r>
            <a:r>
              <a:rPr lang="en-US" baseline="0" dirty="0" err="1" smtClean="0"/>
              <a:t>hoàn</a:t>
            </a:r>
            <a:r>
              <a:rPr lang="en-US" baseline="0" dirty="0" smtClean="0"/>
              <a:t> </a:t>
            </a:r>
            <a:r>
              <a:rPr lang="en-US" baseline="0" dirty="0" err="1" smtClean="0"/>
              <a:t>cảnh</a:t>
            </a:r>
            <a:endParaRPr lang="en-US" baseline="0" dirty="0" smtClean="0"/>
          </a:p>
          <a:p>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hướng</a:t>
            </a:r>
            <a:r>
              <a:rPr lang="en-US" baseline="0" dirty="0" smtClean="0"/>
              <a:t> </a:t>
            </a:r>
            <a:r>
              <a:rPr lang="en-US" baseline="0" dirty="0" err="1" smtClean="0"/>
              <a:t>dẫn</a:t>
            </a:r>
            <a:r>
              <a:rPr lang="en-US" baseline="0" dirty="0" smtClean="0"/>
              <a:t> </a:t>
            </a:r>
            <a:r>
              <a:rPr lang="en-US" baseline="0" dirty="0" err="1" smtClean="0"/>
              <a:t>cho</a:t>
            </a:r>
            <a:r>
              <a:rPr lang="en-US" baseline="0" dirty="0" smtClean="0"/>
              <a:t> </a:t>
            </a:r>
            <a:r>
              <a:rPr lang="en-US" baseline="0" dirty="0" err="1" smtClean="0"/>
              <a:t>người</a:t>
            </a:r>
            <a:r>
              <a:rPr lang="en-US" baseline="0" dirty="0" smtClean="0"/>
              <a:t> ta </a:t>
            </a:r>
            <a:r>
              <a:rPr lang="en-US" baseline="0" dirty="0" err="1" smtClean="0"/>
              <a:t>nên</a:t>
            </a:r>
            <a:r>
              <a:rPr lang="en-US" baseline="0" dirty="0" smtClean="0"/>
              <a:t> </a:t>
            </a:r>
            <a:r>
              <a:rPr lang="en-US" baseline="0" dirty="0" err="1" smtClean="0"/>
              <a:t>làm</a:t>
            </a:r>
            <a:r>
              <a:rPr lang="en-US" baseline="0" dirty="0" smtClean="0"/>
              <a:t> </a:t>
            </a:r>
            <a:r>
              <a:rPr lang="en-US" baseline="0" dirty="0" err="1" smtClean="0"/>
              <a:t>thế</a:t>
            </a:r>
            <a:r>
              <a:rPr lang="en-US" baseline="0" dirty="0" smtClean="0"/>
              <a:t> </a:t>
            </a:r>
            <a:r>
              <a:rPr lang="en-US" baseline="0" dirty="0" err="1" smtClean="0"/>
              <a:t>nào</a:t>
            </a:r>
            <a:r>
              <a:rPr lang="en-US" baseline="0" dirty="0" smtClean="0"/>
              <a:t> </a:t>
            </a:r>
            <a:r>
              <a:rPr lang="en-US" baseline="0" dirty="0" err="1" smtClean="0"/>
              <a:t>trong</a:t>
            </a:r>
            <a:r>
              <a:rPr lang="en-US" baseline="0" dirty="0" smtClean="0"/>
              <a:t> </a:t>
            </a:r>
            <a:r>
              <a:rPr lang="en-US" baseline="0" dirty="0" err="1" smtClean="0"/>
              <a:t>cái</a:t>
            </a:r>
            <a:r>
              <a:rPr lang="en-US" baseline="0" dirty="0" smtClean="0"/>
              <a:t> </a:t>
            </a:r>
            <a:r>
              <a:rPr lang="en-US" baseline="0" dirty="0" err="1" smtClean="0"/>
              <a:t>điều</a:t>
            </a:r>
            <a:r>
              <a:rPr lang="en-US" baseline="0" dirty="0" smtClean="0"/>
              <a:t> </a:t>
            </a:r>
            <a:r>
              <a:rPr lang="en-US" baseline="0" dirty="0" err="1" smtClean="0"/>
              <a:t>kiện</a:t>
            </a:r>
            <a:r>
              <a:rPr lang="en-US" baseline="0" dirty="0" smtClean="0"/>
              <a:t>, </a:t>
            </a:r>
            <a:r>
              <a:rPr lang="en-US" baseline="0" dirty="0" err="1" smtClean="0"/>
              <a:t>hoàn</a:t>
            </a:r>
            <a:r>
              <a:rPr lang="en-US" baseline="0" dirty="0" smtClean="0"/>
              <a:t> </a:t>
            </a:r>
            <a:r>
              <a:rPr lang="en-US" baseline="0" dirty="0" err="1" smtClean="0"/>
              <a:t>cảnh</a:t>
            </a:r>
            <a:endParaRPr lang="en-US" baseline="0" dirty="0" smtClean="0"/>
          </a:p>
          <a:p>
            <a:r>
              <a:rPr lang="en-US" baseline="0" dirty="0" err="1" smtClean="0"/>
              <a:t>Chế</a:t>
            </a:r>
            <a:r>
              <a:rPr lang="en-US" baseline="0" dirty="0" smtClean="0"/>
              <a:t> </a:t>
            </a:r>
            <a:r>
              <a:rPr lang="en-US" baseline="0" dirty="0" err="1" smtClean="0"/>
              <a:t>tài</a:t>
            </a:r>
            <a:r>
              <a:rPr lang="en-US" baseline="0" dirty="0" smtClean="0"/>
              <a:t>: </a:t>
            </a:r>
            <a:r>
              <a:rPr lang="en-US" baseline="0" dirty="0" err="1" smtClean="0"/>
              <a:t>biện</a:t>
            </a:r>
            <a:r>
              <a:rPr lang="en-US" baseline="0" dirty="0" smtClean="0"/>
              <a:t> </a:t>
            </a:r>
            <a:r>
              <a:rPr lang="en-US" baseline="0" dirty="0" err="1" smtClean="0"/>
              <a:t>pháp</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nêu</a:t>
            </a:r>
            <a:r>
              <a:rPr lang="en-US" baseline="0" dirty="0" smtClean="0"/>
              <a:t> </a:t>
            </a:r>
            <a:r>
              <a:rPr lang="en-US" baseline="0" dirty="0" err="1" smtClean="0"/>
              <a:t>lên</a:t>
            </a:r>
            <a:r>
              <a:rPr lang="en-US" baseline="0" dirty="0" smtClean="0"/>
              <a:t> </a:t>
            </a:r>
            <a:r>
              <a:rPr lang="en-US" baseline="0" dirty="0" err="1" smtClean="0"/>
              <a:t>cái</a:t>
            </a:r>
            <a:r>
              <a:rPr lang="en-US" baseline="0" dirty="0" smtClean="0"/>
              <a:t> </a:t>
            </a:r>
            <a:r>
              <a:rPr lang="en-US" baseline="0" dirty="0" err="1" smtClean="0"/>
              <a:t>bất</a:t>
            </a:r>
            <a:r>
              <a:rPr lang="en-US" baseline="0" dirty="0" smtClean="0"/>
              <a:t> </a:t>
            </a:r>
            <a:r>
              <a:rPr lang="en-US" baseline="0" dirty="0" err="1" smtClean="0"/>
              <a:t>lợi</a:t>
            </a:r>
            <a:r>
              <a:rPr lang="en-US" baseline="0" dirty="0" smtClean="0"/>
              <a:t> </a:t>
            </a:r>
            <a:r>
              <a:rPr lang="en-US" baseline="0" dirty="0" err="1" smtClean="0"/>
              <a:t>nếu</a:t>
            </a:r>
            <a:r>
              <a:rPr lang="en-US" baseline="0" dirty="0" smtClean="0"/>
              <a:t> </a:t>
            </a:r>
            <a:r>
              <a:rPr lang="en-US" baseline="0" dirty="0" err="1" smtClean="0"/>
              <a:t>ko</a:t>
            </a:r>
            <a:r>
              <a:rPr lang="en-US" baseline="0" dirty="0" smtClean="0"/>
              <a:t> </a:t>
            </a:r>
            <a:r>
              <a:rPr lang="en-US" baseline="0" dirty="0" err="1" smtClean="0"/>
              <a:t>làm</a:t>
            </a:r>
            <a:r>
              <a:rPr lang="en-US" baseline="0" dirty="0" smtClean="0"/>
              <a:t> </a:t>
            </a:r>
            <a:r>
              <a:rPr lang="en-US" baseline="0" dirty="0" err="1" smtClean="0"/>
              <a:t>theo</a:t>
            </a:r>
            <a:r>
              <a:rPr lang="en-US" baseline="0" dirty="0" smtClean="0"/>
              <a:t> </a:t>
            </a:r>
            <a:r>
              <a:rPr lang="en-US" baseline="0" dirty="0" err="1" smtClean="0"/>
              <a:t>quy</a:t>
            </a:r>
            <a:r>
              <a:rPr lang="en-US" baseline="0" dirty="0" smtClean="0"/>
              <a:t> </a:t>
            </a:r>
            <a:r>
              <a:rPr lang="en-US" baseline="0" dirty="0" err="1" smtClean="0"/>
              <a:t>định</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18</a:t>
            </a:fld>
            <a:endParaRPr lang="en-US"/>
          </a:p>
        </p:txBody>
      </p:sp>
    </p:spTree>
    <p:extLst>
      <p:ext uri="{BB962C8B-B14F-4D97-AF65-F5344CB8AC3E}">
        <p14:creationId xmlns:p14="http://schemas.microsoft.com/office/powerpoint/2010/main" val="1295100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Giả</a:t>
            </a:r>
            <a:r>
              <a:rPr lang="en-US" dirty="0" smtClean="0"/>
              <a:t> </a:t>
            </a:r>
            <a:r>
              <a:rPr lang="en-US" dirty="0" err="1" smtClean="0"/>
              <a:t>định</a:t>
            </a:r>
            <a:r>
              <a:rPr lang="en-US" dirty="0" smtClean="0"/>
              <a:t>:</a:t>
            </a:r>
            <a:r>
              <a:rPr lang="en-US" baseline="0" dirty="0" smtClean="0"/>
              <a:t> </a:t>
            </a:r>
            <a:r>
              <a:rPr lang="en-US" baseline="0" dirty="0" err="1" smtClean="0"/>
              <a:t>mọi</a:t>
            </a:r>
            <a:r>
              <a:rPr lang="en-US" baseline="0" dirty="0" smtClean="0"/>
              <a:t> </a:t>
            </a:r>
            <a:r>
              <a:rPr lang="en-US" baseline="0" dirty="0" err="1" smtClean="0"/>
              <a:t>người</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quyền</a:t>
            </a:r>
            <a:r>
              <a:rPr lang="en-US" baseline="0" dirty="0" smtClean="0"/>
              <a:t> </a:t>
            </a:r>
            <a:r>
              <a:rPr lang="en-US" baseline="0" dirty="0" err="1" smtClean="0"/>
              <a:t>tự</a:t>
            </a:r>
            <a:r>
              <a:rPr lang="en-US" baseline="0" dirty="0" smtClean="0"/>
              <a:t> do </a:t>
            </a:r>
            <a:r>
              <a:rPr lang="en-US" baseline="0" dirty="0" err="1" smtClean="0"/>
              <a:t>kinh</a:t>
            </a:r>
            <a:r>
              <a:rPr lang="en-US" baseline="0" dirty="0" smtClean="0"/>
              <a:t> </a:t>
            </a:r>
            <a:r>
              <a:rPr lang="en-US" baseline="0" dirty="0" err="1" smtClean="0"/>
              <a:t>doanh</a:t>
            </a:r>
            <a:r>
              <a:rPr lang="en-US" baseline="0" dirty="0" smtClean="0"/>
              <a:t> </a:t>
            </a:r>
            <a:r>
              <a:rPr lang="en-US" baseline="0" dirty="0" err="1" smtClean="0"/>
              <a:t>trong</a:t>
            </a:r>
            <a:r>
              <a:rPr lang="en-US" baseline="0" dirty="0" smtClean="0"/>
              <a:t> </a:t>
            </a:r>
            <a:r>
              <a:rPr lang="en-US" baseline="0" dirty="0" err="1" smtClean="0"/>
              <a:t>những</a:t>
            </a:r>
            <a:r>
              <a:rPr lang="en-US" baseline="0" dirty="0" smtClean="0"/>
              <a:t> </a:t>
            </a:r>
            <a:r>
              <a:rPr lang="en-US" baseline="0" dirty="0" err="1" smtClean="0"/>
              <a:t>ngành</a:t>
            </a:r>
            <a:r>
              <a:rPr lang="en-US" baseline="0" dirty="0" smtClean="0"/>
              <a:t> </a:t>
            </a:r>
            <a:r>
              <a:rPr lang="en-US" baseline="0" dirty="0" err="1" smtClean="0"/>
              <a:t>nghề</a:t>
            </a:r>
            <a:r>
              <a:rPr lang="en-US" baseline="0" dirty="0" smtClean="0"/>
              <a:t> </a:t>
            </a:r>
            <a:r>
              <a:rPr lang="en-US" baseline="0" dirty="0" err="1" smtClean="0"/>
              <a:t>mà</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không</a:t>
            </a:r>
            <a:r>
              <a:rPr lang="en-US" baseline="0" dirty="0" smtClean="0"/>
              <a:t> </a:t>
            </a:r>
            <a:r>
              <a:rPr lang="en-US" baseline="0" dirty="0" err="1" smtClean="0"/>
              <a:t>cấm</a:t>
            </a:r>
            <a:endParaRPr lang="en-US" baseline="0" dirty="0" smtClean="0"/>
          </a:p>
          <a:p>
            <a:r>
              <a:rPr lang="en-US" baseline="0" dirty="0" err="1" smtClean="0"/>
              <a:t>Giả</a:t>
            </a:r>
            <a:r>
              <a:rPr lang="en-US" baseline="0" dirty="0" smtClean="0"/>
              <a:t> </a:t>
            </a:r>
            <a:r>
              <a:rPr lang="en-US" baseline="0" dirty="0" err="1" smtClean="0"/>
              <a:t>định</a:t>
            </a:r>
            <a:r>
              <a:rPr lang="en-US" baseline="0" dirty="0" smtClean="0"/>
              <a:t>: </a:t>
            </a:r>
            <a:r>
              <a:rPr lang="en-US" baseline="0" dirty="0" err="1" smtClean="0"/>
              <a:t>người</a:t>
            </a:r>
            <a:r>
              <a:rPr lang="en-US" baseline="0" dirty="0" smtClean="0"/>
              <a:t> </a:t>
            </a:r>
            <a:r>
              <a:rPr lang="en-US" baseline="0" dirty="0" err="1" smtClean="0"/>
              <a:t>nào</a:t>
            </a:r>
            <a:r>
              <a:rPr lang="en-US" baseline="0" dirty="0" smtClean="0"/>
              <a:t> </a:t>
            </a:r>
            <a:r>
              <a:rPr lang="en-US" baseline="0" dirty="0" err="1" smtClean="0"/>
              <a:t>thấy</a:t>
            </a:r>
            <a:r>
              <a:rPr lang="en-US" baseline="0" dirty="0" smtClean="0"/>
              <a:t>…….</a:t>
            </a:r>
            <a:r>
              <a:rPr lang="en-US" baseline="0" dirty="0" err="1" smtClean="0"/>
              <a:t>chết</a:t>
            </a:r>
            <a:r>
              <a:rPr lang="en-US" baseline="0" dirty="0" smtClean="0"/>
              <a:t>; </a:t>
            </a:r>
            <a:r>
              <a:rPr lang="en-US" baseline="0" dirty="0" err="1" smtClean="0"/>
              <a:t>chế</a:t>
            </a:r>
            <a:r>
              <a:rPr lang="en-US" baseline="0" dirty="0" smtClean="0"/>
              <a:t> </a:t>
            </a:r>
            <a:r>
              <a:rPr lang="en-US" baseline="0" dirty="0" err="1" smtClean="0"/>
              <a:t>tài</a:t>
            </a:r>
            <a:r>
              <a:rPr lang="en-US" baseline="0" dirty="0" smtClean="0"/>
              <a:t> </a:t>
            </a:r>
            <a:r>
              <a:rPr lang="en-US" baseline="0" dirty="0" err="1" smtClean="0"/>
              <a:t>là</a:t>
            </a:r>
            <a:r>
              <a:rPr lang="en-US" baseline="0" dirty="0" smtClean="0"/>
              <a:t> </a:t>
            </a:r>
            <a:r>
              <a:rPr lang="en-US" baseline="0" dirty="0" err="1" smtClean="0"/>
              <a:t>phạt</a:t>
            </a:r>
            <a:r>
              <a:rPr lang="en-US" baseline="0" dirty="0" smtClean="0"/>
              <a:t> </a:t>
            </a:r>
            <a:r>
              <a:rPr lang="en-US" baseline="0" dirty="0" err="1" smtClean="0"/>
              <a:t>cảnh</a:t>
            </a:r>
            <a:r>
              <a:rPr lang="en-US" baseline="0" dirty="0" smtClean="0"/>
              <a:t> </a:t>
            </a:r>
            <a:r>
              <a:rPr lang="en-US" baseline="0" dirty="0" err="1" smtClean="0"/>
              <a:t>cáo</a:t>
            </a:r>
            <a:r>
              <a:rPr lang="en-US" baseline="0" dirty="0" smtClean="0"/>
              <a:t>, </a:t>
            </a:r>
            <a:r>
              <a:rPr lang="en-US" baseline="0" dirty="0" err="1" smtClean="0"/>
              <a:t>cải</a:t>
            </a:r>
            <a:r>
              <a:rPr lang="en-US" baseline="0" dirty="0" smtClean="0"/>
              <a:t> </a:t>
            </a:r>
            <a:r>
              <a:rPr lang="en-US" baseline="0" dirty="0" err="1" smtClean="0"/>
              <a:t>tạo</a:t>
            </a:r>
            <a:r>
              <a:rPr lang="en-US" baseline="0" dirty="0" smtClean="0"/>
              <a:t> </a:t>
            </a:r>
            <a:r>
              <a:rPr lang="en-US" baseline="0" dirty="0" err="1" smtClean="0"/>
              <a:t>không</a:t>
            </a:r>
            <a:r>
              <a:rPr lang="en-US" baseline="0" dirty="0" smtClean="0"/>
              <a:t> </a:t>
            </a:r>
            <a:r>
              <a:rPr lang="en-US" baseline="0" dirty="0" err="1" smtClean="0"/>
              <a:t>giam</a:t>
            </a:r>
            <a:r>
              <a:rPr lang="en-US" baseline="0" dirty="0" smtClean="0"/>
              <a:t> </a:t>
            </a:r>
            <a:r>
              <a:rPr lang="en-US" baseline="0" dirty="0" err="1" smtClean="0"/>
              <a:t>giữ</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21</a:t>
            </a:fld>
            <a:endParaRPr lang="en-US"/>
          </a:p>
        </p:txBody>
      </p:sp>
    </p:spTree>
    <p:extLst>
      <p:ext uri="{BB962C8B-B14F-4D97-AF65-F5344CB8AC3E}">
        <p14:creationId xmlns:p14="http://schemas.microsoft.com/office/powerpoint/2010/main" val="2739209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Chế</a:t>
            </a:r>
            <a:r>
              <a:rPr lang="en-US" dirty="0" smtClean="0"/>
              <a:t> </a:t>
            </a:r>
            <a:r>
              <a:rPr lang="en-US" dirty="0" err="1" smtClean="0"/>
              <a:t>định</a:t>
            </a:r>
            <a:r>
              <a:rPr lang="en-US" baseline="0" dirty="0" smtClean="0"/>
              <a:t> </a:t>
            </a:r>
            <a:r>
              <a:rPr lang="en-US" baseline="0" dirty="0" err="1" smtClean="0"/>
              <a:t>là</a:t>
            </a:r>
            <a:r>
              <a:rPr lang="en-US" baseline="0" dirty="0" smtClean="0"/>
              <a:t> 1 </a:t>
            </a:r>
            <a:r>
              <a:rPr lang="en-US" baseline="0" dirty="0" err="1" smtClean="0"/>
              <a:t>nhóm</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có</a:t>
            </a:r>
            <a:r>
              <a:rPr lang="en-US" baseline="0" dirty="0" smtClean="0"/>
              <a:t> </a:t>
            </a:r>
            <a:r>
              <a:rPr lang="en-US" baseline="0" dirty="0" err="1" smtClean="0"/>
              <a:t>tính</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a:t>
            </a:r>
            <a:r>
              <a:rPr lang="en-US" baseline="0" dirty="0" err="1" smtClean="0"/>
              <a:t>cao</a:t>
            </a:r>
            <a:endParaRPr lang="en-US" dirty="0" smtClean="0"/>
          </a:p>
          <a:p>
            <a:r>
              <a:rPr lang="en-US" dirty="0" err="1" smtClean="0"/>
              <a:t>Vd</a:t>
            </a:r>
            <a:r>
              <a:rPr lang="en-US" dirty="0" smtClean="0"/>
              <a:t>: </a:t>
            </a:r>
            <a:r>
              <a:rPr lang="en-US" dirty="0" err="1" smtClean="0"/>
              <a:t>chế</a:t>
            </a:r>
            <a:r>
              <a:rPr lang="en-US" baseline="0" dirty="0" smtClean="0"/>
              <a:t> </a:t>
            </a:r>
            <a:r>
              <a:rPr lang="en-US" baseline="0" dirty="0" err="1" smtClean="0"/>
              <a:t>định</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về</a:t>
            </a:r>
            <a:r>
              <a:rPr lang="en-US" baseline="0" dirty="0" smtClean="0"/>
              <a:t> </a:t>
            </a:r>
            <a:r>
              <a:rPr lang="en-US" baseline="0" dirty="0" err="1" smtClean="0"/>
              <a:t>quyền</a:t>
            </a:r>
            <a:r>
              <a:rPr lang="en-US" baseline="0" dirty="0" smtClean="0"/>
              <a:t> con </a:t>
            </a:r>
            <a:r>
              <a:rPr lang="en-US" baseline="0" dirty="0" err="1" smtClean="0"/>
              <a:t>người</a:t>
            </a:r>
            <a:r>
              <a:rPr lang="en-US" baseline="0" dirty="0" smtClean="0"/>
              <a:t>, </a:t>
            </a:r>
            <a:r>
              <a:rPr lang="en-US" baseline="0" dirty="0" err="1" smtClean="0"/>
              <a:t>chế</a:t>
            </a:r>
            <a:r>
              <a:rPr lang="en-US" baseline="0" dirty="0" smtClean="0"/>
              <a:t> </a:t>
            </a:r>
            <a:r>
              <a:rPr lang="en-US" baseline="0" dirty="0" err="1" smtClean="0"/>
              <a:t>định</a:t>
            </a:r>
            <a:r>
              <a:rPr lang="en-US" baseline="0" dirty="0" smtClean="0"/>
              <a:t> </a:t>
            </a:r>
            <a:r>
              <a:rPr lang="en-US" baseline="0" dirty="0" err="1" smtClean="0"/>
              <a:t>về</a:t>
            </a:r>
            <a:r>
              <a:rPr lang="en-US" baseline="0" dirty="0" smtClean="0"/>
              <a:t> </a:t>
            </a:r>
            <a:r>
              <a:rPr lang="en-US" baseline="0" dirty="0" err="1" smtClean="0"/>
              <a:t>thừa</a:t>
            </a:r>
            <a:r>
              <a:rPr lang="en-US" baseline="0" dirty="0" smtClean="0"/>
              <a:t> </a:t>
            </a:r>
            <a:r>
              <a:rPr lang="en-US" baseline="0" dirty="0" err="1" smtClean="0"/>
              <a:t>kế</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22</a:t>
            </a:fld>
            <a:endParaRPr lang="en-US"/>
          </a:p>
        </p:txBody>
      </p:sp>
    </p:spTree>
    <p:extLst>
      <p:ext uri="{BB962C8B-B14F-4D97-AF65-F5344CB8AC3E}">
        <p14:creationId xmlns:p14="http://schemas.microsoft.com/office/powerpoint/2010/main" val="150763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Trong</a:t>
            </a:r>
            <a:r>
              <a:rPr lang="en-US" dirty="0" smtClean="0"/>
              <a:t> </a:t>
            </a:r>
            <a:r>
              <a:rPr lang="en-US" dirty="0" err="1" smtClean="0"/>
              <a:t>hệ</a:t>
            </a:r>
            <a:r>
              <a:rPr lang="en-US" baseline="0" dirty="0" smtClean="0"/>
              <a:t> </a:t>
            </a:r>
            <a:r>
              <a:rPr lang="en-US" baseline="0" dirty="0" err="1" smtClean="0"/>
              <a:t>thống</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nước</a:t>
            </a:r>
            <a:r>
              <a:rPr lang="en-US" baseline="0" dirty="0" smtClean="0"/>
              <a:t> ta chia </a:t>
            </a:r>
            <a:r>
              <a:rPr lang="en-US" baseline="0" dirty="0" err="1" smtClean="0"/>
              <a:t>ra</a:t>
            </a:r>
            <a:r>
              <a:rPr lang="en-US" baseline="0" dirty="0" smtClean="0"/>
              <a:t> </a:t>
            </a:r>
            <a:r>
              <a:rPr lang="en-US" baseline="0" dirty="0" err="1" smtClean="0"/>
              <a:t>thành</a:t>
            </a:r>
            <a:r>
              <a:rPr lang="en-US" baseline="0" dirty="0" smtClean="0"/>
              <a:t> </a:t>
            </a:r>
            <a:r>
              <a:rPr lang="en-US" baseline="0" dirty="0" err="1" smtClean="0"/>
              <a:t>các</a:t>
            </a:r>
            <a:r>
              <a:rPr lang="en-US" baseline="0" dirty="0" smtClean="0"/>
              <a:t> </a:t>
            </a:r>
            <a:r>
              <a:rPr lang="en-US" baseline="0" dirty="0" err="1" smtClean="0"/>
              <a:t>ngành</a:t>
            </a:r>
            <a:r>
              <a:rPr lang="en-US" baseline="0" dirty="0" smtClean="0"/>
              <a:t> </a:t>
            </a:r>
            <a:r>
              <a:rPr lang="en-US" baseline="0" dirty="0" err="1" smtClean="0"/>
              <a:t>luật</a:t>
            </a:r>
            <a:r>
              <a:rPr lang="en-US" baseline="0" dirty="0" smtClean="0"/>
              <a:t>, </a:t>
            </a:r>
            <a:r>
              <a:rPr lang="en-US" baseline="0" dirty="0" err="1" smtClean="0"/>
              <a:t>căn</a:t>
            </a:r>
            <a:r>
              <a:rPr lang="en-US" baseline="0" dirty="0" smtClean="0"/>
              <a:t> </a:t>
            </a:r>
            <a:r>
              <a:rPr lang="en-US" baseline="0" dirty="0" err="1" smtClean="0"/>
              <a:t>cứ</a:t>
            </a:r>
            <a:r>
              <a:rPr lang="en-US" baseline="0" dirty="0" smtClean="0"/>
              <a:t> </a:t>
            </a:r>
            <a:r>
              <a:rPr lang="en-US" baseline="0" dirty="0" err="1" smtClean="0"/>
              <a:t>vào</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và</a:t>
            </a:r>
            <a:r>
              <a:rPr lang="en-US" baseline="0" dirty="0" smtClean="0"/>
              <a:t> </a:t>
            </a:r>
            <a:r>
              <a:rPr lang="en-US" baseline="0" dirty="0" err="1" smtClean="0"/>
              <a:t>phương</a:t>
            </a:r>
            <a:r>
              <a:rPr lang="en-US" baseline="0" dirty="0" smtClean="0"/>
              <a:t> </a:t>
            </a:r>
            <a:r>
              <a:rPr lang="en-US" baseline="0" dirty="0" err="1" smtClean="0"/>
              <a:t>pháp</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a:t>
            </a:r>
            <a:endParaRPr lang="en-US" dirty="0" smtClean="0"/>
          </a:p>
          <a:p>
            <a:r>
              <a:rPr lang="en-US" dirty="0" err="1" smtClean="0"/>
              <a:t>Trong</a:t>
            </a:r>
            <a:r>
              <a:rPr lang="en-US" dirty="0" smtClean="0"/>
              <a:t> </a:t>
            </a:r>
            <a:r>
              <a:rPr lang="en-US" dirty="0" err="1" smtClean="0"/>
              <a:t>hệ</a:t>
            </a:r>
            <a:r>
              <a:rPr lang="en-US" baseline="0" dirty="0" smtClean="0"/>
              <a:t> </a:t>
            </a:r>
            <a:r>
              <a:rPr lang="en-US" baseline="0" dirty="0" err="1" smtClean="0"/>
              <a:t>thống</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Việt</a:t>
            </a:r>
            <a:r>
              <a:rPr lang="en-US" baseline="0" dirty="0" smtClean="0"/>
              <a:t> </a:t>
            </a:r>
            <a:r>
              <a:rPr lang="en-US" baseline="0" dirty="0" err="1" smtClean="0"/>
              <a:t>nam</a:t>
            </a:r>
            <a:r>
              <a:rPr lang="en-US" baseline="0" dirty="0" smtClean="0"/>
              <a:t> </a:t>
            </a:r>
            <a:r>
              <a:rPr lang="en-US" baseline="0" dirty="0" err="1" smtClean="0"/>
              <a:t>chúng</a:t>
            </a:r>
            <a:r>
              <a:rPr lang="en-US" baseline="0" dirty="0" smtClean="0"/>
              <a:t> ta </a:t>
            </a:r>
            <a:r>
              <a:rPr lang="en-US" baseline="0" dirty="0" err="1" smtClean="0"/>
              <a:t>có</a:t>
            </a:r>
            <a:r>
              <a:rPr lang="en-US" baseline="0" dirty="0" smtClean="0"/>
              <a:t> </a:t>
            </a:r>
            <a:r>
              <a:rPr lang="en-US" baseline="0" dirty="0" err="1" smtClean="0"/>
              <a:t>bao</a:t>
            </a:r>
            <a:r>
              <a:rPr lang="en-US" baseline="0" dirty="0" smtClean="0"/>
              <a:t> </a:t>
            </a:r>
            <a:r>
              <a:rPr lang="en-US" baseline="0" dirty="0" err="1" smtClean="0"/>
              <a:t>nhiêu</a:t>
            </a:r>
            <a:r>
              <a:rPr lang="en-US" baseline="0" dirty="0" smtClean="0"/>
              <a:t> </a:t>
            </a:r>
            <a:r>
              <a:rPr lang="en-US" baseline="0" dirty="0" err="1" smtClean="0"/>
              <a:t>ngành</a:t>
            </a:r>
            <a:r>
              <a:rPr lang="en-US" baseline="0" dirty="0" smtClean="0"/>
              <a:t> </a:t>
            </a:r>
            <a:r>
              <a:rPr lang="en-US" baseline="0" dirty="0" err="1" smtClean="0"/>
              <a:t>luật</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24</a:t>
            </a:fld>
            <a:endParaRPr lang="en-US"/>
          </a:p>
        </p:txBody>
      </p:sp>
    </p:spTree>
    <p:extLst>
      <p:ext uri="{BB962C8B-B14F-4D97-AF65-F5344CB8AC3E}">
        <p14:creationId xmlns:p14="http://schemas.microsoft.com/office/powerpoint/2010/main" val="598784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Trong</a:t>
            </a:r>
            <a:r>
              <a:rPr lang="en-US" dirty="0" smtClean="0"/>
              <a:t> </a:t>
            </a:r>
            <a:r>
              <a:rPr lang="en-US" dirty="0" err="1" smtClean="0"/>
              <a:t>ht</a:t>
            </a:r>
            <a:r>
              <a:rPr lang="en-US" dirty="0" smtClean="0"/>
              <a:t> </a:t>
            </a:r>
            <a:r>
              <a:rPr lang="en-US" dirty="0" err="1" smtClean="0"/>
              <a:t>vbqppl</a:t>
            </a:r>
            <a:r>
              <a:rPr lang="en-US" dirty="0" smtClean="0"/>
              <a:t>, </a:t>
            </a:r>
            <a:r>
              <a:rPr lang="en-US" dirty="0" err="1" smtClean="0"/>
              <a:t>vb</a:t>
            </a:r>
            <a:r>
              <a:rPr lang="en-US" dirty="0" smtClean="0"/>
              <a:t> </a:t>
            </a:r>
            <a:r>
              <a:rPr lang="en-US" dirty="0" err="1" smtClean="0"/>
              <a:t>có</a:t>
            </a:r>
            <a:r>
              <a:rPr lang="en-US" baseline="0" dirty="0" smtClean="0"/>
              <a:t> </a:t>
            </a:r>
            <a:r>
              <a:rPr lang="en-US" baseline="0" dirty="0" err="1" smtClean="0"/>
              <a:t>hiệu</a:t>
            </a:r>
            <a:r>
              <a:rPr lang="en-US" baseline="0" dirty="0" smtClean="0"/>
              <a:t> </a:t>
            </a:r>
            <a:r>
              <a:rPr lang="en-US" baseline="0" dirty="0" err="1" smtClean="0"/>
              <a:t>lực</a:t>
            </a:r>
            <a:r>
              <a:rPr lang="en-US" baseline="0" dirty="0" smtClean="0"/>
              <a:t> </a:t>
            </a:r>
            <a:r>
              <a:rPr lang="en-US" baseline="0" dirty="0" err="1" smtClean="0"/>
              <a:t>pháp</a:t>
            </a:r>
            <a:r>
              <a:rPr lang="en-US" baseline="0" dirty="0" smtClean="0"/>
              <a:t> </a:t>
            </a:r>
            <a:r>
              <a:rPr lang="en-US" baseline="0" dirty="0" err="1" smtClean="0"/>
              <a:t>lý</a:t>
            </a:r>
            <a:r>
              <a:rPr lang="en-US" baseline="0" dirty="0" smtClean="0"/>
              <a:t> </a:t>
            </a:r>
            <a:r>
              <a:rPr lang="en-US" baseline="0" dirty="0" err="1" smtClean="0"/>
              <a:t>cao</a:t>
            </a:r>
            <a:r>
              <a:rPr lang="en-US" baseline="0" dirty="0" smtClean="0"/>
              <a:t> </a:t>
            </a:r>
            <a:r>
              <a:rPr lang="en-US" baseline="0" dirty="0" err="1" smtClean="0"/>
              <a:t>nhất</a:t>
            </a:r>
            <a:r>
              <a:rPr lang="en-US" baseline="0" dirty="0" smtClean="0"/>
              <a:t> </a:t>
            </a:r>
            <a:r>
              <a:rPr lang="en-US" baseline="0" dirty="0" err="1" smtClean="0"/>
              <a:t>là</a:t>
            </a:r>
            <a:r>
              <a:rPr lang="en-US" baseline="0" dirty="0" smtClean="0"/>
              <a:t> </a:t>
            </a:r>
            <a:r>
              <a:rPr lang="en-US" baseline="0" dirty="0" err="1" smtClean="0"/>
              <a:t>Hiến</a:t>
            </a:r>
            <a:r>
              <a:rPr lang="en-US" baseline="0" dirty="0" smtClean="0"/>
              <a:t> </a:t>
            </a:r>
            <a:r>
              <a:rPr lang="en-US" baseline="0" dirty="0" err="1" smtClean="0"/>
              <a:t>pháp</a:t>
            </a:r>
            <a:r>
              <a:rPr lang="en-US" baseline="0" dirty="0" smtClean="0"/>
              <a:t>. </a:t>
            </a:r>
            <a:r>
              <a:rPr lang="en-US" baseline="0" dirty="0" err="1" smtClean="0"/>
              <a:t>Sau</a:t>
            </a:r>
            <a:r>
              <a:rPr lang="en-US" baseline="0" dirty="0" smtClean="0"/>
              <a:t> </a:t>
            </a:r>
            <a:r>
              <a:rPr lang="en-US" baseline="0" dirty="0" err="1" smtClean="0"/>
              <a:t>hiến</a:t>
            </a:r>
            <a:r>
              <a:rPr lang="en-US" baseline="0" dirty="0" smtClean="0"/>
              <a:t> </a:t>
            </a:r>
            <a:r>
              <a:rPr lang="en-US" baseline="0" dirty="0" err="1" smtClean="0"/>
              <a:t>pháp</a:t>
            </a:r>
            <a:r>
              <a:rPr lang="en-US" baseline="0" dirty="0" smtClean="0"/>
              <a:t> </a:t>
            </a:r>
            <a:r>
              <a:rPr lang="en-US" baseline="0" dirty="0" err="1" smtClean="0"/>
              <a:t>là</a:t>
            </a:r>
            <a:r>
              <a:rPr lang="en-US" baseline="0" dirty="0" smtClean="0"/>
              <a:t> </a:t>
            </a:r>
            <a:r>
              <a:rPr lang="en-US" baseline="0" dirty="0" err="1" smtClean="0"/>
              <a:t>bộ</a:t>
            </a:r>
            <a:r>
              <a:rPr lang="en-US" baseline="0" dirty="0" smtClean="0"/>
              <a:t> </a:t>
            </a:r>
            <a:r>
              <a:rPr lang="en-US" baseline="0" dirty="0" err="1" smtClean="0"/>
              <a:t>luật</a:t>
            </a:r>
            <a:r>
              <a:rPr lang="en-US" baseline="0" dirty="0" smtClean="0"/>
              <a:t>. </a:t>
            </a:r>
            <a:r>
              <a:rPr lang="en-US" baseline="0" dirty="0" err="1" smtClean="0"/>
              <a:t>Tiếp</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pháp</a:t>
            </a:r>
            <a:r>
              <a:rPr lang="en-US" baseline="0" dirty="0" smtClean="0"/>
              <a:t> </a:t>
            </a:r>
            <a:r>
              <a:rPr lang="en-US" baseline="0" dirty="0" err="1" smtClean="0"/>
              <a:t>lệnh</a:t>
            </a:r>
            <a:r>
              <a:rPr lang="en-US" baseline="0" dirty="0" smtClean="0"/>
              <a:t>, nq </a:t>
            </a:r>
            <a:r>
              <a:rPr lang="en-US" baseline="0" dirty="0" err="1" smtClean="0"/>
              <a:t>của</a:t>
            </a:r>
            <a:r>
              <a:rPr lang="en-US" baseline="0" dirty="0" smtClean="0"/>
              <a:t> </a:t>
            </a:r>
            <a:r>
              <a:rPr lang="en-US" baseline="0" dirty="0" err="1" smtClean="0"/>
              <a:t>ubtvqh</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26</a:t>
            </a:fld>
            <a:endParaRPr lang="en-US"/>
          </a:p>
        </p:txBody>
      </p:sp>
    </p:spTree>
    <p:extLst>
      <p:ext uri="{BB962C8B-B14F-4D97-AF65-F5344CB8AC3E}">
        <p14:creationId xmlns:p14="http://schemas.microsoft.com/office/powerpoint/2010/main" val="401989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Hôm</a:t>
            </a:r>
            <a:r>
              <a:rPr lang="en-US" baseline="0" dirty="0" smtClean="0"/>
              <a:t> nay </a:t>
            </a:r>
            <a:r>
              <a:rPr lang="en-US" baseline="0" dirty="0" err="1" smtClean="0"/>
              <a:t>chúng</a:t>
            </a:r>
            <a:r>
              <a:rPr lang="en-US" baseline="0" dirty="0" smtClean="0"/>
              <a:t> ta </a:t>
            </a:r>
            <a:r>
              <a:rPr lang="en-US" baseline="0" dirty="0" err="1" smtClean="0"/>
              <a:t>sẽ</a:t>
            </a:r>
            <a:r>
              <a:rPr lang="en-US" baseline="0" dirty="0" smtClean="0"/>
              <a:t> </a:t>
            </a:r>
            <a:r>
              <a:rPr lang="en-US" baseline="0" dirty="0" err="1" smtClean="0"/>
              <a:t>học</a:t>
            </a:r>
            <a:r>
              <a:rPr lang="en-US" baseline="0" dirty="0" smtClean="0"/>
              <a:t> </a:t>
            </a:r>
            <a:r>
              <a:rPr lang="en-US" baseline="0" dirty="0" err="1" smtClean="0"/>
              <a:t>bài</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chung</a:t>
            </a:r>
            <a:r>
              <a:rPr lang="en-US" baseline="0" dirty="0" smtClean="0"/>
              <a:t> </a:t>
            </a:r>
            <a:r>
              <a:rPr lang="en-US" baseline="0" dirty="0" err="1" smtClean="0"/>
              <a:t>về</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và</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bài</a:t>
            </a:r>
            <a:r>
              <a:rPr lang="en-US" baseline="0" dirty="0" smtClean="0"/>
              <a:t> </a:t>
            </a:r>
            <a:r>
              <a:rPr lang="en-US" baseline="0" dirty="0" err="1" smtClean="0"/>
              <a:t>đầu</a:t>
            </a:r>
            <a:r>
              <a:rPr lang="en-US" baseline="0" dirty="0" smtClean="0"/>
              <a:t> </a:t>
            </a:r>
            <a:r>
              <a:rPr lang="en-US" baseline="0" dirty="0" err="1" smtClean="0"/>
              <a:t>tiên</a:t>
            </a:r>
            <a:r>
              <a:rPr lang="en-US" baseline="0" dirty="0" smtClean="0"/>
              <a:t> </a:t>
            </a:r>
            <a:r>
              <a:rPr lang="en-US" baseline="0" dirty="0" err="1" smtClean="0"/>
              <a:t>trong</a:t>
            </a:r>
            <a:r>
              <a:rPr lang="en-US" baseline="0" dirty="0" smtClean="0"/>
              <a:t> </a:t>
            </a:r>
            <a:r>
              <a:rPr lang="en-US" baseline="0" dirty="0" err="1" smtClean="0"/>
              <a:t>chương</a:t>
            </a:r>
            <a:r>
              <a:rPr lang="en-US" baseline="0" dirty="0" smtClean="0"/>
              <a:t> </a:t>
            </a:r>
            <a:r>
              <a:rPr lang="en-US" baseline="0" dirty="0" err="1" smtClean="0"/>
              <a:t>trình</a:t>
            </a:r>
            <a:r>
              <a:rPr lang="en-US" baseline="0" dirty="0" smtClean="0"/>
              <a:t> 30 </a:t>
            </a:r>
            <a:r>
              <a:rPr lang="en-US" baseline="0" dirty="0" err="1" smtClean="0"/>
              <a:t>tiết</a:t>
            </a:r>
            <a:r>
              <a:rPr lang="en-US" baseline="0" dirty="0" smtClean="0"/>
              <a:t> </a:t>
            </a:r>
            <a:r>
              <a:rPr lang="en-US" baseline="0" dirty="0" err="1" smtClean="0"/>
              <a:t>môn</a:t>
            </a:r>
            <a:r>
              <a:rPr lang="en-US" baseline="0" dirty="0" smtClean="0"/>
              <a:t> </a:t>
            </a:r>
            <a:r>
              <a:rPr lang="en-US" baseline="0" dirty="0" err="1" smtClean="0"/>
              <a:t>học</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dành</a:t>
            </a:r>
            <a:r>
              <a:rPr lang="en-US" baseline="0" dirty="0" smtClean="0"/>
              <a:t> </a:t>
            </a:r>
            <a:r>
              <a:rPr lang="en-US" baseline="0" dirty="0" err="1" smtClean="0"/>
              <a:t>cho</a:t>
            </a:r>
            <a:r>
              <a:rPr lang="en-US" baseline="0" dirty="0" smtClean="0"/>
              <a:t> </a:t>
            </a:r>
            <a:r>
              <a:rPr lang="en-US" baseline="0" dirty="0" err="1" smtClean="0"/>
              <a:t>đối</a:t>
            </a:r>
            <a:r>
              <a:rPr lang="en-US" baseline="0" dirty="0" smtClean="0"/>
              <a:t> </a:t>
            </a:r>
            <a:r>
              <a:rPr lang="en-US" baseline="0" dirty="0" err="1" smtClean="0"/>
              <a:t>tượng</a:t>
            </a:r>
            <a:r>
              <a:rPr lang="en-US" baseline="0" dirty="0" smtClean="0"/>
              <a:t> </a:t>
            </a:r>
            <a:r>
              <a:rPr lang="en-US" baseline="0" dirty="0" err="1" smtClean="0"/>
              <a:t>cao</a:t>
            </a:r>
            <a:r>
              <a:rPr lang="en-US" baseline="0" dirty="0" smtClean="0"/>
              <a:t> </a:t>
            </a:r>
            <a:r>
              <a:rPr lang="en-US" baseline="0" dirty="0" err="1" smtClean="0"/>
              <a:t>đẳng</a:t>
            </a:r>
            <a:r>
              <a:rPr lang="en-US" baseline="0" dirty="0" smtClean="0"/>
              <a:t>. </a:t>
            </a:r>
            <a:r>
              <a:rPr lang="en-US" baseline="0" dirty="0" err="1" smtClean="0"/>
              <a:t>Bài</a:t>
            </a:r>
            <a:r>
              <a:rPr lang="en-US" baseline="0" dirty="0" smtClean="0"/>
              <a:t> </a:t>
            </a:r>
            <a:r>
              <a:rPr lang="en-US" baseline="0" dirty="0" err="1" smtClean="0"/>
              <a:t>này</a:t>
            </a:r>
            <a:r>
              <a:rPr lang="en-US" baseline="0" dirty="0" smtClean="0"/>
              <a:t> </a:t>
            </a:r>
            <a:r>
              <a:rPr lang="en-US" baseline="0" dirty="0" err="1" smtClean="0"/>
              <a:t>sẽ</a:t>
            </a:r>
            <a:r>
              <a:rPr lang="en-US" baseline="0" dirty="0" smtClean="0"/>
              <a:t> </a:t>
            </a:r>
            <a:r>
              <a:rPr lang="en-US" baseline="0" dirty="0" err="1" smtClean="0"/>
              <a:t>trang</a:t>
            </a:r>
            <a:r>
              <a:rPr lang="en-US" baseline="0" dirty="0" smtClean="0"/>
              <a:t> </a:t>
            </a:r>
            <a:r>
              <a:rPr lang="en-US" baseline="0" dirty="0" err="1" smtClean="0"/>
              <a:t>bị</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em</a:t>
            </a:r>
            <a:r>
              <a:rPr lang="en-US" baseline="0" dirty="0" smtClean="0"/>
              <a:t> </a:t>
            </a:r>
            <a:r>
              <a:rPr lang="en-US" baseline="0" dirty="0" err="1" smtClean="0"/>
              <a:t>các</a:t>
            </a:r>
            <a:r>
              <a:rPr lang="en-US" baseline="0" dirty="0" smtClean="0"/>
              <a:t> </a:t>
            </a:r>
            <a:r>
              <a:rPr lang="en-US" baseline="0" dirty="0" err="1" smtClean="0"/>
              <a:t>kiến</a:t>
            </a:r>
            <a:r>
              <a:rPr lang="en-US" baseline="0" dirty="0" smtClean="0"/>
              <a:t> </a:t>
            </a:r>
            <a:r>
              <a:rPr lang="en-US" baseline="0" dirty="0" err="1" smtClean="0"/>
              <a:t>thức</a:t>
            </a:r>
            <a:r>
              <a:rPr lang="en-US" baseline="0" dirty="0" smtClean="0"/>
              <a:t> </a:t>
            </a:r>
            <a:r>
              <a:rPr lang="en-US" baseline="0" dirty="0" err="1" smtClean="0"/>
              <a:t>cơ</a:t>
            </a:r>
            <a:r>
              <a:rPr lang="en-US" baseline="0" dirty="0" smtClean="0"/>
              <a:t> </a:t>
            </a:r>
            <a:r>
              <a:rPr lang="en-US" baseline="0" dirty="0" err="1" smtClean="0"/>
              <a:t>bản</a:t>
            </a:r>
            <a:r>
              <a:rPr lang="en-US" baseline="0" dirty="0" smtClean="0"/>
              <a:t> </a:t>
            </a:r>
            <a:r>
              <a:rPr lang="en-US" baseline="0" dirty="0" err="1" smtClean="0"/>
              <a:t>chung</a:t>
            </a:r>
            <a:r>
              <a:rPr lang="en-US" baseline="0" dirty="0" smtClean="0"/>
              <a:t> </a:t>
            </a:r>
            <a:r>
              <a:rPr lang="en-US" baseline="0" dirty="0" err="1" smtClean="0"/>
              <a:t>nhất</a:t>
            </a:r>
            <a:r>
              <a:rPr lang="en-US" baseline="0" dirty="0" smtClean="0"/>
              <a:t> </a:t>
            </a:r>
            <a:r>
              <a:rPr lang="en-US" baseline="0" dirty="0" err="1" smtClean="0"/>
              <a:t>về</a:t>
            </a:r>
            <a:r>
              <a:rPr lang="en-US" baseline="0" dirty="0" smtClean="0"/>
              <a:t> </a:t>
            </a:r>
            <a:r>
              <a:rPr lang="en-US" baseline="0" dirty="0" err="1" smtClean="0"/>
              <a:t>lý</a:t>
            </a:r>
            <a:r>
              <a:rPr lang="en-US" baseline="0" dirty="0" smtClean="0"/>
              <a:t> </a:t>
            </a:r>
            <a:r>
              <a:rPr lang="en-US" baseline="0" dirty="0" err="1" smtClean="0"/>
              <a:t>luận</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và</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làm</a:t>
            </a:r>
            <a:r>
              <a:rPr lang="en-US" baseline="0" dirty="0" smtClean="0"/>
              <a:t> </a:t>
            </a:r>
            <a:r>
              <a:rPr lang="en-US" baseline="0" dirty="0" err="1" smtClean="0"/>
              <a:t>tiền</a:t>
            </a:r>
            <a:r>
              <a:rPr lang="en-US" baseline="0" dirty="0" smtClean="0"/>
              <a:t> </a:t>
            </a:r>
            <a:r>
              <a:rPr lang="en-US" baseline="0" dirty="0" err="1" smtClean="0"/>
              <a:t>đề</a:t>
            </a:r>
            <a:r>
              <a:rPr lang="en-US" baseline="0" dirty="0" smtClean="0"/>
              <a:t> </a:t>
            </a:r>
            <a:r>
              <a:rPr lang="en-US" baseline="0" dirty="0" err="1" smtClean="0"/>
              <a:t>để</a:t>
            </a:r>
            <a:r>
              <a:rPr lang="en-US" baseline="0" dirty="0" smtClean="0"/>
              <a:t> </a:t>
            </a:r>
            <a:r>
              <a:rPr lang="en-US" baseline="0" dirty="0" err="1" smtClean="0"/>
              <a:t>chúng</a:t>
            </a:r>
            <a:r>
              <a:rPr lang="en-US" baseline="0" dirty="0" smtClean="0"/>
              <a:t> ta </a:t>
            </a:r>
            <a:r>
              <a:rPr lang="en-US" baseline="0" dirty="0" err="1" smtClean="0"/>
              <a:t>tìm</a:t>
            </a:r>
            <a:r>
              <a:rPr lang="en-US" baseline="0" dirty="0" smtClean="0"/>
              <a:t> </a:t>
            </a:r>
            <a:r>
              <a:rPr lang="en-US" baseline="0" dirty="0" err="1" smtClean="0"/>
              <a:t>hiểu</a:t>
            </a:r>
            <a:r>
              <a:rPr lang="en-US" baseline="0" dirty="0" smtClean="0"/>
              <a:t> </a:t>
            </a:r>
            <a:r>
              <a:rPr lang="en-US" baseline="0" dirty="0" err="1" smtClean="0"/>
              <a:t>các</a:t>
            </a:r>
            <a:r>
              <a:rPr lang="en-US" baseline="0" dirty="0" smtClean="0"/>
              <a:t> </a:t>
            </a:r>
            <a:r>
              <a:rPr lang="en-US" baseline="0" dirty="0" err="1" smtClean="0"/>
              <a:t>bài</a:t>
            </a:r>
            <a:r>
              <a:rPr lang="en-US" baseline="0" dirty="0" smtClean="0"/>
              <a:t> </a:t>
            </a:r>
            <a:r>
              <a:rPr lang="en-US" baseline="0" dirty="0" err="1" smtClean="0"/>
              <a:t>tiếp</a:t>
            </a:r>
            <a:r>
              <a:rPr lang="en-US" baseline="0" dirty="0" smtClean="0"/>
              <a:t> </a:t>
            </a:r>
            <a:r>
              <a:rPr lang="en-US" baseline="0" dirty="0" err="1" smtClean="0"/>
              <a:t>theo</a:t>
            </a:r>
            <a:r>
              <a:rPr lang="en-US" baseline="0" dirty="0" smtClean="0"/>
              <a:t> </a:t>
            </a:r>
            <a:r>
              <a:rPr lang="en-US" baseline="0" dirty="0" err="1" smtClean="0"/>
              <a:t>trong</a:t>
            </a:r>
            <a:r>
              <a:rPr lang="en-US" baseline="0" dirty="0" smtClean="0"/>
              <a:t> </a:t>
            </a:r>
            <a:r>
              <a:rPr lang="en-US" baseline="0" dirty="0" err="1" smtClean="0"/>
              <a:t>môn</a:t>
            </a:r>
            <a:r>
              <a:rPr lang="en-US" baseline="0" dirty="0" smtClean="0"/>
              <a:t> </a:t>
            </a:r>
            <a:r>
              <a:rPr lang="en-US" baseline="0" dirty="0" err="1" smtClean="0"/>
              <a:t>học</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2</a:t>
            </a:fld>
            <a:endParaRPr lang="en-US"/>
          </a:p>
        </p:txBody>
      </p:sp>
    </p:spTree>
    <p:extLst>
      <p:ext uri="{BB962C8B-B14F-4D97-AF65-F5344CB8AC3E}">
        <p14:creationId xmlns:p14="http://schemas.microsoft.com/office/powerpoint/2010/main" val="3144644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Trong</a:t>
            </a:r>
            <a:r>
              <a:rPr lang="en-US" dirty="0" smtClean="0"/>
              <a:t> </a:t>
            </a:r>
            <a:r>
              <a:rPr lang="en-US" dirty="0" err="1" smtClean="0"/>
              <a:t>ht</a:t>
            </a:r>
            <a:r>
              <a:rPr lang="en-US" dirty="0" smtClean="0"/>
              <a:t> </a:t>
            </a:r>
            <a:r>
              <a:rPr lang="en-US" dirty="0" err="1" smtClean="0"/>
              <a:t>vbqppl</a:t>
            </a:r>
            <a:r>
              <a:rPr lang="en-US" dirty="0" smtClean="0"/>
              <a:t>, </a:t>
            </a:r>
            <a:r>
              <a:rPr lang="en-US" dirty="0" err="1" smtClean="0"/>
              <a:t>vb</a:t>
            </a:r>
            <a:r>
              <a:rPr lang="en-US" dirty="0" smtClean="0"/>
              <a:t> </a:t>
            </a:r>
            <a:r>
              <a:rPr lang="en-US" dirty="0" err="1" smtClean="0"/>
              <a:t>có</a:t>
            </a:r>
            <a:r>
              <a:rPr lang="en-US" baseline="0" dirty="0" smtClean="0"/>
              <a:t> </a:t>
            </a:r>
            <a:r>
              <a:rPr lang="en-US" baseline="0" dirty="0" err="1" smtClean="0"/>
              <a:t>hiệu</a:t>
            </a:r>
            <a:r>
              <a:rPr lang="en-US" baseline="0" dirty="0" smtClean="0"/>
              <a:t> </a:t>
            </a:r>
            <a:r>
              <a:rPr lang="en-US" baseline="0" dirty="0" err="1" smtClean="0"/>
              <a:t>lực</a:t>
            </a:r>
            <a:r>
              <a:rPr lang="en-US" baseline="0" dirty="0" smtClean="0"/>
              <a:t> </a:t>
            </a:r>
            <a:r>
              <a:rPr lang="en-US" baseline="0" dirty="0" err="1" smtClean="0"/>
              <a:t>pháp</a:t>
            </a:r>
            <a:r>
              <a:rPr lang="en-US" baseline="0" dirty="0" smtClean="0"/>
              <a:t> </a:t>
            </a:r>
            <a:r>
              <a:rPr lang="en-US" baseline="0" dirty="0" err="1" smtClean="0"/>
              <a:t>lý</a:t>
            </a:r>
            <a:r>
              <a:rPr lang="en-US" baseline="0" dirty="0" smtClean="0"/>
              <a:t> </a:t>
            </a:r>
            <a:r>
              <a:rPr lang="en-US" baseline="0" dirty="0" err="1" smtClean="0"/>
              <a:t>cao</a:t>
            </a:r>
            <a:r>
              <a:rPr lang="en-US" baseline="0" dirty="0" smtClean="0"/>
              <a:t> </a:t>
            </a:r>
            <a:r>
              <a:rPr lang="en-US" baseline="0" dirty="0" err="1" smtClean="0"/>
              <a:t>nhất</a:t>
            </a:r>
            <a:r>
              <a:rPr lang="en-US" baseline="0" dirty="0" smtClean="0"/>
              <a:t> </a:t>
            </a:r>
            <a:r>
              <a:rPr lang="en-US" baseline="0" dirty="0" err="1" smtClean="0"/>
              <a:t>là</a:t>
            </a:r>
            <a:r>
              <a:rPr lang="en-US" baseline="0" dirty="0" smtClean="0"/>
              <a:t> </a:t>
            </a:r>
            <a:r>
              <a:rPr lang="en-US" baseline="0" dirty="0" err="1" smtClean="0"/>
              <a:t>Hiến</a:t>
            </a:r>
            <a:r>
              <a:rPr lang="en-US" baseline="0" dirty="0" smtClean="0"/>
              <a:t> </a:t>
            </a:r>
            <a:r>
              <a:rPr lang="en-US" baseline="0" dirty="0" err="1" smtClean="0"/>
              <a:t>pháp</a:t>
            </a:r>
            <a:r>
              <a:rPr lang="en-US" baseline="0" dirty="0" smtClean="0"/>
              <a:t>. </a:t>
            </a:r>
            <a:r>
              <a:rPr lang="en-US" baseline="0" dirty="0" err="1" smtClean="0"/>
              <a:t>Sau</a:t>
            </a:r>
            <a:r>
              <a:rPr lang="en-US" baseline="0" dirty="0" smtClean="0"/>
              <a:t> </a:t>
            </a:r>
            <a:r>
              <a:rPr lang="en-US" baseline="0" dirty="0" err="1" smtClean="0"/>
              <a:t>hiến</a:t>
            </a:r>
            <a:r>
              <a:rPr lang="en-US" baseline="0" dirty="0" smtClean="0"/>
              <a:t> </a:t>
            </a:r>
            <a:r>
              <a:rPr lang="en-US" baseline="0" dirty="0" err="1" smtClean="0"/>
              <a:t>pháp</a:t>
            </a:r>
            <a:r>
              <a:rPr lang="en-US" baseline="0" dirty="0" smtClean="0"/>
              <a:t> </a:t>
            </a:r>
            <a:r>
              <a:rPr lang="en-US" baseline="0" dirty="0" err="1" smtClean="0"/>
              <a:t>là</a:t>
            </a:r>
            <a:r>
              <a:rPr lang="en-US" baseline="0" dirty="0" smtClean="0"/>
              <a:t> </a:t>
            </a:r>
            <a:r>
              <a:rPr lang="en-US" baseline="0" dirty="0" err="1" smtClean="0"/>
              <a:t>bộ</a:t>
            </a:r>
            <a:r>
              <a:rPr lang="en-US" baseline="0" dirty="0" smtClean="0"/>
              <a:t> </a:t>
            </a:r>
            <a:r>
              <a:rPr lang="en-US" baseline="0" dirty="0" err="1" smtClean="0"/>
              <a:t>luật</a:t>
            </a:r>
            <a:r>
              <a:rPr lang="en-US" baseline="0" dirty="0" smtClean="0"/>
              <a:t>. </a:t>
            </a:r>
            <a:r>
              <a:rPr lang="en-US" baseline="0" dirty="0" err="1" smtClean="0"/>
              <a:t>Tiếp</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pháp</a:t>
            </a:r>
            <a:r>
              <a:rPr lang="en-US" baseline="0" dirty="0" smtClean="0"/>
              <a:t> </a:t>
            </a:r>
            <a:r>
              <a:rPr lang="en-US" baseline="0" dirty="0" err="1" smtClean="0"/>
              <a:t>lệnh</a:t>
            </a:r>
            <a:r>
              <a:rPr lang="en-US" baseline="0" dirty="0" smtClean="0"/>
              <a:t>, nq </a:t>
            </a:r>
            <a:r>
              <a:rPr lang="en-US" baseline="0" dirty="0" err="1" smtClean="0"/>
              <a:t>của</a:t>
            </a:r>
            <a:r>
              <a:rPr lang="en-US" baseline="0" dirty="0" smtClean="0"/>
              <a:t> </a:t>
            </a:r>
            <a:r>
              <a:rPr lang="en-US" baseline="0" dirty="0" err="1" smtClean="0"/>
              <a:t>ubtvqh</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27</a:t>
            </a:fld>
            <a:endParaRPr lang="en-US"/>
          </a:p>
        </p:txBody>
      </p:sp>
    </p:spTree>
    <p:extLst>
      <p:ext uri="{BB962C8B-B14F-4D97-AF65-F5344CB8AC3E}">
        <p14:creationId xmlns:p14="http://schemas.microsoft.com/office/powerpoint/2010/main" val="3382887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Sau</a:t>
            </a:r>
            <a:r>
              <a:rPr lang="en-US" dirty="0" smtClean="0"/>
              <a:t> </a:t>
            </a:r>
            <a:r>
              <a:rPr lang="en-US" dirty="0" err="1" smtClean="0"/>
              <a:t>đây</a:t>
            </a:r>
            <a:r>
              <a:rPr lang="en-US" baseline="0" dirty="0" smtClean="0"/>
              <a:t> </a:t>
            </a:r>
            <a:r>
              <a:rPr lang="en-US" baseline="0" dirty="0" err="1" smtClean="0"/>
              <a:t>tôi</a:t>
            </a:r>
            <a:r>
              <a:rPr lang="en-US" baseline="0" dirty="0" smtClean="0"/>
              <a:t> </a:t>
            </a:r>
            <a:r>
              <a:rPr lang="en-US" baseline="0" dirty="0" err="1" smtClean="0"/>
              <a:t>sẽ</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thẩm</a:t>
            </a:r>
            <a:r>
              <a:rPr lang="en-US" baseline="0" dirty="0" smtClean="0"/>
              <a:t> </a:t>
            </a:r>
            <a:r>
              <a:rPr lang="en-US" baseline="0" dirty="0" err="1" smtClean="0"/>
              <a:t>quyền</a:t>
            </a:r>
            <a:r>
              <a:rPr lang="en-US" baseline="0" dirty="0" smtClean="0"/>
              <a:t> ban </a:t>
            </a:r>
            <a:r>
              <a:rPr lang="en-US" baseline="0" dirty="0" err="1" smtClean="0"/>
              <a:t>hành</a:t>
            </a:r>
            <a:r>
              <a:rPr lang="en-US" baseline="0" dirty="0" smtClean="0"/>
              <a:t> ban </a:t>
            </a:r>
            <a:r>
              <a:rPr lang="en-US" baseline="0" dirty="0" err="1" smtClean="0"/>
              <a:t>hành</a:t>
            </a:r>
            <a:r>
              <a:rPr lang="en-US" baseline="0" dirty="0" smtClean="0"/>
              <a:t> </a:t>
            </a:r>
            <a:r>
              <a:rPr lang="en-US" baseline="0" dirty="0" err="1" smtClean="0"/>
              <a:t>vbqppl</a:t>
            </a:r>
            <a:r>
              <a:rPr lang="en-US" baseline="0" dirty="0" smtClean="0"/>
              <a:t>. </a:t>
            </a:r>
            <a:r>
              <a:rPr lang="en-US" dirty="0" smtClean="0"/>
              <a:t>Theo </a:t>
            </a:r>
            <a:r>
              <a:rPr lang="en-US" dirty="0" err="1" smtClean="0"/>
              <a:t>quy</a:t>
            </a:r>
            <a:r>
              <a:rPr lang="en-US" dirty="0" smtClean="0"/>
              <a:t> </a:t>
            </a:r>
            <a:r>
              <a:rPr lang="en-US" dirty="0" err="1" smtClean="0"/>
              <a:t>định</a:t>
            </a:r>
            <a:r>
              <a:rPr lang="en-US" baseline="0" dirty="0" smtClean="0"/>
              <a:t> </a:t>
            </a:r>
            <a:r>
              <a:rPr lang="en-US" baseline="0" dirty="0" err="1" smtClean="0"/>
              <a:t>Luật</a:t>
            </a:r>
            <a:r>
              <a:rPr lang="en-US" baseline="0" dirty="0" smtClean="0"/>
              <a:t> ban </a:t>
            </a:r>
            <a:r>
              <a:rPr lang="en-US" baseline="0" dirty="0" err="1" smtClean="0"/>
              <a:t>hành</a:t>
            </a:r>
            <a:r>
              <a:rPr lang="en-US" baseline="0" dirty="0" smtClean="0"/>
              <a:t> </a:t>
            </a:r>
            <a:r>
              <a:rPr lang="en-US" baseline="0" dirty="0" err="1" smtClean="0"/>
              <a:t>văn</a:t>
            </a:r>
            <a:r>
              <a:rPr lang="en-US" baseline="0" dirty="0" smtClean="0"/>
              <a:t> </a:t>
            </a:r>
            <a:r>
              <a:rPr lang="en-US" baseline="0" dirty="0" err="1" smtClean="0"/>
              <a:t>bản</a:t>
            </a:r>
            <a:r>
              <a:rPr lang="en-US" baseline="0" dirty="0" smtClean="0"/>
              <a:t> </a:t>
            </a:r>
            <a:r>
              <a:rPr lang="en-US" baseline="0" dirty="0" err="1" smtClean="0"/>
              <a:t>quy</a:t>
            </a:r>
            <a:r>
              <a:rPr lang="en-US" baseline="0" dirty="0" smtClean="0"/>
              <a:t> </a:t>
            </a:r>
            <a:r>
              <a:rPr lang="en-US" baseline="0" dirty="0" err="1" smtClean="0"/>
              <a:t>phạm</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năm</a:t>
            </a:r>
            <a:r>
              <a:rPr lang="en-US" baseline="0" dirty="0" smtClean="0"/>
              <a:t> 2008</a:t>
            </a:r>
          </a:p>
          <a:p>
            <a:r>
              <a:rPr lang="en-US" baseline="0" dirty="0" err="1" smtClean="0"/>
              <a:t>Qh</a:t>
            </a:r>
            <a:r>
              <a:rPr lang="en-US" baseline="0" dirty="0" smtClean="0"/>
              <a:t> </a:t>
            </a:r>
            <a:r>
              <a:rPr lang="en-US" baseline="0" dirty="0" err="1" smtClean="0"/>
              <a:t>có</a:t>
            </a:r>
            <a:r>
              <a:rPr lang="en-US" baseline="0" dirty="0" smtClean="0"/>
              <a:t> </a:t>
            </a:r>
            <a:r>
              <a:rPr lang="en-US" baseline="0" dirty="0" err="1" smtClean="0"/>
              <a:t>quyền</a:t>
            </a:r>
            <a:r>
              <a:rPr lang="en-US" baseline="0" dirty="0" smtClean="0"/>
              <a:t> ban </a:t>
            </a:r>
            <a:r>
              <a:rPr lang="en-US" baseline="0" dirty="0" err="1" smtClean="0"/>
              <a:t>hành</a:t>
            </a:r>
            <a:r>
              <a:rPr lang="en-US" baseline="0" dirty="0" smtClean="0"/>
              <a:t> 3 </a:t>
            </a:r>
            <a:r>
              <a:rPr lang="en-US" baseline="0" dirty="0" err="1" smtClean="0"/>
              <a:t>vb</a:t>
            </a:r>
            <a:r>
              <a:rPr lang="en-US" baseline="0" dirty="0" smtClean="0"/>
              <a:t> </a:t>
            </a:r>
            <a:r>
              <a:rPr lang="en-US" baseline="0" dirty="0" err="1" smtClean="0"/>
              <a:t>qppl</a:t>
            </a:r>
            <a:r>
              <a:rPr lang="en-US" baseline="0" dirty="0" smtClean="0"/>
              <a:t> </a:t>
            </a:r>
            <a:r>
              <a:rPr lang="en-US" baseline="0" dirty="0" err="1" smtClean="0"/>
              <a:t>có</a:t>
            </a:r>
            <a:r>
              <a:rPr lang="en-US" baseline="0" dirty="0" smtClean="0"/>
              <a:t> </a:t>
            </a:r>
            <a:r>
              <a:rPr lang="en-US" baseline="0" dirty="0" err="1" smtClean="0"/>
              <a:t>hiệu</a:t>
            </a:r>
            <a:r>
              <a:rPr lang="en-US" baseline="0" dirty="0" smtClean="0"/>
              <a:t> </a:t>
            </a:r>
            <a:r>
              <a:rPr lang="en-US" baseline="0" dirty="0" err="1" smtClean="0"/>
              <a:t>lực</a:t>
            </a:r>
            <a:r>
              <a:rPr lang="en-US" baseline="0" dirty="0" smtClean="0"/>
              <a:t> ply </a:t>
            </a:r>
            <a:r>
              <a:rPr lang="en-US" baseline="0" dirty="0" err="1" smtClean="0"/>
              <a:t>cao</a:t>
            </a:r>
            <a:r>
              <a:rPr lang="en-US" baseline="0" dirty="0" smtClean="0"/>
              <a:t> </a:t>
            </a:r>
            <a:r>
              <a:rPr lang="en-US" baseline="0" dirty="0" err="1" smtClean="0"/>
              <a:t>nhất</a:t>
            </a:r>
            <a:endParaRPr lang="en-US" baseline="0" dirty="0" smtClean="0"/>
          </a:p>
          <a:p>
            <a:r>
              <a:rPr lang="en-US" baseline="0" dirty="0" err="1" smtClean="0"/>
              <a:t>Ubtuqh</a:t>
            </a:r>
            <a:r>
              <a:rPr lang="en-US" baseline="0" dirty="0" smtClean="0"/>
              <a:t> </a:t>
            </a:r>
            <a:r>
              <a:rPr lang="en-US" baseline="0" dirty="0" err="1" smtClean="0"/>
              <a:t>có</a:t>
            </a:r>
            <a:r>
              <a:rPr lang="en-US" baseline="0" dirty="0" smtClean="0"/>
              <a:t> </a:t>
            </a:r>
            <a:r>
              <a:rPr lang="en-US" baseline="0" dirty="0" err="1" smtClean="0"/>
              <a:t>thẩm</a:t>
            </a:r>
            <a:r>
              <a:rPr lang="en-US" baseline="0" dirty="0" smtClean="0"/>
              <a:t> </a:t>
            </a:r>
            <a:r>
              <a:rPr lang="en-US" baseline="0" dirty="0" err="1" smtClean="0"/>
              <a:t>quyền</a:t>
            </a:r>
            <a:r>
              <a:rPr lang="en-US" baseline="0" dirty="0" smtClean="0"/>
              <a:t> ban </a:t>
            </a:r>
            <a:r>
              <a:rPr lang="en-US" baseline="0" dirty="0" err="1" smtClean="0"/>
              <a:t>hành</a:t>
            </a:r>
            <a:r>
              <a:rPr lang="en-US" baseline="0" dirty="0" smtClean="0"/>
              <a:t> 2 </a:t>
            </a:r>
            <a:r>
              <a:rPr lang="en-US" baseline="0" dirty="0" err="1" smtClean="0"/>
              <a:t>loại</a:t>
            </a:r>
            <a:r>
              <a:rPr lang="en-US" baseline="0" dirty="0" smtClean="0"/>
              <a:t> </a:t>
            </a:r>
            <a:r>
              <a:rPr lang="en-US" baseline="0" dirty="0" err="1" smtClean="0"/>
              <a:t>là</a:t>
            </a:r>
            <a:r>
              <a:rPr lang="en-US" baseline="0" dirty="0" smtClean="0"/>
              <a:t> </a:t>
            </a:r>
            <a:r>
              <a:rPr lang="en-US" baseline="0" dirty="0" err="1" smtClean="0"/>
              <a:t>pháp</a:t>
            </a:r>
            <a:r>
              <a:rPr lang="en-US" baseline="0" dirty="0" smtClean="0"/>
              <a:t> </a:t>
            </a:r>
            <a:r>
              <a:rPr lang="en-US" baseline="0" dirty="0" err="1" smtClean="0"/>
              <a:t>lệnh</a:t>
            </a:r>
            <a:r>
              <a:rPr lang="en-US" baseline="0" dirty="0" smtClean="0"/>
              <a:t>, </a:t>
            </a:r>
            <a:r>
              <a:rPr lang="en-US" baseline="0" dirty="0" err="1" smtClean="0"/>
              <a:t>nghị</a:t>
            </a:r>
            <a:r>
              <a:rPr lang="en-US" baseline="0" dirty="0" smtClean="0"/>
              <a:t> </a:t>
            </a:r>
            <a:r>
              <a:rPr lang="en-US" baseline="0" dirty="0" err="1" smtClean="0"/>
              <a:t>quyết</a:t>
            </a:r>
            <a:endParaRPr lang="en-US" baseline="0" dirty="0" smtClean="0"/>
          </a:p>
          <a:p>
            <a:r>
              <a:rPr lang="en-US" baseline="0" dirty="0" err="1" smtClean="0"/>
              <a:t>Chủ</a:t>
            </a:r>
            <a:r>
              <a:rPr lang="en-US" baseline="0" dirty="0" smtClean="0"/>
              <a:t> </a:t>
            </a:r>
            <a:r>
              <a:rPr lang="en-US" baseline="0" dirty="0" err="1" smtClean="0"/>
              <a:t>tịch</a:t>
            </a:r>
            <a:r>
              <a:rPr lang="en-US" baseline="0" dirty="0" smtClean="0"/>
              <a:t> </a:t>
            </a:r>
            <a:r>
              <a:rPr lang="en-US" baseline="0" dirty="0" err="1" smtClean="0"/>
              <a:t>nước</a:t>
            </a:r>
            <a:r>
              <a:rPr lang="en-US" baseline="0" dirty="0" smtClean="0"/>
              <a:t> </a:t>
            </a:r>
            <a:r>
              <a:rPr lang="en-US" baseline="0" dirty="0" err="1" smtClean="0"/>
              <a:t>có</a:t>
            </a:r>
            <a:r>
              <a:rPr lang="en-US" baseline="0" dirty="0" smtClean="0"/>
              <a:t> </a:t>
            </a:r>
            <a:r>
              <a:rPr lang="en-US" baseline="0" dirty="0" err="1" smtClean="0"/>
              <a:t>tq</a:t>
            </a:r>
            <a:r>
              <a:rPr lang="en-US" baseline="0" dirty="0" smtClean="0"/>
              <a:t> ban </a:t>
            </a:r>
            <a:r>
              <a:rPr lang="en-US" baseline="0" dirty="0" err="1" smtClean="0"/>
              <a:t>hành</a:t>
            </a:r>
            <a:r>
              <a:rPr lang="en-US" baseline="0" dirty="0" smtClean="0"/>
              <a:t> 2 </a:t>
            </a:r>
            <a:r>
              <a:rPr lang="en-US" baseline="0" dirty="0" err="1" smtClean="0"/>
              <a:t>loại</a:t>
            </a:r>
            <a:r>
              <a:rPr lang="en-US" baseline="0" dirty="0" smtClean="0"/>
              <a:t>: </a:t>
            </a:r>
            <a:r>
              <a:rPr lang="en-US" baseline="0" dirty="0" err="1" smtClean="0"/>
              <a:t>lênh</a:t>
            </a:r>
            <a:r>
              <a:rPr lang="en-US" baseline="0" dirty="0" smtClean="0"/>
              <a:t>, </a:t>
            </a:r>
            <a:r>
              <a:rPr lang="en-US" baseline="0" dirty="0" err="1" smtClean="0"/>
              <a:t>nghị</a:t>
            </a:r>
            <a:r>
              <a:rPr lang="en-US" baseline="0" dirty="0" smtClean="0"/>
              <a:t> </a:t>
            </a:r>
            <a:r>
              <a:rPr lang="en-US" baseline="0" dirty="0" err="1" smtClean="0"/>
              <a:t>quyết</a:t>
            </a:r>
            <a:r>
              <a:rPr lang="en-US" baseline="0" dirty="0" smtClean="0"/>
              <a:t>. </a:t>
            </a:r>
          </a:p>
          <a:p>
            <a:r>
              <a:rPr lang="en-US" baseline="0" dirty="0" err="1" smtClean="0"/>
              <a:t>Lưu</a:t>
            </a:r>
            <a:r>
              <a:rPr lang="en-US" baseline="0" dirty="0" smtClean="0"/>
              <a:t> ý: </a:t>
            </a:r>
            <a:r>
              <a:rPr lang="en-US" baseline="0" dirty="0" err="1" smtClean="0"/>
              <a:t>Cơ</a:t>
            </a:r>
            <a:r>
              <a:rPr lang="en-US" baseline="0" dirty="0" smtClean="0"/>
              <a:t> </a:t>
            </a:r>
            <a:r>
              <a:rPr lang="en-US" baseline="0" dirty="0" err="1" smtClean="0"/>
              <a:t>quan</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theo</a:t>
            </a:r>
            <a:r>
              <a:rPr lang="en-US" baseline="0" dirty="0" smtClean="0"/>
              <a:t> </a:t>
            </a:r>
            <a:r>
              <a:rPr lang="en-US" baseline="0" dirty="0" err="1" smtClean="0"/>
              <a:t>chế</a:t>
            </a:r>
            <a:r>
              <a:rPr lang="en-US" baseline="0" dirty="0" smtClean="0"/>
              <a:t> </a:t>
            </a:r>
            <a:r>
              <a:rPr lang="en-US" baseline="0" dirty="0" err="1" smtClean="0"/>
              <a:t>độ</a:t>
            </a:r>
            <a:r>
              <a:rPr lang="en-US" baseline="0" dirty="0" smtClean="0"/>
              <a:t> </a:t>
            </a:r>
            <a:r>
              <a:rPr lang="en-US" baseline="0" dirty="0" err="1" smtClean="0"/>
              <a:t>thủ</a:t>
            </a:r>
            <a:r>
              <a:rPr lang="en-US" baseline="0" dirty="0" smtClean="0"/>
              <a:t> </a:t>
            </a:r>
            <a:r>
              <a:rPr lang="en-US" baseline="0" dirty="0" err="1" smtClean="0"/>
              <a:t>trưởng</a:t>
            </a:r>
            <a:r>
              <a:rPr lang="en-US" baseline="0" dirty="0" smtClean="0"/>
              <a:t> ban </a:t>
            </a:r>
            <a:r>
              <a:rPr lang="en-US" baseline="0" dirty="0" err="1" smtClean="0"/>
              <a:t>hành</a:t>
            </a:r>
            <a:r>
              <a:rPr lang="en-US" baseline="0" dirty="0" smtClean="0"/>
              <a:t> </a:t>
            </a:r>
            <a:r>
              <a:rPr lang="en-US" baseline="0" dirty="0" err="1" smtClean="0"/>
              <a:t>lệnh</a:t>
            </a:r>
            <a:r>
              <a:rPr lang="en-US" baseline="0" dirty="0" smtClean="0"/>
              <a:t>, </a:t>
            </a:r>
            <a:r>
              <a:rPr lang="en-US" baseline="0" dirty="0" err="1" smtClean="0"/>
              <a:t>quyết</a:t>
            </a:r>
            <a:r>
              <a:rPr lang="en-US" baseline="0" dirty="0" smtClean="0"/>
              <a:t> </a:t>
            </a:r>
            <a:r>
              <a:rPr lang="en-US" baseline="0" dirty="0" err="1" smtClean="0"/>
              <a:t>định</a:t>
            </a:r>
            <a:r>
              <a:rPr lang="en-US" baseline="0" dirty="0" smtClean="0"/>
              <a:t>, </a:t>
            </a:r>
            <a:r>
              <a:rPr lang="en-US" baseline="0" dirty="0" err="1" smtClean="0"/>
              <a:t>chỉ</a:t>
            </a:r>
            <a:r>
              <a:rPr lang="en-US" baseline="0" dirty="0" smtClean="0"/>
              <a:t> </a:t>
            </a:r>
            <a:r>
              <a:rPr lang="en-US" baseline="0" dirty="0" err="1" smtClean="0"/>
              <a:t>thị</a:t>
            </a:r>
            <a:endParaRPr lang="en-US" baseline="0" dirty="0" smtClean="0"/>
          </a:p>
          <a:p>
            <a:r>
              <a:rPr lang="en-US" baseline="0" dirty="0" err="1" smtClean="0"/>
              <a:t>Cq</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theo</a:t>
            </a:r>
            <a:r>
              <a:rPr lang="en-US" baseline="0" dirty="0" smtClean="0"/>
              <a:t> </a:t>
            </a:r>
            <a:r>
              <a:rPr lang="en-US" baseline="0" dirty="0" err="1" smtClean="0"/>
              <a:t>chế</a:t>
            </a:r>
            <a:r>
              <a:rPr lang="en-US" baseline="0" dirty="0" smtClean="0"/>
              <a:t> </a:t>
            </a:r>
            <a:r>
              <a:rPr lang="en-US" baseline="0" dirty="0" err="1" smtClean="0"/>
              <a:t>độ</a:t>
            </a:r>
            <a:r>
              <a:rPr lang="en-US" baseline="0" dirty="0" smtClean="0"/>
              <a:t> </a:t>
            </a:r>
            <a:r>
              <a:rPr lang="en-US" baseline="0" dirty="0" err="1" smtClean="0"/>
              <a:t>tập</a:t>
            </a:r>
            <a:r>
              <a:rPr lang="en-US" baseline="0" dirty="0" smtClean="0"/>
              <a:t> </a:t>
            </a:r>
            <a:r>
              <a:rPr lang="en-US" baseline="0" dirty="0" err="1" smtClean="0"/>
              <a:t>thể</a:t>
            </a:r>
            <a:r>
              <a:rPr lang="en-US" baseline="0" dirty="0" smtClean="0"/>
              <a:t> ban </a:t>
            </a:r>
            <a:r>
              <a:rPr lang="en-US" baseline="0" dirty="0" err="1" smtClean="0"/>
              <a:t>hành</a:t>
            </a:r>
            <a:r>
              <a:rPr lang="en-US" baseline="0" dirty="0" smtClean="0"/>
              <a:t> </a:t>
            </a:r>
            <a:r>
              <a:rPr lang="en-US" baseline="0" dirty="0" err="1" smtClean="0"/>
              <a:t>Nghị</a:t>
            </a:r>
            <a:r>
              <a:rPr lang="en-US" baseline="0" dirty="0" smtClean="0"/>
              <a:t> </a:t>
            </a:r>
            <a:r>
              <a:rPr lang="en-US" baseline="0" dirty="0" err="1" smtClean="0"/>
              <a:t>quyết</a:t>
            </a:r>
            <a:endParaRPr lang="en-US" baseline="0" dirty="0" smtClean="0"/>
          </a:p>
          <a:p>
            <a:r>
              <a:rPr lang="en-US" baseline="0" dirty="0" err="1" smtClean="0"/>
              <a:t>Thủ</a:t>
            </a:r>
            <a:r>
              <a:rPr lang="en-US" baseline="0" dirty="0" smtClean="0"/>
              <a:t> </a:t>
            </a:r>
            <a:r>
              <a:rPr lang="en-US" baseline="0" dirty="0" err="1" smtClean="0"/>
              <a:t>tướng</a:t>
            </a:r>
            <a:r>
              <a:rPr lang="en-US" baseline="0" dirty="0" smtClean="0"/>
              <a:t>: </a:t>
            </a:r>
            <a:r>
              <a:rPr lang="en-US" baseline="0" dirty="0" err="1" smtClean="0"/>
              <a:t>theo</a:t>
            </a:r>
            <a:r>
              <a:rPr lang="en-US" baseline="0" dirty="0" smtClean="0"/>
              <a:t> </a:t>
            </a:r>
            <a:r>
              <a:rPr lang="en-US" baseline="0" dirty="0" err="1" smtClean="0"/>
              <a:t>cđ</a:t>
            </a:r>
            <a:r>
              <a:rPr lang="en-US" baseline="0" dirty="0" smtClean="0"/>
              <a:t> </a:t>
            </a:r>
            <a:r>
              <a:rPr lang="en-US" baseline="0" dirty="0" err="1" smtClean="0"/>
              <a:t>thủ</a:t>
            </a:r>
            <a:r>
              <a:rPr lang="en-US" baseline="0" dirty="0" smtClean="0"/>
              <a:t> </a:t>
            </a:r>
            <a:r>
              <a:rPr lang="en-US" baseline="0" dirty="0" err="1" smtClean="0"/>
              <a:t>trưởng</a:t>
            </a:r>
            <a:r>
              <a:rPr lang="en-US" baseline="0" dirty="0" smtClean="0"/>
              <a:t> </a:t>
            </a:r>
            <a:r>
              <a:rPr lang="en-US" baseline="0" dirty="0" err="1" smtClean="0"/>
              <a:t>nên</a:t>
            </a:r>
            <a:r>
              <a:rPr lang="en-US" baseline="0" dirty="0" smtClean="0"/>
              <a:t> </a:t>
            </a:r>
            <a:r>
              <a:rPr lang="en-US" baseline="0" dirty="0" err="1" smtClean="0"/>
              <a:t>đc</a:t>
            </a:r>
            <a:r>
              <a:rPr lang="en-US" baseline="0" dirty="0" smtClean="0"/>
              <a:t> ban </a:t>
            </a:r>
            <a:r>
              <a:rPr lang="en-US" baseline="0" dirty="0" err="1" smtClean="0"/>
              <a:t>hành</a:t>
            </a:r>
            <a:r>
              <a:rPr lang="en-US" baseline="0" dirty="0" smtClean="0"/>
              <a:t> </a:t>
            </a:r>
            <a:r>
              <a:rPr lang="en-US" baseline="0" dirty="0" err="1" smtClean="0"/>
              <a:t>quyết</a:t>
            </a:r>
            <a:r>
              <a:rPr lang="en-US" baseline="0" dirty="0" smtClean="0"/>
              <a:t> </a:t>
            </a:r>
            <a:r>
              <a:rPr lang="en-US" baseline="0" dirty="0" err="1" smtClean="0"/>
              <a:t>định</a:t>
            </a:r>
            <a:r>
              <a:rPr lang="en-US" baseline="0" dirty="0" smtClean="0"/>
              <a:t>, </a:t>
            </a:r>
            <a:r>
              <a:rPr lang="en-US" baseline="0" dirty="0" err="1" smtClean="0"/>
              <a:t>chỉ</a:t>
            </a:r>
            <a:r>
              <a:rPr lang="en-US" baseline="0" dirty="0" smtClean="0"/>
              <a:t> </a:t>
            </a:r>
            <a:r>
              <a:rPr lang="en-US" baseline="0" dirty="0" err="1" smtClean="0"/>
              <a:t>thị</a:t>
            </a:r>
            <a:endParaRPr lang="en-US" baseline="0" dirty="0" smtClean="0"/>
          </a:p>
          <a:p>
            <a:r>
              <a:rPr lang="en-US" baseline="0" dirty="0" err="1" smtClean="0"/>
              <a:t>Bộ</a:t>
            </a:r>
            <a:r>
              <a:rPr lang="en-US" baseline="0" dirty="0" smtClean="0"/>
              <a:t>: </a:t>
            </a:r>
            <a:r>
              <a:rPr lang="en-US" baseline="0" dirty="0" err="1" smtClean="0"/>
              <a:t>quyết</a:t>
            </a:r>
            <a:r>
              <a:rPr lang="en-US" baseline="0" dirty="0" smtClean="0"/>
              <a:t> </a:t>
            </a:r>
            <a:r>
              <a:rPr lang="en-US" baseline="0" dirty="0" err="1" smtClean="0"/>
              <a:t>định</a:t>
            </a:r>
            <a:r>
              <a:rPr lang="en-US" baseline="0" dirty="0" smtClean="0"/>
              <a:t>, </a:t>
            </a:r>
            <a:r>
              <a:rPr lang="en-US" baseline="0" dirty="0" err="1" smtClean="0"/>
              <a:t>chỉ</a:t>
            </a:r>
            <a:r>
              <a:rPr lang="en-US" baseline="0" dirty="0" smtClean="0"/>
              <a:t> </a:t>
            </a:r>
            <a:r>
              <a:rPr lang="en-US" baseline="0" dirty="0" err="1" smtClean="0"/>
              <a:t>thị</a:t>
            </a:r>
            <a:r>
              <a:rPr lang="en-US" baseline="0" dirty="0" smtClean="0"/>
              <a:t>, </a:t>
            </a:r>
            <a:r>
              <a:rPr lang="en-US" baseline="0" dirty="0" err="1" smtClean="0"/>
              <a:t>thông</a:t>
            </a:r>
            <a:r>
              <a:rPr lang="en-US" baseline="0" dirty="0" smtClean="0"/>
              <a:t> </a:t>
            </a:r>
            <a:r>
              <a:rPr lang="en-US" baseline="0" dirty="0" err="1" smtClean="0"/>
              <a:t>tư</a:t>
            </a:r>
            <a:endParaRPr lang="en-US" baseline="0" dirty="0" smtClean="0"/>
          </a:p>
          <a:p>
            <a:r>
              <a:rPr lang="en-US" baseline="0" dirty="0" err="1" smtClean="0"/>
              <a:t>Hđ</a:t>
            </a:r>
            <a:r>
              <a:rPr lang="en-US" baseline="0" dirty="0" smtClean="0"/>
              <a:t> </a:t>
            </a:r>
            <a:r>
              <a:rPr lang="en-US" baseline="0" dirty="0" err="1" smtClean="0"/>
              <a:t>thẩm</a:t>
            </a:r>
            <a:r>
              <a:rPr lang="en-US" baseline="0" dirty="0" smtClean="0"/>
              <a:t> </a:t>
            </a:r>
            <a:r>
              <a:rPr lang="en-US" baseline="0" dirty="0" err="1" smtClean="0"/>
              <a:t>phán</a:t>
            </a:r>
            <a:r>
              <a:rPr lang="en-US" baseline="0" dirty="0" smtClean="0"/>
              <a:t> TANDTC: ban </a:t>
            </a:r>
            <a:r>
              <a:rPr lang="en-US" baseline="0" dirty="0" err="1" smtClean="0"/>
              <a:t>hành</a:t>
            </a:r>
            <a:r>
              <a:rPr lang="en-US" baseline="0" dirty="0" smtClean="0"/>
              <a:t> </a:t>
            </a:r>
            <a:r>
              <a:rPr lang="en-US" baseline="0" dirty="0" err="1" smtClean="0"/>
              <a:t>nghị</a:t>
            </a:r>
            <a:r>
              <a:rPr lang="en-US" baseline="0" dirty="0" smtClean="0"/>
              <a:t> </a:t>
            </a:r>
            <a:r>
              <a:rPr lang="en-US" baseline="0" dirty="0" err="1" smtClean="0"/>
              <a:t>quyết</a:t>
            </a:r>
            <a:r>
              <a:rPr lang="en-US" baseline="0" dirty="0" smtClean="0"/>
              <a:t> </a:t>
            </a:r>
            <a:r>
              <a:rPr lang="en-US" baseline="0" dirty="0" err="1" smtClean="0"/>
              <a:t>hướng</a:t>
            </a:r>
            <a:r>
              <a:rPr lang="en-US" baseline="0" dirty="0" smtClean="0"/>
              <a:t> </a:t>
            </a:r>
            <a:r>
              <a:rPr lang="en-US" baseline="0" dirty="0" err="1" smtClean="0"/>
              <a:t>dẫn</a:t>
            </a:r>
            <a:r>
              <a:rPr lang="en-US" baseline="0" dirty="0" smtClean="0"/>
              <a:t> </a:t>
            </a:r>
            <a:r>
              <a:rPr lang="en-US" baseline="0" dirty="0" err="1" smtClean="0"/>
              <a:t>việc</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thống</a:t>
            </a:r>
            <a:r>
              <a:rPr lang="en-US" baseline="0" dirty="0" smtClean="0"/>
              <a:t> </a:t>
            </a:r>
            <a:r>
              <a:rPr lang="en-US" baseline="0" dirty="0" err="1" smtClean="0"/>
              <a:t>nhất</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thông</a:t>
            </a:r>
            <a:r>
              <a:rPr lang="en-US" baseline="0" dirty="0" smtClean="0"/>
              <a:t> qua </a:t>
            </a:r>
            <a:r>
              <a:rPr lang="en-US" baseline="0" dirty="0" err="1" smtClean="0"/>
              <a:t>tổng</a:t>
            </a:r>
            <a:r>
              <a:rPr lang="en-US" baseline="0" dirty="0" smtClean="0"/>
              <a:t> </a:t>
            </a:r>
            <a:r>
              <a:rPr lang="en-US" baseline="0" dirty="0" err="1" smtClean="0"/>
              <a:t>kết</a:t>
            </a:r>
            <a:r>
              <a:rPr lang="en-US" baseline="0" dirty="0" smtClean="0"/>
              <a:t> </a:t>
            </a:r>
            <a:r>
              <a:rPr lang="en-US" baseline="0" dirty="0" err="1" smtClean="0"/>
              <a:t>việc</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giám</a:t>
            </a:r>
            <a:r>
              <a:rPr lang="en-US" baseline="0" dirty="0" smtClean="0"/>
              <a:t> </a:t>
            </a:r>
            <a:r>
              <a:rPr lang="en-US" baseline="0" dirty="0" err="1" smtClean="0"/>
              <a:t>đốc</a:t>
            </a:r>
            <a:r>
              <a:rPr lang="en-US" baseline="0" dirty="0" smtClean="0"/>
              <a:t> </a:t>
            </a:r>
            <a:r>
              <a:rPr lang="en-US" baseline="0" dirty="0" err="1" smtClean="0"/>
              <a:t>thẩm</a:t>
            </a:r>
            <a:r>
              <a:rPr lang="en-US" baseline="0" dirty="0" smtClean="0"/>
              <a:t> </a:t>
            </a:r>
            <a:r>
              <a:rPr lang="en-US" baseline="0" dirty="0" err="1" smtClean="0"/>
              <a:t>việc</a:t>
            </a:r>
            <a:r>
              <a:rPr lang="en-US" baseline="0" dirty="0" smtClean="0"/>
              <a:t> </a:t>
            </a:r>
            <a:r>
              <a:rPr lang="en-US" baseline="0" dirty="0" err="1" smtClean="0"/>
              <a:t>xét</a:t>
            </a:r>
            <a:r>
              <a:rPr lang="en-US" baseline="0" dirty="0" smtClean="0"/>
              <a:t> </a:t>
            </a:r>
            <a:r>
              <a:rPr lang="en-US" baseline="0" dirty="0" err="1" smtClean="0"/>
              <a:t>xử</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28</a:t>
            </a:fld>
            <a:endParaRPr lang="en-US"/>
          </a:p>
        </p:txBody>
      </p:sp>
    </p:spTree>
    <p:extLst>
      <p:ext uri="{BB962C8B-B14F-4D97-AF65-F5344CB8AC3E}">
        <p14:creationId xmlns:p14="http://schemas.microsoft.com/office/powerpoint/2010/main" val="223528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Về</a:t>
            </a:r>
            <a:r>
              <a:rPr lang="en-US" baseline="0" dirty="0" smtClean="0"/>
              <a:t> </a:t>
            </a:r>
            <a:r>
              <a:rPr lang="en-US" baseline="0" dirty="0" err="1" smtClean="0"/>
              <a:t>mục</a:t>
            </a:r>
            <a:r>
              <a:rPr lang="en-US" baseline="0" dirty="0" smtClean="0"/>
              <a:t> </a:t>
            </a:r>
            <a:r>
              <a:rPr lang="en-US" baseline="0" dirty="0" err="1" smtClean="0"/>
              <a:t>tiêu</a:t>
            </a:r>
            <a:r>
              <a:rPr lang="en-US" baseline="0" dirty="0" smtClean="0"/>
              <a:t> </a:t>
            </a:r>
            <a:r>
              <a:rPr lang="en-US" baseline="0" dirty="0" err="1" smtClean="0"/>
              <a:t>học</a:t>
            </a:r>
            <a:r>
              <a:rPr lang="en-US" baseline="0" dirty="0" smtClean="0"/>
              <a:t> </a:t>
            </a:r>
            <a:r>
              <a:rPr lang="en-US" baseline="0" dirty="0" err="1" smtClean="0"/>
              <a:t>tập</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3</a:t>
            </a:fld>
            <a:endParaRPr lang="en-US"/>
          </a:p>
        </p:txBody>
      </p:sp>
    </p:spTree>
    <p:extLst>
      <p:ext uri="{BB962C8B-B14F-4D97-AF65-F5344CB8AC3E}">
        <p14:creationId xmlns:p14="http://schemas.microsoft.com/office/powerpoint/2010/main" val="51233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Nội</a:t>
            </a:r>
            <a:r>
              <a:rPr lang="en-US" baseline="0" dirty="0" smtClean="0"/>
              <a:t> dung </a:t>
            </a:r>
            <a:r>
              <a:rPr lang="en-US" baseline="0" dirty="0" err="1" smtClean="0"/>
              <a:t>bài</a:t>
            </a:r>
            <a:r>
              <a:rPr lang="en-US" baseline="0" dirty="0" smtClean="0"/>
              <a:t> </a:t>
            </a:r>
            <a:r>
              <a:rPr lang="en-US" baseline="0" dirty="0" err="1" smtClean="0"/>
              <a:t>học</a:t>
            </a:r>
            <a:r>
              <a:rPr lang="en-US" baseline="0" dirty="0" smtClean="0"/>
              <a:t> </a:t>
            </a:r>
            <a:r>
              <a:rPr lang="en-US" baseline="0" dirty="0" err="1" smtClean="0"/>
              <a:t>gồm</a:t>
            </a:r>
            <a:r>
              <a:rPr lang="en-US" baseline="0" dirty="0" smtClean="0"/>
              <a:t> 2 </a:t>
            </a:r>
            <a:r>
              <a:rPr lang="en-US" baseline="0" dirty="0" err="1" smtClean="0"/>
              <a:t>nội</a:t>
            </a:r>
            <a:r>
              <a:rPr lang="en-US" baseline="0" dirty="0" smtClean="0"/>
              <a:t> dung: </a:t>
            </a:r>
            <a:r>
              <a:rPr lang="en-US" baseline="0" dirty="0" err="1" smtClean="0"/>
              <a:t>Những</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về</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Mặc</a:t>
            </a:r>
            <a:r>
              <a:rPr lang="en-US" baseline="0" dirty="0" smtClean="0"/>
              <a:t> </a:t>
            </a:r>
            <a:r>
              <a:rPr lang="en-US" baseline="0" dirty="0" err="1" smtClean="0"/>
              <a:t>dù</a:t>
            </a:r>
            <a:r>
              <a:rPr lang="en-US" baseline="0" dirty="0" smtClean="0"/>
              <a:t> </a:t>
            </a:r>
            <a:r>
              <a:rPr lang="en-US" baseline="0" dirty="0" err="1" smtClean="0"/>
              <a:t>môn</a:t>
            </a:r>
            <a:r>
              <a:rPr lang="en-US" baseline="0" dirty="0" smtClean="0"/>
              <a:t> </a:t>
            </a:r>
            <a:r>
              <a:rPr lang="en-US" baseline="0" dirty="0" err="1" smtClean="0"/>
              <a:t>học</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nhưng</a:t>
            </a:r>
            <a:r>
              <a:rPr lang="en-US" baseline="0" dirty="0" smtClean="0"/>
              <a:t> </a:t>
            </a:r>
            <a:r>
              <a:rPr lang="en-US" baseline="0" dirty="0" err="1" smtClean="0"/>
              <a:t>lại</a:t>
            </a:r>
            <a:r>
              <a:rPr lang="en-US" baseline="0" dirty="0" smtClean="0"/>
              <a:t> </a:t>
            </a:r>
            <a:r>
              <a:rPr lang="en-US" baseline="0" dirty="0" err="1" smtClean="0"/>
              <a:t>nghiên</a:t>
            </a:r>
            <a:r>
              <a:rPr lang="en-US" baseline="0" dirty="0" smtClean="0"/>
              <a:t> </a:t>
            </a:r>
            <a:r>
              <a:rPr lang="en-US" baseline="0" dirty="0" err="1" smtClean="0"/>
              <a:t>cứu</a:t>
            </a:r>
            <a:r>
              <a:rPr lang="en-US" baseline="0" dirty="0" smtClean="0"/>
              <a:t> </a:t>
            </a:r>
            <a:r>
              <a:rPr lang="en-US" baseline="0" dirty="0" err="1" smtClean="0"/>
              <a:t>về</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Pl </a:t>
            </a:r>
            <a:r>
              <a:rPr lang="en-US" baseline="0" dirty="0" err="1" smtClean="0"/>
              <a:t>là</a:t>
            </a:r>
            <a:r>
              <a:rPr lang="en-US" baseline="0" dirty="0" smtClean="0"/>
              <a:t> do </a:t>
            </a:r>
            <a:r>
              <a:rPr lang="en-US" baseline="0" dirty="0" err="1" smtClean="0"/>
              <a:t>nhà</a:t>
            </a:r>
            <a:r>
              <a:rPr lang="en-US" baseline="0" dirty="0" smtClean="0"/>
              <a:t> </a:t>
            </a:r>
            <a:r>
              <a:rPr lang="en-US" baseline="0" dirty="0" err="1" smtClean="0"/>
              <a:t>nước</a:t>
            </a:r>
            <a:r>
              <a:rPr lang="en-US" baseline="0" dirty="0" smtClean="0"/>
              <a:t> ban </a:t>
            </a:r>
            <a:r>
              <a:rPr lang="en-US" baseline="0" dirty="0" err="1" smtClean="0"/>
              <a:t>hành</a:t>
            </a:r>
            <a:r>
              <a:rPr lang="en-US" baseline="0" dirty="0" smtClean="0"/>
              <a:t>, </a:t>
            </a:r>
            <a:r>
              <a:rPr lang="en-US" baseline="0" dirty="0" err="1" smtClean="0"/>
              <a:t>nên</a:t>
            </a:r>
            <a:r>
              <a:rPr lang="en-US" baseline="0" dirty="0" smtClean="0"/>
              <a:t> </a:t>
            </a:r>
            <a:r>
              <a:rPr lang="en-US" baseline="0" dirty="0" err="1" smtClean="0"/>
              <a:t>phải</a:t>
            </a:r>
            <a:r>
              <a:rPr lang="en-US" baseline="0" dirty="0" smtClean="0"/>
              <a:t> </a:t>
            </a:r>
            <a:r>
              <a:rPr lang="en-US" baseline="0" dirty="0" err="1" smtClean="0"/>
              <a:t>nghiên</a:t>
            </a:r>
            <a:r>
              <a:rPr lang="en-US" baseline="0" dirty="0" smtClean="0"/>
              <a:t> </a:t>
            </a:r>
            <a:r>
              <a:rPr lang="en-US" baseline="0" dirty="0" err="1" smtClean="0"/>
              <a:t>cứu</a:t>
            </a:r>
            <a:r>
              <a:rPr lang="en-US" baseline="0" dirty="0" smtClean="0"/>
              <a:t> </a:t>
            </a:r>
            <a:r>
              <a:rPr lang="en-US" baseline="0" dirty="0" err="1" smtClean="0"/>
              <a:t>những</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của</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trước</a:t>
            </a:r>
            <a:r>
              <a:rPr lang="en-US" baseline="0" dirty="0" smtClean="0"/>
              <a:t>, </a:t>
            </a:r>
            <a:r>
              <a:rPr lang="en-US" baseline="0" dirty="0" err="1" smtClean="0"/>
              <a:t>sau</a:t>
            </a:r>
            <a:r>
              <a:rPr lang="en-US" baseline="0" dirty="0" smtClean="0"/>
              <a:t> </a:t>
            </a:r>
            <a:r>
              <a:rPr lang="en-US" baseline="0" dirty="0" err="1" smtClean="0"/>
              <a:t>đó</a:t>
            </a:r>
            <a:r>
              <a:rPr lang="en-US" baseline="0" dirty="0" smtClean="0"/>
              <a:t> </a:t>
            </a:r>
            <a:r>
              <a:rPr lang="en-US" baseline="0" dirty="0" err="1" smtClean="0"/>
              <a:t>mới</a:t>
            </a:r>
            <a:r>
              <a:rPr lang="en-US" baseline="0" dirty="0" smtClean="0"/>
              <a:t> </a:t>
            </a:r>
            <a:r>
              <a:rPr lang="en-US" baseline="0" dirty="0" err="1" smtClean="0"/>
              <a:t>nghiên</a:t>
            </a:r>
            <a:r>
              <a:rPr lang="en-US" baseline="0" dirty="0" smtClean="0"/>
              <a:t> </a:t>
            </a:r>
            <a:r>
              <a:rPr lang="en-US" baseline="0" dirty="0" err="1" smtClean="0"/>
              <a:t>cứu</a:t>
            </a:r>
            <a:r>
              <a:rPr lang="en-US" baseline="0" dirty="0" smtClean="0"/>
              <a:t> </a:t>
            </a:r>
            <a:r>
              <a:rPr lang="en-US" baseline="0" dirty="0" err="1" smtClean="0"/>
              <a:t>những</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về</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là</a:t>
            </a:r>
            <a:r>
              <a:rPr lang="en-US" baseline="0" dirty="0" smtClean="0"/>
              <a:t>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việt</a:t>
            </a:r>
            <a:r>
              <a:rPr lang="en-US" baseline="0" dirty="0" smtClean="0"/>
              <a:t> </a:t>
            </a:r>
            <a:r>
              <a:rPr lang="en-US" baseline="0" dirty="0" err="1" smtClean="0"/>
              <a:t>nam</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4</a:t>
            </a:fld>
            <a:endParaRPr lang="en-US"/>
          </a:p>
        </p:txBody>
      </p:sp>
    </p:spTree>
    <p:extLst>
      <p:ext uri="{BB962C8B-B14F-4D97-AF65-F5344CB8AC3E}">
        <p14:creationId xmlns:p14="http://schemas.microsoft.com/office/powerpoint/2010/main" val="108689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Để hiểu về Nhà nước cộng hòa xã hội chủ nghĩa Việt Nam trước tiên các bạn phải biết </a:t>
            </a:r>
            <a:r>
              <a:rPr lang="en-US" sz="1200" kern="1200" dirty="0" err="1" smtClean="0">
                <a:solidFill>
                  <a:schemeClr val="tx1"/>
                </a:solidFill>
                <a:effectLst/>
                <a:latin typeface="+mn-lt"/>
                <a:ea typeface="+mn-ea"/>
                <a:cs typeface="+mn-cs"/>
              </a:rPr>
              <a:t>khái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niệm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nước</a:t>
            </a:r>
            <a:r>
              <a:rPr lang="vi-VN" sz="1200" kern="1200" dirty="0" smtClean="0">
                <a:solidFill>
                  <a:schemeClr val="tx1"/>
                </a:solidFill>
                <a:effectLst/>
                <a:latin typeface="+mn-lt"/>
                <a:ea typeface="+mn-ea"/>
                <a:cs typeface="+mn-cs"/>
              </a:rPr>
              <a:t>, hay nói cách khác chúng ta tìm câu trả lời cho câu hỏi Nhà nước là gì? Nhà nước do đâu mà có.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AA91C3-AD17-40BE-ABE7-D4B7FFDD36D9}" type="slidenum">
              <a:rPr lang="en-US" smtClean="0"/>
              <a:t>5</a:t>
            </a:fld>
            <a:endParaRPr lang="en-US"/>
          </a:p>
        </p:txBody>
      </p:sp>
    </p:spTree>
    <p:extLst>
      <p:ext uri="{BB962C8B-B14F-4D97-AF65-F5344CB8AC3E}">
        <p14:creationId xmlns:p14="http://schemas.microsoft.com/office/powerpoint/2010/main" val="28041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Khi nhà nước ra đời, để thực hiện chức năng bảo vệ lợi ích của giai cấp thống trị thì nhà nước sẽ xây dựng bộ máy nhà nước. Bộ máy nhà nước được coi là công cụ đàn áp, công cụ quản lý để nhà nước thực hiện chức năng của mình. </a:t>
            </a:r>
            <a:endParaRPr lang="en-US" dirty="0" smtClean="0">
              <a:effectLst/>
            </a:endParaRPr>
          </a:p>
          <a:p>
            <a:r>
              <a:rPr lang="vi-VN" sz="1200" b="1" kern="1200" dirty="0" smtClean="0">
                <a:solidFill>
                  <a:schemeClr val="tx1"/>
                </a:solidFill>
                <a:effectLst/>
                <a:latin typeface="+mn-lt"/>
                <a:ea typeface="+mn-ea"/>
                <a:cs typeface="+mn-cs"/>
              </a:rPr>
              <a:t>Một bạn hãy nêu cho cô biết Bộ máy nhà nước được hiểu như nào?</a:t>
            </a:r>
            <a:endParaRPr lang="en-US" sz="1200" b="1"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Từ</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khái</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niệm</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Bmnn</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chúng</a:t>
            </a:r>
            <a:r>
              <a:rPr lang="en-US" sz="1200" b="1" kern="1200" baseline="0" dirty="0" smtClean="0">
                <a:solidFill>
                  <a:schemeClr val="tx1"/>
                </a:solidFill>
                <a:effectLst/>
                <a:latin typeface="+mn-lt"/>
                <a:ea typeface="+mn-ea"/>
                <a:cs typeface="+mn-cs"/>
              </a:rPr>
              <a:t> ta </a:t>
            </a:r>
            <a:r>
              <a:rPr lang="en-US" sz="1200" b="1" kern="1200" baseline="0" dirty="0" err="1" smtClean="0">
                <a:solidFill>
                  <a:schemeClr val="tx1"/>
                </a:solidFill>
                <a:effectLst/>
                <a:latin typeface="+mn-lt"/>
                <a:ea typeface="+mn-ea"/>
                <a:cs typeface="+mn-cs"/>
              </a:rPr>
              <a:t>có</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khái</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niệm</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bộ</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máy</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nhà</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nước</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cộng</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hòa</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xã</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hội</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chủ</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nghĩa</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việt</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nam</a:t>
            </a:r>
            <a:endParaRPr lang="en-US" dirty="0">
              <a:effectLst/>
            </a:endParaRPr>
          </a:p>
        </p:txBody>
      </p:sp>
      <p:sp>
        <p:nvSpPr>
          <p:cNvPr id="4" name="Slide Number Placeholder 3"/>
          <p:cNvSpPr>
            <a:spLocks noGrp="1"/>
          </p:cNvSpPr>
          <p:nvPr>
            <p:ph type="sldNum" sz="quarter" idx="10"/>
          </p:nvPr>
        </p:nvSpPr>
        <p:spPr/>
        <p:txBody>
          <a:bodyPr/>
          <a:lstStyle/>
          <a:p>
            <a:fld id="{36AA91C3-AD17-40BE-ABE7-D4B7FFDD36D9}" type="slidenum">
              <a:rPr lang="en-US" smtClean="0"/>
              <a:t>7</a:t>
            </a:fld>
            <a:endParaRPr lang="en-US"/>
          </a:p>
        </p:txBody>
      </p:sp>
    </p:spTree>
    <p:extLst>
      <p:ext uri="{BB962C8B-B14F-4D97-AF65-F5344CB8AC3E}">
        <p14:creationId xmlns:p14="http://schemas.microsoft.com/office/powerpoint/2010/main" val="86424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Từ những khái niệm trên, chúng ta sẽ đi vào </a:t>
            </a:r>
            <a:r>
              <a:rPr lang="en-US" sz="1200" kern="1200" dirty="0" err="1" smtClean="0">
                <a:solidFill>
                  <a:schemeClr val="tx1"/>
                </a:solidFill>
                <a:effectLst/>
                <a:latin typeface="+mn-lt"/>
                <a:ea typeface="+mn-ea"/>
                <a:cs typeface="+mn-cs"/>
              </a:rPr>
              <a:t>phần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đầu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tiền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bài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học</a:t>
            </a:r>
            <a:r>
              <a:rPr lang="en-US" sz="1200" kern="1200" baseline="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tìm hiểu bản chất, chức năng của nhà nước cộng hòa xã hội chủ nghĩa việt nam</a:t>
            </a:r>
            <a:endParaRPr lang="en-US" dirty="0" smtClean="0">
              <a:effectLst/>
            </a:endParaRPr>
          </a:p>
          <a:p>
            <a:r>
              <a:rPr lang="en-US" sz="1200" b="1" kern="1200" dirty="0" smtClean="0">
                <a:solidFill>
                  <a:schemeClr val="tx1"/>
                </a:solidFill>
                <a:effectLst/>
                <a:latin typeface="+mn-lt"/>
                <a:ea typeface="+mn-ea"/>
                <a:cs typeface="+mn-cs"/>
              </a:rPr>
              <a:t>CÂU HỎI </a:t>
            </a:r>
            <a:r>
              <a:rPr lang="en-US" sz="1200" b="1" kern="1200" dirty="0" err="1" smtClean="0">
                <a:solidFill>
                  <a:schemeClr val="tx1"/>
                </a:solidFill>
                <a:effectLst/>
                <a:latin typeface="+mn-lt"/>
                <a:ea typeface="+mn-ea"/>
                <a:cs typeface="+mn-cs"/>
              </a:rPr>
              <a:t>Thông</a:t>
            </a:r>
            <a:r>
              <a:rPr lang="en-US" sz="1200" b="1" kern="1200" dirty="0" smtClean="0">
                <a:solidFill>
                  <a:schemeClr val="tx1"/>
                </a:solidFill>
                <a:effectLst/>
                <a:latin typeface="+mn-lt"/>
                <a:ea typeface="+mn-ea"/>
                <a:cs typeface="+mn-cs"/>
              </a:rPr>
              <a:t> qua </a:t>
            </a:r>
            <a:r>
              <a:rPr lang="en-US" sz="1200" b="1" kern="1200" dirty="0" err="1" smtClean="0">
                <a:solidFill>
                  <a:schemeClr val="tx1"/>
                </a:solidFill>
                <a:effectLst/>
                <a:latin typeface="+mn-lt"/>
                <a:ea typeface="+mn-ea"/>
                <a:cs typeface="+mn-cs"/>
              </a:rPr>
              <a:t>việc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đọc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tài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em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hãy</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cho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biết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chất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của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nhà</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nước</a:t>
            </a:r>
            <a:r>
              <a:rPr lang="en-US" sz="1200" b="1" kern="1200" dirty="0" smtClean="0">
                <a:solidFill>
                  <a:schemeClr val="tx1"/>
                </a:solidFill>
                <a:effectLst/>
                <a:latin typeface="+mn-lt"/>
                <a:ea typeface="+mn-ea"/>
                <a:cs typeface="+mn-cs"/>
              </a:rPr>
              <a:t> CHXHCNVN?</a:t>
            </a:r>
            <a:endParaRPr lang="en-US" dirty="0" smtClean="0"/>
          </a:p>
          <a:p>
            <a:r>
              <a:rPr lang="en-US" dirty="0" err="1" smtClean="0"/>
              <a:t>Nói</a:t>
            </a:r>
            <a:r>
              <a:rPr lang="en-US" dirty="0" smtClean="0"/>
              <a:t> </a:t>
            </a:r>
            <a:r>
              <a:rPr lang="en-US" dirty="0" err="1" smtClean="0"/>
              <a:t>đến</a:t>
            </a:r>
            <a:r>
              <a:rPr lang="en-US" baseline="0" dirty="0" smtClean="0"/>
              <a:t> </a:t>
            </a:r>
            <a:r>
              <a:rPr lang="en-US" baseline="0" dirty="0" err="1" smtClean="0"/>
              <a:t>bản</a:t>
            </a:r>
            <a:r>
              <a:rPr lang="en-US" baseline="0" dirty="0" smtClean="0"/>
              <a:t> </a:t>
            </a:r>
            <a:r>
              <a:rPr lang="en-US" baseline="0" dirty="0" err="1" smtClean="0"/>
              <a:t>chất</a:t>
            </a:r>
            <a:r>
              <a:rPr lang="en-US" baseline="0" dirty="0" smtClean="0"/>
              <a:t> </a:t>
            </a:r>
            <a:r>
              <a:rPr lang="en-US" baseline="0" dirty="0" err="1" smtClean="0"/>
              <a:t>tức</a:t>
            </a:r>
            <a:r>
              <a:rPr lang="en-US" baseline="0" dirty="0" smtClean="0"/>
              <a:t> </a:t>
            </a:r>
            <a:r>
              <a:rPr lang="en-US" baseline="0" dirty="0" err="1" smtClean="0"/>
              <a:t>là</a:t>
            </a:r>
            <a:r>
              <a:rPr lang="en-US" baseline="0" dirty="0" smtClean="0"/>
              <a:t> </a:t>
            </a:r>
            <a:r>
              <a:rPr lang="en-US" dirty="0" err="1" smtClean="0"/>
              <a:t>Tìm</a:t>
            </a:r>
            <a:r>
              <a:rPr lang="en-US" baseline="0" dirty="0" smtClean="0"/>
              <a:t> </a:t>
            </a:r>
            <a:r>
              <a:rPr lang="en-US" baseline="0" dirty="0" err="1" smtClean="0"/>
              <a:t>hiểu</a:t>
            </a:r>
            <a:r>
              <a:rPr lang="en-US" baseline="0" dirty="0" smtClean="0"/>
              <a:t> </a:t>
            </a:r>
            <a:r>
              <a:rPr lang="en-US" baseline="0" dirty="0" err="1" smtClean="0"/>
              <a:t>cái</a:t>
            </a:r>
            <a:r>
              <a:rPr lang="en-US" baseline="0" dirty="0" smtClean="0"/>
              <a:t> </a:t>
            </a:r>
            <a:r>
              <a:rPr lang="en-US" baseline="0" dirty="0" err="1" smtClean="0"/>
              <a:t>cốt</a:t>
            </a:r>
            <a:r>
              <a:rPr lang="en-US" baseline="0" dirty="0" smtClean="0"/>
              <a:t> </a:t>
            </a:r>
            <a:r>
              <a:rPr lang="en-US" baseline="0" dirty="0" err="1" smtClean="0"/>
              <a:t>lõi</a:t>
            </a:r>
            <a:r>
              <a:rPr lang="en-US" baseline="0" dirty="0" smtClean="0"/>
              <a:t> </a:t>
            </a:r>
            <a:r>
              <a:rPr lang="en-US" baseline="0" dirty="0" err="1" smtClean="0"/>
              <a:t>của</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chxhcnvn</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chúng</a:t>
            </a:r>
            <a:r>
              <a:rPr lang="en-US" baseline="0" dirty="0" smtClean="0"/>
              <a:t> ta </a:t>
            </a:r>
            <a:r>
              <a:rPr lang="en-US" baseline="0" dirty="0" err="1" smtClean="0"/>
              <a:t>phục</a:t>
            </a:r>
            <a:r>
              <a:rPr lang="en-US" baseline="0" dirty="0" smtClean="0"/>
              <a:t> </a:t>
            </a:r>
            <a:r>
              <a:rPr lang="en-US" baseline="0" dirty="0" err="1" smtClean="0"/>
              <a:t>vụ</a:t>
            </a:r>
            <a:r>
              <a:rPr lang="en-US" baseline="0" dirty="0" smtClean="0"/>
              <a:t> </a:t>
            </a:r>
            <a:r>
              <a:rPr lang="en-US" baseline="0" dirty="0" err="1" smtClean="0"/>
              <a:t>cho</a:t>
            </a:r>
            <a:r>
              <a:rPr lang="en-US" baseline="0" dirty="0" smtClean="0"/>
              <a:t> </a:t>
            </a:r>
            <a:r>
              <a:rPr lang="en-US" baseline="0" dirty="0" err="1" smtClean="0"/>
              <a:t>lợi</a:t>
            </a:r>
            <a:r>
              <a:rPr lang="en-US" baseline="0" dirty="0" smtClean="0"/>
              <a:t> </a:t>
            </a:r>
            <a:r>
              <a:rPr lang="en-US" baseline="0" dirty="0" err="1" smtClean="0"/>
              <a:t>ích</a:t>
            </a:r>
            <a:r>
              <a:rPr lang="en-US" baseline="0" dirty="0" smtClean="0"/>
              <a:t> </a:t>
            </a:r>
            <a:r>
              <a:rPr lang="en-US" baseline="0" dirty="0" err="1" smtClean="0"/>
              <a:t>của</a:t>
            </a:r>
            <a:r>
              <a:rPr lang="en-US" baseline="0" dirty="0" smtClean="0"/>
              <a:t> </a:t>
            </a:r>
            <a:r>
              <a:rPr lang="en-US" baseline="0" dirty="0" err="1" smtClean="0"/>
              <a:t>ai</a:t>
            </a:r>
            <a:r>
              <a:rPr lang="en-US" baseline="0" dirty="0" smtClean="0"/>
              <a:t>? </a:t>
            </a:r>
            <a:r>
              <a:rPr lang="en-US" baseline="0" dirty="0" err="1" smtClean="0"/>
              <a:t>Trong</a:t>
            </a:r>
            <a:r>
              <a:rPr lang="en-US" baseline="0" dirty="0" smtClean="0"/>
              <a:t> </a:t>
            </a:r>
            <a:r>
              <a:rPr lang="en-US" baseline="0" dirty="0" err="1" smtClean="0"/>
              <a:t>điều</a:t>
            </a:r>
            <a:r>
              <a:rPr lang="en-US" baseline="0" dirty="0" smtClean="0"/>
              <a:t> 2 </a:t>
            </a:r>
            <a:r>
              <a:rPr lang="en-US" baseline="0" dirty="0" err="1" smtClean="0"/>
              <a:t>của</a:t>
            </a:r>
            <a:r>
              <a:rPr lang="en-US" baseline="0" dirty="0" smtClean="0"/>
              <a:t> </a:t>
            </a:r>
            <a:r>
              <a:rPr lang="en-US" baseline="0" dirty="0" err="1" smtClean="0"/>
              <a:t>Hiến</a:t>
            </a:r>
            <a:r>
              <a:rPr lang="en-US" baseline="0" dirty="0" smtClean="0"/>
              <a:t> </a:t>
            </a:r>
            <a:r>
              <a:rPr lang="en-US" baseline="0" dirty="0" err="1" smtClean="0"/>
              <a:t>pháp</a:t>
            </a:r>
            <a:r>
              <a:rPr lang="en-US" baseline="0" dirty="0" smtClean="0"/>
              <a:t> </a:t>
            </a:r>
            <a:r>
              <a:rPr lang="en-US" baseline="0" dirty="0" err="1" smtClean="0"/>
              <a:t>năm</a:t>
            </a:r>
            <a:r>
              <a:rPr lang="en-US" baseline="0" dirty="0" smtClean="0"/>
              <a:t> 2013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bản</a:t>
            </a:r>
            <a:r>
              <a:rPr lang="en-US" baseline="0" dirty="0" smtClean="0"/>
              <a:t> </a:t>
            </a:r>
            <a:r>
              <a:rPr lang="en-US" baseline="0" dirty="0" err="1" smtClean="0"/>
              <a:t>chất</a:t>
            </a:r>
            <a:r>
              <a:rPr lang="en-US" baseline="0" dirty="0" smtClean="0"/>
              <a:t> </a:t>
            </a:r>
            <a:r>
              <a:rPr lang="en-US" baseline="0" dirty="0" err="1" smtClean="0"/>
              <a:t>của</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như</a:t>
            </a:r>
            <a:r>
              <a:rPr lang="en-US" baseline="0" dirty="0" smtClean="0"/>
              <a:t> </a:t>
            </a:r>
            <a:r>
              <a:rPr lang="en-US" baseline="0" dirty="0" err="1" smtClean="0"/>
              <a:t>sau</a:t>
            </a:r>
            <a:r>
              <a:rPr lang="en-US" baseline="0" dirty="0" smtClean="0"/>
              <a:t>…..</a:t>
            </a:r>
            <a:r>
              <a:rPr lang="en-US" baseline="0" dirty="0" err="1" smtClean="0"/>
              <a:t>Các</a:t>
            </a:r>
            <a:r>
              <a:rPr lang="en-US" baseline="0" dirty="0" smtClean="0"/>
              <a:t> </a:t>
            </a:r>
            <a:r>
              <a:rPr lang="en-US" baseline="0" dirty="0" err="1" smtClean="0"/>
              <a:t>bạn</a:t>
            </a:r>
            <a:r>
              <a:rPr lang="en-US" baseline="0" dirty="0" smtClean="0"/>
              <a:t> </a:t>
            </a:r>
            <a:r>
              <a:rPr lang="en-US" baseline="0" dirty="0" err="1" smtClean="0"/>
              <a:t>thấy</a:t>
            </a:r>
            <a:r>
              <a:rPr lang="en-US" baseline="0" dirty="0" smtClean="0"/>
              <a:t> </a:t>
            </a:r>
            <a:r>
              <a:rPr lang="en-US" baseline="0" dirty="0" err="1" smtClean="0"/>
              <a:t>cụm</a:t>
            </a:r>
            <a:r>
              <a:rPr lang="en-US" baseline="0" dirty="0" smtClean="0"/>
              <a:t> </a:t>
            </a:r>
            <a:r>
              <a:rPr lang="en-US" baseline="0" dirty="0" err="1" smtClean="0"/>
              <a:t>từ</a:t>
            </a:r>
            <a:r>
              <a:rPr lang="en-US" baseline="0" dirty="0" smtClean="0"/>
              <a:t> </a:t>
            </a:r>
            <a:r>
              <a:rPr lang="en-US" baseline="0" dirty="0" err="1" smtClean="0"/>
              <a:t>sau</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của</a:t>
            </a:r>
            <a:r>
              <a:rPr lang="en-US" baseline="0" dirty="0" smtClean="0"/>
              <a:t> </a:t>
            </a:r>
            <a:r>
              <a:rPr lang="en-US" baseline="0" dirty="0" err="1" smtClean="0"/>
              <a:t>nhân</a:t>
            </a:r>
            <a:r>
              <a:rPr lang="en-US" baseline="0" dirty="0" smtClean="0"/>
              <a:t> </a:t>
            </a:r>
            <a:r>
              <a:rPr lang="en-US" baseline="0" dirty="0" err="1" smtClean="0"/>
              <a:t>dân</a:t>
            </a:r>
            <a:r>
              <a:rPr lang="en-US" baseline="0" dirty="0" smtClean="0"/>
              <a:t>, do </a:t>
            </a:r>
            <a:r>
              <a:rPr lang="en-US" baseline="0" dirty="0" err="1" smtClean="0"/>
              <a:t>nhân</a:t>
            </a:r>
            <a:r>
              <a:rPr lang="en-US" baseline="0" dirty="0" smtClean="0"/>
              <a:t> </a:t>
            </a:r>
            <a:r>
              <a:rPr lang="en-US" baseline="0" dirty="0" err="1" smtClean="0"/>
              <a:t>dân</a:t>
            </a:r>
            <a:r>
              <a:rPr lang="en-US" baseline="0" dirty="0" smtClean="0"/>
              <a:t> </a:t>
            </a:r>
            <a:r>
              <a:rPr lang="en-US" baseline="0" dirty="0" err="1" smtClean="0"/>
              <a:t>và</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vì</a:t>
            </a:r>
            <a:r>
              <a:rPr lang="en-US" baseline="0" dirty="0" smtClean="0"/>
              <a:t> </a:t>
            </a:r>
            <a:r>
              <a:rPr lang="en-US" baseline="0" dirty="0" err="1" smtClean="0"/>
              <a:t>nhân</a:t>
            </a:r>
            <a:r>
              <a:rPr lang="en-US" baseline="0" dirty="0" smtClean="0"/>
              <a:t> </a:t>
            </a:r>
            <a:r>
              <a:rPr lang="en-US" baseline="0" dirty="0" err="1" smtClean="0"/>
              <a:t>dân</a:t>
            </a:r>
            <a:r>
              <a:rPr lang="en-US" baseline="0" dirty="0" smtClean="0"/>
              <a:t>.  </a:t>
            </a:r>
            <a:r>
              <a:rPr lang="en-US" baseline="0" dirty="0" err="1" smtClean="0"/>
              <a:t>Chúng</a:t>
            </a:r>
            <a:r>
              <a:rPr lang="en-US" baseline="0" dirty="0" smtClean="0"/>
              <a:t> ta </a:t>
            </a:r>
            <a:r>
              <a:rPr lang="en-US" baseline="0" dirty="0" err="1" smtClean="0"/>
              <a:t>chỉ</a:t>
            </a:r>
            <a:r>
              <a:rPr lang="en-US" baseline="0" dirty="0" smtClean="0"/>
              <a:t> </a:t>
            </a:r>
            <a:r>
              <a:rPr lang="en-US" baseline="0" dirty="0" err="1" smtClean="0"/>
              <a:t>cần</a:t>
            </a:r>
            <a:r>
              <a:rPr lang="en-US" baseline="0" dirty="0" smtClean="0"/>
              <a:t> </a:t>
            </a:r>
            <a:r>
              <a:rPr lang="en-US" baseline="0" dirty="0" err="1" smtClean="0"/>
              <a:t>nhó</a:t>
            </a:r>
            <a:r>
              <a:rPr lang="en-US" baseline="0" dirty="0" smtClean="0"/>
              <a:t> 3 </a:t>
            </a:r>
            <a:r>
              <a:rPr lang="en-US" baseline="0" dirty="0" err="1" smtClean="0"/>
              <a:t>cụm</a:t>
            </a:r>
            <a:r>
              <a:rPr lang="en-US" baseline="0" dirty="0" smtClean="0"/>
              <a:t> </a:t>
            </a:r>
            <a:r>
              <a:rPr lang="en-US" baseline="0" dirty="0" err="1" smtClean="0"/>
              <a:t>từ</a:t>
            </a:r>
            <a:r>
              <a:rPr lang="en-US" baseline="0" dirty="0" smtClean="0"/>
              <a:t> </a:t>
            </a:r>
            <a:r>
              <a:rPr lang="en-US" baseline="0" dirty="0" err="1" smtClean="0"/>
              <a:t>chính</a:t>
            </a:r>
            <a:r>
              <a:rPr lang="en-US" baseline="0" dirty="0" smtClean="0"/>
              <a:t> </a:t>
            </a:r>
            <a:r>
              <a:rPr lang="en-US" baseline="0" dirty="0" err="1" smtClean="0"/>
              <a:t>yếu</a:t>
            </a:r>
            <a:r>
              <a:rPr lang="en-US" baseline="0" dirty="0" smtClean="0"/>
              <a:t> </a:t>
            </a:r>
            <a:r>
              <a:rPr lang="en-US" baseline="0" dirty="0" err="1" smtClean="0"/>
              <a:t>nhất</a:t>
            </a:r>
            <a:r>
              <a:rPr lang="en-US" baseline="0" dirty="0" smtClean="0"/>
              <a:t> “</a:t>
            </a:r>
            <a:r>
              <a:rPr lang="en-US" baseline="0" dirty="0" err="1" smtClean="0"/>
              <a:t>của</a:t>
            </a:r>
            <a:r>
              <a:rPr lang="en-US" baseline="0" dirty="0" smtClean="0"/>
              <a:t> </a:t>
            </a:r>
            <a:r>
              <a:rPr lang="en-US" baseline="0" dirty="0" err="1" smtClean="0"/>
              <a:t>nhân</a:t>
            </a:r>
            <a:r>
              <a:rPr lang="en-US" baseline="0" dirty="0" smtClean="0"/>
              <a:t> </a:t>
            </a:r>
            <a:r>
              <a:rPr lang="en-US" baseline="0" dirty="0" err="1" smtClean="0"/>
              <a:t>dân</a:t>
            </a:r>
            <a:r>
              <a:rPr lang="en-US" baseline="0" dirty="0" smtClean="0"/>
              <a:t>, do </a:t>
            </a:r>
            <a:r>
              <a:rPr lang="en-US" baseline="0" dirty="0" err="1" smtClean="0"/>
              <a:t>nhân</a:t>
            </a:r>
            <a:r>
              <a:rPr lang="en-US" baseline="0" dirty="0" smtClean="0"/>
              <a:t> </a:t>
            </a:r>
            <a:r>
              <a:rPr lang="en-US" baseline="0" dirty="0" err="1" smtClean="0"/>
              <a:t>dân</a:t>
            </a:r>
            <a:r>
              <a:rPr lang="en-US" baseline="0" dirty="0" smtClean="0"/>
              <a:t>, </a:t>
            </a:r>
            <a:r>
              <a:rPr lang="en-US" baseline="0" dirty="0" err="1" smtClean="0"/>
              <a:t>vì</a:t>
            </a:r>
            <a:r>
              <a:rPr lang="en-US" baseline="0" dirty="0" smtClean="0"/>
              <a:t> </a:t>
            </a:r>
            <a:r>
              <a:rPr lang="en-US" baseline="0" dirty="0" err="1" smtClean="0"/>
              <a:t>nhân</a:t>
            </a:r>
            <a:r>
              <a:rPr lang="en-US" baseline="0" dirty="0" smtClean="0"/>
              <a:t> </a:t>
            </a:r>
            <a:r>
              <a:rPr lang="en-US" baseline="0" dirty="0" err="1" smtClean="0"/>
              <a:t>dân</a:t>
            </a:r>
            <a:r>
              <a:rPr lang="en-US" baseline="0" dirty="0" smtClean="0"/>
              <a:t>. </a:t>
            </a:r>
            <a:r>
              <a:rPr lang="en-US" baseline="0" dirty="0" err="1" smtClean="0"/>
              <a:t>Từ</a:t>
            </a:r>
            <a:r>
              <a:rPr lang="en-US" baseline="0" dirty="0" smtClean="0"/>
              <a:t> </a:t>
            </a:r>
            <a:r>
              <a:rPr lang="en-US" baseline="0" dirty="0" err="1" smtClean="0"/>
              <a:t>nhân</a:t>
            </a:r>
            <a:r>
              <a:rPr lang="en-US" baseline="0" dirty="0" smtClean="0"/>
              <a:t> </a:t>
            </a:r>
            <a:r>
              <a:rPr lang="en-US" baseline="0" dirty="0" err="1" smtClean="0"/>
              <a:t>dân</a:t>
            </a:r>
            <a:r>
              <a:rPr lang="en-US" baseline="0" dirty="0" smtClean="0"/>
              <a:t> </a:t>
            </a:r>
            <a:r>
              <a:rPr lang="en-US" baseline="0" dirty="0" err="1" smtClean="0"/>
              <a:t>viết</a:t>
            </a:r>
            <a:r>
              <a:rPr lang="en-US" baseline="0" dirty="0" smtClean="0"/>
              <a:t> </a:t>
            </a:r>
            <a:r>
              <a:rPr lang="en-US" baseline="0" dirty="0" err="1" smtClean="0"/>
              <a:t>hoa</a:t>
            </a:r>
            <a:r>
              <a:rPr lang="en-US" baseline="0" dirty="0" smtClean="0"/>
              <a:t> </a:t>
            </a:r>
            <a:r>
              <a:rPr lang="en-US" baseline="0" dirty="0" err="1" smtClean="0"/>
              <a:t>dùng</a:t>
            </a:r>
            <a:r>
              <a:rPr lang="en-US" baseline="0" dirty="0" smtClean="0"/>
              <a:t> </a:t>
            </a:r>
            <a:r>
              <a:rPr lang="en-US" baseline="0" dirty="0" err="1" smtClean="0"/>
              <a:t>để</a:t>
            </a:r>
            <a:r>
              <a:rPr lang="en-US" baseline="0" dirty="0" smtClean="0"/>
              <a:t> </a:t>
            </a:r>
            <a:r>
              <a:rPr lang="en-US" baseline="0" dirty="0" err="1" smtClean="0"/>
              <a:t>nhấn</a:t>
            </a:r>
            <a:r>
              <a:rPr lang="en-US" baseline="0" dirty="0" smtClean="0"/>
              <a:t> </a:t>
            </a:r>
            <a:r>
              <a:rPr lang="en-US" baseline="0" dirty="0" err="1" smtClean="0"/>
              <a:t>mạnh</a:t>
            </a:r>
            <a:r>
              <a:rPr lang="en-US" baseline="0" dirty="0" smtClean="0"/>
              <a:t>, </a:t>
            </a:r>
            <a:r>
              <a:rPr lang="en-US" baseline="0" dirty="0" err="1" smtClean="0"/>
              <a:t>trân</a:t>
            </a:r>
            <a:r>
              <a:rPr lang="en-US" baseline="0" dirty="0" smtClean="0"/>
              <a:t> </a:t>
            </a:r>
            <a:r>
              <a:rPr lang="en-US" baseline="0" dirty="0" err="1" smtClean="0"/>
              <a:t>trọng</a:t>
            </a:r>
            <a:r>
              <a:rPr lang="en-US" baseline="0" dirty="0" smtClean="0"/>
              <a:t> </a:t>
            </a:r>
            <a:r>
              <a:rPr lang="en-US" baseline="0" dirty="0" err="1" smtClean="0"/>
              <a:t>quyền</a:t>
            </a:r>
            <a:r>
              <a:rPr lang="en-US" baseline="0" dirty="0" smtClean="0"/>
              <a:t> </a:t>
            </a:r>
            <a:r>
              <a:rPr lang="en-US" baseline="0" dirty="0" err="1" smtClean="0"/>
              <a:t>lực</a:t>
            </a:r>
            <a:r>
              <a:rPr lang="en-US" baseline="0" dirty="0" smtClean="0"/>
              <a:t> </a:t>
            </a:r>
            <a:r>
              <a:rPr lang="en-US" baseline="0" dirty="0" err="1" smtClean="0"/>
              <a:t>của</a:t>
            </a:r>
            <a:r>
              <a:rPr lang="en-US" baseline="0" dirty="0" smtClean="0"/>
              <a:t> </a:t>
            </a:r>
            <a:r>
              <a:rPr lang="en-US" baseline="0" dirty="0" err="1" smtClean="0"/>
              <a:t>nhân</a:t>
            </a:r>
            <a:r>
              <a:rPr lang="en-US" baseline="0" dirty="0" smtClean="0"/>
              <a:t> </a:t>
            </a:r>
            <a:r>
              <a:rPr lang="en-US" baseline="0" dirty="0" err="1" smtClean="0"/>
              <a:t>dân</a:t>
            </a:r>
            <a:r>
              <a:rPr lang="en-US" baseline="0" dirty="0" smtClean="0"/>
              <a:t>. Hay </a:t>
            </a:r>
            <a:r>
              <a:rPr lang="en-US" baseline="0" dirty="0" err="1" smtClean="0"/>
              <a:t>nói</a:t>
            </a:r>
            <a:r>
              <a:rPr lang="en-US" baseline="0" dirty="0" smtClean="0"/>
              <a:t> </a:t>
            </a:r>
            <a:r>
              <a:rPr lang="en-US" baseline="0" dirty="0" err="1" smtClean="0"/>
              <a:t>bản</a:t>
            </a:r>
            <a:r>
              <a:rPr lang="en-US" baseline="0" dirty="0" smtClean="0"/>
              <a:t> </a:t>
            </a:r>
            <a:r>
              <a:rPr lang="en-US" baseline="0" dirty="0" err="1" smtClean="0"/>
              <a:t>chất</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a:t>
            </a:r>
            <a:r>
              <a:rPr lang="en-US" baseline="0" dirty="0" err="1" smtClean="0"/>
              <a:t>của</a:t>
            </a:r>
            <a:r>
              <a:rPr lang="en-US" baseline="0" dirty="0" smtClean="0"/>
              <a:t> </a:t>
            </a:r>
            <a:r>
              <a:rPr lang="en-US" baseline="0" dirty="0" err="1" smtClean="0"/>
              <a:t>chúng</a:t>
            </a:r>
            <a:r>
              <a:rPr lang="en-US" baseline="0" dirty="0" smtClean="0"/>
              <a:t> ta </a:t>
            </a:r>
            <a:r>
              <a:rPr lang="en-US" baseline="0" dirty="0" err="1" smtClean="0"/>
              <a:t>phục</a:t>
            </a:r>
            <a:r>
              <a:rPr lang="en-US" baseline="0" dirty="0" smtClean="0"/>
              <a:t> </a:t>
            </a:r>
            <a:r>
              <a:rPr lang="en-US" baseline="0" dirty="0" err="1" smtClean="0"/>
              <a:t>vụ</a:t>
            </a:r>
            <a:r>
              <a:rPr lang="en-US" baseline="0" dirty="0" smtClean="0"/>
              <a:t> </a:t>
            </a:r>
            <a:r>
              <a:rPr lang="en-US" baseline="0" dirty="0" err="1" smtClean="0"/>
              <a:t>lợi</a:t>
            </a:r>
            <a:r>
              <a:rPr lang="en-US" baseline="0" dirty="0" smtClean="0"/>
              <a:t> </a:t>
            </a:r>
            <a:r>
              <a:rPr lang="en-US" baseline="0" dirty="0" err="1" smtClean="0"/>
              <a:t>ích</a:t>
            </a:r>
            <a:r>
              <a:rPr lang="en-US" baseline="0" dirty="0" smtClean="0"/>
              <a:t> </a:t>
            </a:r>
            <a:r>
              <a:rPr lang="en-US" baseline="0" dirty="0" err="1" smtClean="0"/>
              <a:t>của</a:t>
            </a:r>
            <a:r>
              <a:rPr lang="en-US" baseline="0" dirty="0" smtClean="0"/>
              <a:t> </a:t>
            </a:r>
            <a:r>
              <a:rPr lang="en-US" baseline="0" dirty="0" err="1" smtClean="0"/>
              <a:t>nhân</a:t>
            </a:r>
            <a:r>
              <a:rPr lang="en-US" baseline="0" dirty="0" smtClean="0"/>
              <a:t> </a:t>
            </a:r>
            <a:r>
              <a:rPr lang="en-US" baseline="0" dirty="0" err="1" smtClean="0"/>
              <a:t>dân</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bản</a:t>
            </a:r>
            <a:r>
              <a:rPr lang="en-US" baseline="0" dirty="0" smtClean="0"/>
              <a:t> </a:t>
            </a:r>
            <a:r>
              <a:rPr lang="en-US" baseline="0" dirty="0" err="1" smtClean="0"/>
              <a:t>chất</a:t>
            </a:r>
            <a:r>
              <a:rPr lang="en-US" baseline="0" dirty="0" smtClean="0"/>
              <a:t> </a:t>
            </a:r>
            <a:r>
              <a:rPr lang="en-US" baseline="0" dirty="0" err="1" smtClean="0"/>
              <a:t>nhà</a:t>
            </a:r>
            <a:r>
              <a:rPr lang="en-US" baseline="0" dirty="0" smtClean="0"/>
              <a:t> </a:t>
            </a:r>
            <a:r>
              <a:rPr lang="en-US" baseline="0" dirty="0" err="1" smtClean="0"/>
              <a:t>nước</a:t>
            </a:r>
            <a:r>
              <a:rPr lang="en-US" baseline="0" dirty="0" smtClean="0"/>
              <a:t> CHXHCNVN</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8</a:t>
            </a:fld>
            <a:endParaRPr lang="en-US"/>
          </a:p>
        </p:txBody>
      </p:sp>
    </p:spTree>
    <p:extLst>
      <p:ext uri="{BB962C8B-B14F-4D97-AF65-F5344CB8AC3E}">
        <p14:creationId xmlns:p14="http://schemas.microsoft.com/office/powerpoint/2010/main" val="307452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dirty="0" smtClean="0">
                <a:solidFill>
                  <a:schemeClr val="tx1"/>
                </a:solidFill>
                <a:effectLst/>
                <a:latin typeface="+mn-lt"/>
                <a:ea typeface="+mn-ea"/>
                <a:cs typeface="+mn-cs"/>
              </a:rPr>
              <a:t>Như vậy chúng ta vừa trả lời cho câu hỏi Nhà nước thực chất là gì? Sau đây chúng ta tiếp tục trả lời câu hỏi rất quan trọng </a:t>
            </a:r>
            <a:r>
              <a:rPr lang="vi-VN" sz="1200" b="1" kern="1200" dirty="0" smtClean="0">
                <a:solidFill>
                  <a:schemeClr val="tx1"/>
                </a:solidFill>
                <a:effectLst/>
                <a:latin typeface="+mn-lt"/>
                <a:ea typeface="+mn-ea"/>
                <a:cs typeface="+mn-cs"/>
              </a:rPr>
              <a:t>Nhà nước sinh ra để làm gì? </a:t>
            </a:r>
            <a:r>
              <a:rPr lang="vi-VN" sz="1200" kern="1200" dirty="0" smtClean="0">
                <a:solidFill>
                  <a:schemeClr val="tx1"/>
                </a:solidFill>
                <a:effectLst/>
                <a:latin typeface="+mn-lt"/>
                <a:ea typeface="+mn-ea"/>
                <a:cs typeface="+mn-cs"/>
              </a:rPr>
              <a:t>Hay nói cách khác, chức năng của Nhà nước là gì?</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hãy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chức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năng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nước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chxhcn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có</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những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chức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năng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nào</a:t>
            </a:r>
            <a:r>
              <a:rPr lang="en-US" sz="1200" kern="1200" baseline="0" dirty="0" smtClean="0">
                <a:solidFill>
                  <a:schemeClr val="tx1"/>
                </a:solidFill>
                <a:effectLst/>
                <a:latin typeface="+mn-lt"/>
                <a:ea typeface="+mn-ea"/>
                <a:cs typeface="+mn-cs"/>
              </a:rPr>
              <a:t>?</a:t>
            </a:r>
          </a:p>
          <a:p>
            <a:r>
              <a:rPr lang="vi-VN" sz="1200" b="1" kern="1200" dirty="0" smtClean="0">
                <a:solidFill>
                  <a:schemeClr val="tx1"/>
                </a:solidFill>
                <a:effectLst/>
                <a:latin typeface="+mn-lt"/>
                <a:ea typeface="+mn-ea"/>
                <a:cs typeface="+mn-cs"/>
              </a:rPr>
              <a:t>Chức năng đối nội gồm: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t>
            </a:r>
            <a:r>
              <a:rPr lang="vi-VN" sz="1200" kern="1200" dirty="0" smtClean="0">
                <a:solidFill>
                  <a:schemeClr val="tx1"/>
                </a:solidFill>
                <a:effectLst/>
                <a:latin typeface="+mn-lt"/>
                <a:ea typeface="+mn-ea"/>
                <a:cs typeface="+mn-cs"/>
              </a:rPr>
              <a:t>hức năng chính 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nghĩa.an </a:t>
            </a:r>
            <a:r>
              <a:rPr lang="en-US" sz="1200" kern="1200" dirty="0" err="1" smtClean="0">
                <a:solidFill>
                  <a:schemeClr val="tx1"/>
                </a:solidFill>
                <a:effectLst/>
                <a:latin typeface="+mn-lt"/>
                <a:ea typeface="+mn-ea"/>
                <a:cs typeface="+mn-cs"/>
              </a:rPr>
              <a:t>ninh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an </a:t>
            </a:r>
            <a:r>
              <a:rPr lang="en-US" sz="1200" kern="1200" dirty="0" err="1" smtClean="0">
                <a:solidFill>
                  <a:schemeClr val="tx1"/>
                </a:solidFill>
                <a:effectLst/>
                <a:latin typeface="+mn-lt"/>
                <a:ea typeface="+mn-ea"/>
                <a:cs typeface="+mn-cs"/>
              </a:rPr>
              <a:t>toàn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nghĩa</a:t>
            </a:r>
            <a:r>
              <a:rPr lang="en-US" sz="1200" kern="1200" dirty="0" smtClean="0">
                <a:solidFill>
                  <a:schemeClr val="tx1"/>
                </a:solidFill>
                <a:effectLst/>
                <a:latin typeface="+mn-lt"/>
                <a:ea typeface="+mn-ea"/>
                <a:cs typeface="+mn-cs"/>
              </a:rPr>
              <a:t>.</a:t>
            </a:r>
          </a:p>
          <a:p>
            <a:r>
              <a:rPr lang="vi-VN" sz="1200" kern="1200" dirty="0" smtClean="0">
                <a:solidFill>
                  <a:schemeClr val="tx1"/>
                </a:solidFill>
                <a:effectLst/>
                <a:latin typeface="+mn-lt"/>
                <a:ea typeface="+mn-ea"/>
                <a:cs typeface="+mn-cs"/>
              </a:rPr>
              <a:t>Chức năng kinh tế: </a:t>
            </a:r>
            <a:r>
              <a:rPr lang="en-US" sz="1200" kern="1200" dirty="0" smtClean="0">
                <a:solidFill>
                  <a:schemeClr val="tx1"/>
                </a:solidFill>
                <a:effectLst/>
                <a:latin typeface="+mn-lt"/>
                <a:ea typeface="+mn-ea"/>
                <a:cs typeface="+mn-cs"/>
              </a:rPr>
              <a:t>Ban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nghĩa</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Chức năng xã hội: Ban hành các chính sách giáo dục, văn hóa, y tế, lao động và việc làm, khoa học, công nghệ, xoa đói giảm nghèo, bảo hiểm</a:t>
            </a:r>
            <a:r>
              <a:rPr lang="en-US" sz="1200" kern="1200" dirty="0" smtClean="0">
                <a:solidFill>
                  <a:schemeClr val="tx1"/>
                </a:solidFill>
                <a:effectLst/>
                <a:latin typeface="+mn-lt"/>
                <a:ea typeface="+mn-ea"/>
                <a:cs typeface="+mn-cs"/>
              </a:rPr>
              <a:t>,</a:t>
            </a:r>
            <a:r>
              <a:rPr lang="vi-VN" sz="1200" kern="1200" dirty="0" smtClean="0">
                <a:solidFill>
                  <a:schemeClr val="tx1"/>
                </a:solidFill>
                <a:effectLst/>
                <a:latin typeface="+mn-lt"/>
                <a:ea typeface="+mn-ea"/>
                <a:cs typeface="+mn-cs"/>
              </a:rPr>
              <a:t> phòng chống tệ nạn xã hội</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Ngoài ra còn có chức năng đảm bảo trật tự pháp luật và pháp chế xhcn</a:t>
            </a:r>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Chức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năng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đối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ngoại</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Về chính sách đối ngoại có 2 hoạt động chính: Bảo vệ vững chắc nhà nước xã hội chủ nghĩa, giữ vững an ninh quốc gia, bảo đảm vững chắc độc lập, chủ quyền, thống nhất và toàn vẹn lãnh thổ quốc gia</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Mở rộng quan hệ hợp tác với các nước trên thế giới</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9</a:t>
            </a:fld>
            <a:endParaRPr lang="en-US"/>
          </a:p>
        </p:txBody>
      </p:sp>
    </p:spTree>
    <p:extLst>
      <p:ext uri="{BB962C8B-B14F-4D97-AF65-F5344CB8AC3E}">
        <p14:creationId xmlns:p14="http://schemas.microsoft.com/office/powerpoint/2010/main" val="45834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Nguyên tắc tổ chức và hoạt động của BMNN là những nguyên lý, tư tưởng chỉ đạo đúng đắn, khách quan, khoa học, phù hợp với bản chất của nhà nước, tạo cơ sở cho tổ chức và hoạt động của các cơ quan nhà nước và bộ máy nhà nước</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Nguyên tắc hay còn gọi là kim chỉ nam cho hoạt động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Nguyên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tắc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tất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cả</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quyền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lực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nước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thuộc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về</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nhân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dân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bắt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nguồn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từ</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bản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chất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nước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dân</a:t>
            </a:r>
            <a:r>
              <a:rPr lang="en-US" sz="1200" kern="1200" baseline="0" dirty="0" smtClean="0">
                <a:solidFill>
                  <a:schemeClr val="tx1"/>
                </a:solidFill>
                <a:effectLst/>
                <a:latin typeface="+mn-lt"/>
                <a:ea typeface="+mn-ea"/>
                <a:cs typeface="+mn-cs"/>
              </a:rPr>
              <a:t>, do </a:t>
            </a:r>
            <a:r>
              <a:rPr lang="en-US" sz="1200" kern="1200" baseline="0" dirty="0" err="1" smtClean="0">
                <a:solidFill>
                  <a:schemeClr val="tx1"/>
                </a:solidFill>
                <a:effectLst/>
                <a:latin typeface="+mn-lt"/>
                <a:ea typeface="+mn-ea"/>
                <a:cs typeface="+mn-cs"/>
              </a:rPr>
              <a:t>dân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dân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Thể</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hiện</a:t>
            </a:r>
            <a:r>
              <a:rPr lang="en-US" sz="1200" kern="1200" baseline="0" dirty="0" smtClean="0">
                <a:solidFill>
                  <a:schemeClr val="tx1"/>
                </a:solidFill>
                <a:effectLst/>
                <a:latin typeface="+mn-lt"/>
                <a:ea typeface="+mn-ea"/>
                <a:cs typeface="+mn-cs"/>
              </a:rPr>
              <a:t> ở </a:t>
            </a:r>
            <a:r>
              <a:rPr lang="en-US" sz="1200" kern="1200" baseline="0" dirty="0" err="1" smtClean="0">
                <a:solidFill>
                  <a:schemeClr val="tx1"/>
                </a:solidFill>
                <a:effectLst/>
                <a:latin typeface="+mn-lt"/>
                <a:ea typeface="+mn-ea"/>
                <a:cs typeface="+mn-cs"/>
              </a:rPr>
              <a:t>việc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nhân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dân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tham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đông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đảo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việc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thành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lập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nên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bộ</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máy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nước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thông</a:t>
            </a:r>
            <a:r>
              <a:rPr lang="en-US" sz="1200" kern="1200" baseline="0" dirty="0" smtClean="0">
                <a:solidFill>
                  <a:schemeClr val="tx1"/>
                </a:solidFill>
                <a:effectLst/>
                <a:latin typeface="+mn-lt"/>
                <a:ea typeface="+mn-ea"/>
                <a:cs typeface="+mn-cs"/>
              </a:rPr>
              <a:t> qua con </a:t>
            </a:r>
            <a:r>
              <a:rPr lang="en-US" sz="1200" kern="1200" baseline="0" dirty="0" err="1" smtClean="0">
                <a:solidFill>
                  <a:schemeClr val="tx1"/>
                </a:solidFill>
                <a:effectLst/>
                <a:latin typeface="+mn-lt"/>
                <a:ea typeface="+mn-ea"/>
                <a:cs typeface="+mn-cs"/>
              </a:rPr>
              <a:t>đường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bầu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cử</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hđnd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cấp</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vi-VN" dirty="0" smtClean="0"/>
              <a:t>Hình thức biểu hiện cụ thể của dân chủ trực tiếp như ứng cử, bầu cử Quốc hội, HĐND, thực hiện quy chế dân chủ cơ sở, trưng cầu dân ý… Các cuộc đối thoại trực tiếp của nhân dân với cơ quan Nhà nước hiện nay cũng là hình thức biểu hiện của dân chủ trực tiếp.</a:t>
            </a:r>
            <a:endParaRPr lang="en-US" dirty="0"/>
          </a:p>
        </p:txBody>
      </p:sp>
      <p:sp>
        <p:nvSpPr>
          <p:cNvPr id="4" name="Slide Number Placeholder 3"/>
          <p:cNvSpPr>
            <a:spLocks noGrp="1"/>
          </p:cNvSpPr>
          <p:nvPr>
            <p:ph type="sldNum" sz="quarter" idx="10"/>
          </p:nvPr>
        </p:nvSpPr>
        <p:spPr/>
        <p:txBody>
          <a:bodyPr/>
          <a:lstStyle/>
          <a:p>
            <a:fld id="{36AA91C3-AD17-40BE-ABE7-D4B7FFDD36D9}" type="slidenum">
              <a:rPr lang="en-US" smtClean="0"/>
              <a:t>10</a:t>
            </a:fld>
            <a:endParaRPr lang="en-US"/>
          </a:p>
        </p:txBody>
      </p:sp>
    </p:spTree>
    <p:extLst>
      <p:ext uri="{BB962C8B-B14F-4D97-AF65-F5344CB8AC3E}">
        <p14:creationId xmlns:p14="http://schemas.microsoft.com/office/powerpoint/2010/main" val="415186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86553-1324-4248-89B8-C22971EC017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32548808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86553-1324-4248-89B8-C22971EC017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17548886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86553-1324-4248-89B8-C22971EC017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32885877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57A86553-1324-4248-89B8-C22971EC0174}"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8844918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86553-1324-4248-89B8-C22971EC017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12619630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7A86553-1324-4248-89B8-C22971EC017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1665795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A86553-1324-4248-89B8-C22971EC017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38782897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A86553-1324-4248-89B8-C22971EC0174}"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34679726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A86553-1324-4248-89B8-C22971EC0174}"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2863853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86553-1324-4248-89B8-C22971EC0174}"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27641608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6553-1324-4248-89B8-C22971EC017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14401226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86553-1324-4248-89B8-C22971EC017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22496127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6553-1324-4248-89B8-C22971EC017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4319186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6553-1324-4248-89B8-C22971EC017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4056870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6553-1324-4248-89B8-C22971EC017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1094631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6553-1324-4248-89B8-C22971EC017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D01-A561-4875-A8B6-D7583BC3B030}"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latin typeface="Arial" panose="020B0604020202020204" pitchFamily="34" charset="0"/>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820050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6553-1324-4248-89B8-C22971EC017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12026929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7A86553-1324-4248-89B8-C22971EC0174}"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2683774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7A86553-1324-4248-89B8-C22971EC0174}"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37827896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86553-1324-4248-89B8-C22971EC017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8042804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86553-1324-4248-89B8-C22971EC017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887750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A86553-1324-4248-89B8-C22971EC017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29645464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86553-1324-4248-89B8-C22971EC017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11323255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86553-1324-4248-89B8-C22971EC0174}"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3802653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86553-1324-4248-89B8-C22971EC0174}"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32292765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86553-1324-4248-89B8-C22971EC0174}"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27929622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6553-1324-4248-89B8-C22971EC017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33769656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86553-1324-4248-89B8-C22971EC017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D01-A561-4875-A8B6-D7583BC3B030}" type="slidenum">
              <a:rPr lang="en-US" smtClean="0"/>
              <a:t>‹#›</a:t>
            </a:fld>
            <a:endParaRPr lang="en-US"/>
          </a:p>
        </p:txBody>
      </p:sp>
    </p:spTree>
    <p:extLst>
      <p:ext uri="{BB962C8B-B14F-4D97-AF65-F5344CB8AC3E}">
        <p14:creationId xmlns:p14="http://schemas.microsoft.com/office/powerpoint/2010/main" val="14118130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86553-1324-4248-89B8-C22971EC0174}" type="datetimeFigureOut">
              <a:rPr lang="en-US" smtClean="0"/>
              <a:t>2/27/2023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A6D01-A561-4875-A8B6-D7583BC3B030}" type="slidenum">
              <a:rPr lang="en-US" smtClean="0"/>
              <a:t>‹#›</a:t>
            </a:fld>
            <a:endParaRPr lang="en-US"/>
          </a:p>
        </p:txBody>
      </p:sp>
    </p:spTree>
    <p:extLst>
      <p:ext uri="{BB962C8B-B14F-4D97-AF65-F5344CB8AC3E}">
        <p14:creationId xmlns:p14="http://schemas.microsoft.com/office/powerpoint/2010/main" val="235992670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defRPr>
            </a:lvl1pPr>
          </a:lstStyle>
          <a:p>
            <a:fld id="{57A86553-1324-4248-89B8-C22971EC0174}" type="datetimeFigureOut">
              <a:rPr lang="en-US" smtClean="0"/>
              <a:pPr/>
              <a:t>2/27/2023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defRPr>
            </a:lvl1pPr>
          </a:lstStyle>
          <a:p>
            <a:fld id="{488A6D01-A561-4875-A8B6-D7583BC3B030}" type="slidenum">
              <a:rPr lang="en-US" smtClean="0"/>
              <a:pPr/>
              <a:t>‹#›</a:t>
            </a:fld>
            <a:endParaRPr lang="en-US" dirty="0"/>
          </a:p>
        </p:txBody>
      </p:sp>
    </p:spTree>
    <p:extLst>
      <p:ext uri="{BB962C8B-B14F-4D97-AF65-F5344CB8AC3E}">
        <p14:creationId xmlns:p14="http://schemas.microsoft.com/office/powerpoint/2010/main" val="3884031254"/>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1.jpg"/><Relationship Id="rId5" Type="http://schemas.openxmlformats.org/officeDocument/2006/relationships/image" Target="../media/image10.jfif"/><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1" y="254288"/>
            <a:ext cx="10430164" cy="521567"/>
          </a:xfrm>
        </p:spPr>
        <p:txBody>
          <a:bodyPr>
            <a:normAutofit fontScale="90000"/>
          </a:bodyPr>
          <a:lstStyle/>
          <a:p>
            <a:pPr algn="ctr"/>
            <a:r>
              <a:rPr lang="en-US" b="1" dirty="0" smtClean="0">
                <a:solidFill>
                  <a:srgbClr val="FFFF00"/>
                </a:solidFill>
              </a:rPr>
              <a:t>MÔN HỌC PHÁP LUẬT</a:t>
            </a:r>
            <a:endParaRPr lang="en-US" b="1" dirty="0">
              <a:solidFill>
                <a:srgbClr val="FFFF00"/>
              </a:solidFill>
            </a:endParaRPr>
          </a:p>
        </p:txBody>
      </p:sp>
      <p:sp>
        <p:nvSpPr>
          <p:cNvPr id="6" name="Rounded Rectangle 5"/>
          <p:cNvSpPr/>
          <p:nvPr/>
        </p:nvSpPr>
        <p:spPr>
          <a:xfrm flipH="1">
            <a:off x="583041" y="955962"/>
            <a:ext cx="5414822" cy="5079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anose="020B0604020202020204" pitchFamily="34" charset="0"/>
                <a:cs typeface="Arial" panose="020B0604020202020204" pitchFamily="34" charset="0"/>
              </a:rPr>
              <a:t>NỘI DUNG CHƯƠNG TRÌNH</a:t>
            </a:r>
            <a:endParaRPr lang="en-US" sz="2800"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57088948"/>
              </p:ext>
            </p:extLst>
          </p:nvPr>
        </p:nvGraphicFramePr>
        <p:xfrm>
          <a:off x="568029" y="1570178"/>
          <a:ext cx="10891986" cy="5029200"/>
        </p:xfrm>
        <a:graphic>
          <a:graphicData uri="http://schemas.openxmlformats.org/drawingml/2006/table">
            <a:tbl>
              <a:tblPr firstRow="1" bandRow="1">
                <a:tableStyleId>{5C22544A-7EE6-4342-B048-85BDC9FD1C3A}</a:tableStyleId>
              </a:tblPr>
              <a:tblGrid>
                <a:gridCol w="1254491">
                  <a:extLst>
                    <a:ext uri="{9D8B030D-6E8A-4147-A177-3AD203B41FA5}">
                      <a16:colId xmlns:a16="http://schemas.microsoft.com/office/drawing/2014/main" val="1856075167"/>
                    </a:ext>
                  </a:extLst>
                </a:gridCol>
                <a:gridCol w="6996499">
                  <a:extLst>
                    <a:ext uri="{9D8B030D-6E8A-4147-A177-3AD203B41FA5}">
                      <a16:colId xmlns:a16="http://schemas.microsoft.com/office/drawing/2014/main" val="2281255625"/>
                    </a:ext>
                  </a:extLst>
                </a:gridCol>
                <a:gridCol w="2640996">
                  <a:extLst>
                    <a:ext uri="{9D8B030D-6E8A-4147-A177-3AD203B41FA5}">
                      <a16:colId xmlns:a16="http://schemas.microsoft.com/office/drawing/2014/main" val="554531655"/>
                    </a:ext>
                  </a:extLst>
                </a:gridCol>
              </a:tblGrid>
              <a:tr h="418995">
                <a:tc>
                  <a:txBody>
                    <a:bodyPr/>
                    <a:lstStyle/>
                    <a:p>
                      <a:pPr algn="ctr"/>
                      <a:r>
                        <a:rPr lang="en-US" sz="2400" dirty="0" smtClean="0">
                          <a:latin typeface="Arial" panose="020B0604020202020204" pitchFamily="34" charset="0"/>
                          <a:cs typeface="Arial" panose="020B0604020202020204" pitchFamily="34" charset="0"/>
                        </a:rPr>
                        <a:t>STT</a:t>
                      </a:r>
                      <a:endParaRPr lang="en-US" sz="2400" dirty="0">
                        <a:latin typeface="Arial" panose="020B0604020202020204" pitchFamily="34" charset="0"/>
                        <a:cs typeface="Arial" panose="020B0604020202020204" pitchFamily="34" charset="0"/>
                      </a:endParaRPr>
                    </a:p>
                  </a:txBody>
                  <a:tcPr/>
                </a:tc>
                <a:tc>
                  <a:txBody>
                    <a:bodyPr/>
                    <a:lstStyle/>
                    <a:p>
                      <a:r>
                        <a:rPr lang="en-US" sz="2400" dirty="0" err="1" smtClean="0">
                          <a:latin typeface="Arial" panose="020B0604020202020204" pitchFamily="34" charset="0"/>
                          <a:cs typeface="Arial" panose="020B0604020202020204" pitchFamily="34" charset="0"/>
                        </a:rPr>
                        <a:t>Tên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bài</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err="1" smtClean="0">
                          <a:latin typeface="Arial" panose="020B0604020202020204" pitchFamily="34" charset="0"/>
                          <a:cs typeface="Arial" panose="020B0604020202020204" pitchFamily="34" charset="0"/>
                        </a:rPr>
                        <a:t>Thời</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gian</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9730204"/>
                  </a:ext>
                </a:extLst>
              </a:tr>
              <a:tr h="418995">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tc>
                <a:tc>
                  <a:txBody>
                    <a:bodyPr/>
                    <a:lstStyle/>
                    <a:p>
                      <a:r>
                        <a:rPr lang="en-US" sz="2400" dirty="0" err="1" smtClean="0">
                          <a:latin typeface="Arial" panose="020B0604020202020204" pitchFamily="34" charset="0"/>
                          <a:cs typeface="Arial" panose="020B0604020202020204" pitchFamily="34" charset="0"/>
                        </a:rPr>
                        <a:t>Một</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số</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vấn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đề</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chung</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về</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nhà</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nước</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và</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pháp</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luật</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00606"/>
                  </a:ext>
                </a:extLst>
              </a:tr>
              <a:tr h="418995">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tc>
                <a:tc>
                  <a:txBody>
                    <a:bodyPr/>
                    <a:lstStyle/>
                    <a:p>
                      <a:r>
                        <a:rPr lang="en-US" sz="2400" dirty="0" err="1" smtClean="0">
                          <a:latin typeface="Arial" panose="020B0604020202020204" pitchFamily="34" charset="0"/>
                          <a:cs typeface="Arial" panose="020B0604020202020204" pitchFamily="34" charset="0"/>
                        </a:rPr>
                        <a:t>Hiến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pháp</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6076511"/>
                  </a:ext>
                </a:extLst>
              </a:tr>
              <a:tr h="418995">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a:tc>
                <a:tc>
                  <a:txBody>
                    <a:bodyPr/>
                    <a:lstStyle/>
                    <a:p>
                      <a:r>
                        <a:rPr lang="en-US" sz="2400" dirty="0" err="1" smtClean="0">
                          <a:latin typeface="Arial" panose="020B0604020202020204" pitchFamily="34" charset="0"/>
                          <a:cs typeface="Arial" panose="020B0604020202020204" pitchFamily="34" charset="0"/>
                        </a:rPr>
                        <a:t>Pháp</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luật</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Dân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sự</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1097904"/>
                  </a:ext>
                </a:extLst>
              </a:tr>
              <a:tr h="418995">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tc>
                <a:tc>
                  <a:txBody>
                    <a:bodyPr/>
                    <a:lstStyle/>
                    <a:p>
                      <a:r>
                        <a:rPr lang="en-US" sz="2400" dirty="0" err="1" smtClean="0">
                          <a:latin typeface="Arial" panose="020B0604020202020204" pitchFamily="34" charset="0"/>
                          <a:cs typeface="Arial" panose="020B0604020202020204" pitchFamily="34" charset="0"/>
                        </a:rPr>
                        <a:t>Pháp</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luật</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lao</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động</a:t>
                      </a:r>
                      <a:endParaRPr lang="en-US" sz="2400" baseline="0" dirty="0" smtClean="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7</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76701195"/>
                  </a:ext>
                </a:extLst>
              </a:tr>
              <a:tr h="418995">
                <a:tc>
                  <a:txBody>
                    <a:bodyPr/>
                    <a:lstStyle/>
                    <a:p>
                      <a:pPr algn="ct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a:txBody>
                  <a:tcPr/>
                </a:tc>
                <a:tc>
                  <a:txBody>
                    <a:bodyPr/>
                    <a:lstStyle/>
                    <a:p>
                      <a:r>
                        <a:rPr lang="en-US" sz="2400" dirty="0" err="1" smtClean="0">
                          <a:latin typeface="Arial" panose="020B0604020202020204" pitchFamily="34" charset="0"/>
                          <a:cs typeface="Arial" panose="020B0604020202020204" pitchFamily="34" charset="0"/>
                        </a:rPr>
                        <a:t>Pháp</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luật</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hành</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chính</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9733984"/>
                  </a:ext>
                </a:extLst>
              </a:tr>
              <a:tr h="418995">
                <a:tc>
                  <a:txBody>
                    <a:bodyPr/>
                    <a:lstStyle/>
                    <a:p>
                      <a:pPr algn="ctr"/>
                      <a:r>
                        <a:rPr lang="en-US" sz="2400" dirty="0" smtClean="0">
                          <a:latin typeface="Arial" panose="020B0604020202020204" pitchFamily="34" charset="0"/>
                          <a:cs typeface="Arial" panose="020B0604020202020204" pitchFamily="34" charset="0"/>
                        </a:rPr>
                        <a:t>6</a:t>
                      </a:r>
                      <a:endParaRPr lang="en-US" sz="2400" dirty="0">
                        <a:latin typeface="Arial" panose="020B0604020202020204" pitchFamily="34" charset="0"/>
                        <a:cs typeface="Arial" panose="020B0604020202020204" pitchFamily="34" charset="0"/>
                      </a:endParaRPr>
                    </a:p>
                  </a:txBody>
                  <a:tcPr/>
                </a:tc>
                <a:tc>
                  <a:txBody>
                    <a:bodyPr/>
                    <a:lstStyle/>
                    <a:p>
                      <a:r>
                        <a:rPr lang="en-US" sz="2400" dirty="0" err="1" smtClean="0">
                          <a:latin typeface="Arial" panose="020B0604020202020204" pitchFamily="34" charset="0"/>
                          <a:cs typeface="Arial" panose="020B0604020202020204" pitchFamily="34" charset="0"/>
                        </a:rPr>
                        <a:t>Pháp</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luật</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Hình</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sự</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5404451"/>
                  </a:ext>
                </a:extLst>
              </a:tr>
              <a:tr h="418995">
                <a:tc>
                  <a:txBody>
                    <a:bodyPr/>
                    <a:lstStyle/>
                    <a:p>
                      <a:pPr algn="ctr"/>
                      <a:r>
                        <a:rPr lang="en-US" sz="2400" dirty="0" smtClean="0">
                          <a:latin typeface="Arial" panose="020B0604020202020204" pitchFamily="34" charset="0"/>
                          <a:cs typeface="Arial" panose="020B0604020202020204" pitchFamily="34" charset="0"/>
                        </a:rPr>
                        <a:t>7</a:t>
                      </a:r>
                      <a:endParaRPr lang="en-US" sz="2400" dirty="0">
                        <a:latin typeface="Arial" panose="020B0604020202020204" pitchFamily="34" charset="0"/>
                        <a:cs typeface="Arial" panose="020B0604020202020204" pitchFamily="34" charset="0"/>
                      </a:endParaRPr>
                    </a:p>
                  </a:txBody>
                  <a:tcPr/>
                </a:tc>
                <a:tc>
                  <a:txBody>
                    <a:bodyPr/>
                    <a:lstStyle/>
                    <a:p>
                      <a:r>
                        <a:rPr lang="en-US" sz="2400" dirty="0" err="1" smtClean="0">
                          <a:latin typeface="Arial" panose="020B0604020202020204" pitchFamily="34" charset="0"/>
                          <a:cs typeface="Arial" panose="020B0604020202020204" pitchFamily="34" charset="0"/>
                        </a:rPr>
                        <a:t>Pháp</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luật</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Phòng</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chống</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tham</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nhũng</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5254324"/>
                  </a:ext>
                </a:extLst>
              </a:tr>
              <a:tr h="418995">
                <a:tc>
                  <a:txBody>
                    <a:bodyPr/>
                    <a:lstStyle/>
                    <a:p>
                      <a:pPr algn="ctr"/>
                      <a:r>
                        <a:rPr lang="en-US" sz="2400" dirty="0" smtClean="0">
                          <a:latin typeface="Arial" panose="020B0604020202020204" pitchFamily="34" charset="0"/>
                          <a:cs typeface="Arial" panose="020B0604020202020204" pitchFamily="34" charset="0"/>
                        </a:rPr>
                        <a:t>8</a:t>
                      </a:r>
                      <a:endParaRPr lang="en-US" sz="2400" dirty="0">
                        <a:latin typeface="Arial" panose="020B0604020202020204" pitchFamily="34" charset="0"/>
                        <a:cs typeface="Arial" panose="020B0604020202020204" pitchFamily="34" charset="0"/>
                      </a:endParaRPr>
                    </a:p>
                  </a:txBody>
                  <a:tcPr/>
                </a:tc>
                <a:tc>
                  <a:txBody>
                    <a:bodyPr/>
                    <a:lstStyle/>
                    <a:p>
                      <a:r>
                        <a:rPr lang="en-US" sz="2400" dirty="0" err="1" smtClean="0">
                          <a:latin typeface="Arial" panose="020B0604020202020204" pitchFamily="34" charset="0"/>
                          <a:cs typeface="Arial" panose="020B0604020202020204" pitchFamily="34" charset="0"/>
                        </a:rPr>
                        <a:t>Pháp</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luật</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Bảo</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vệ</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quyền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lợi</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người</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tiêu</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dùng</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14422060"/>
                  </a:ext>
                </a:extLst>
              </a:tr>
              <a:tr h="418995">
                <a:tc>
                  <a:txBody>
                    <a:bodyPr/>
                    <a:lstStyle/>
                    <a:p>
                      <a:pPr algn="ctr"/>
                      <a:r>
                        <a:rPr lang="en-US" sz="2400" dirty="0" smtClean="0">
                          <a:latin typeface="Arial" panose="020B0604020202020204" pitchFamily="34" charset="0"/>
                          <a:cs typeface="Arial" panose="020B0604020202020204" pitchFamily="34" charset="0"/>
                        </a:rPr>
                        <a:t>9</a:t>
                      </a:r>
                      <a:endParaRPr lang="en-US" sz="2400" dirty="0">
                        <a:latin typeface="Arial" panose="020B0604020202020204" pitchFamily="34" charset="0"/>
                        <a:cs typeface="Arial" panose="020B0604020202020204" pitchFamily="34" charset="0"/>
                      </a:endParaRPr>
                    </a:p>
                  </a:txBody>
                  <a:tcPr/>
                </a:tc>
                <a:tc>
                  <a:txBody>
                    <a:bodyPr/>
                    <a:lstStyle/>
                    <a:p>
                      <a:r>
                        <a:rPr lang="en-US" sz="2400" dirty="0" err="1" smtClean="0">
                          <a:latin typeface="Arial" panose="020B0604020202020204" pitchFamily="34" charset="0"/>
                          <a:cs typeface="Arial" panose="020B0604020202020204" pitchFamily="34" charset="0"/>
                        </a:rPr>
                        <a:t>Kiểm</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tra</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794197"/>
                  </a:ext>
                </a:extLst>
              </a:tr>
              <a:tr h="418995">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r>
                        <a:rPr lang="en-US" sz="2400" dirty="0" err="1" smtClean="0">
                          <a:latin typeface="Arial" panose="020B0604020202020204" pitchFamily="34" charset="0"/>
                          <a:cs typeface="Arial" panose="020B0604020202020204" pitchFamily="34" charset="0"/>
                        </a:rPr>
                        <a:t>Tổng</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30</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0972611"/>
                  </a:ext>
                </a:extLst>
              </a:tr>
            </a:tbl>
          </a:graphicData>
        </a:graphic>
      </p:graphicFrame>
    </p:spTree>
    <p:extLst>
      <p:ext uri="{BB962C8B-B14F-4D97-AF65-F5344CB8AC3E}">
        <p14:creationId xmlns:p14="http://schemas.microsoft.com/office/powerpoint/2010/main" val="34395185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 y="293077"/>
            <a:ext cx="2124634" cy="622874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bg1">
                    <a:lumMod val="95000"/>
                    <a:lumOff val="5000"/>
                  </a:schemeClr>
                </a:solidFill>
              </a:rPr>
              <a:t>1.2 Nguyên tắc tổ chức và hoạt động của BMNN</a:t>
            </a:r>
            <a:endParaRPr lang="en-US" sz="2800" b="1" dirty="0">
              <a:solidFill>
                <a:schemeClr val="bg1">
                  <a:lumMod val="95000"/>
                  <a:lumOff val="5000"/>
                </a:schemeClr>
              </a:solidFill>
              <a:latin typeface="Arial" panose="020B0604020202020204" pitchFamily="34" charset="0"/>
            </a:endParaRPr>
          </a:p>
        </p:txBody>
      </p:sp>
      <p:sp>
        <p:nvSpPr>
          <p:cNvPr id="7" name="Rounded Rectangle 6"/>
          <p:cNvSpPr/>
          <p:nvPr/>
        </p:nvSpPr>
        <p:spPr>
          <a:xfrm>
            <a:off x="2855742" y="293077"/>
            <a:ext cx="8961119" cy="8721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vi-VN" sz="2800" dirty="0">
                <a:solidFill>
                  <a:schemeClr val="bg1">
                    <a:lumMod val="95000"/>
                    <a:lumOff val="5000"/>
                  </a:schemeClr>
                </a:solidFill>
              </a:rPr>
              <a:t>Tất cả quyền lực Nhà nước thuộc về nhân dân</a:t>
            </a:r>
          </a:p>
        </p:txBody>
      </p:sp>
      <p:sp>
        <p:nvSpPr>
          <p:cNvPr id="8" name="Rounded Rectangle 7"/>
          <p:cNvSpPr/>
          <p:nvPr/>
        </p:nvSpPr>
        <p:spPr>
          <a:xfrm>
            <a:off x="2855742" y="1356946"/>
            <a:ext cx="8961119" cy="8721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chemeClr val="bg1"/>
                </a:solidFill>
              </a:rPr>
              <a:t>2.</a:t>
            </a:r>
            <a:r>
              <a:rPr lang="vi-VN" sz="2800" dirty="0" smtClean="0">
                <a:solidFill>
                  <a:schemeClr val="tx1"/>
                </a:solidFill>
              </a:rPr>
              <a:t> </a:t>
            </a:r>
            <a:r>
              <a:rPr lang="vi-VN" sz="2800" dirty="0" smtClean="0">
                <a:solidFill>
                  <a:schemeClr val="bg1">
                    <a:lumMod val="95000"/>
                    <a:lumOff val="5000"/>
                  </a:schemeClr>
                </a:solidFill>
              </a:rPr>
              <a:t>Đảng </a:t>
            </a:r>
            <a:r>
              <a:rPr lang="vi-VN" sz="2800" dirty="0">
                <a:solidFill>
                  <a:schemeClr val="bg1">
                    <a:lumMod val="95000"/>
                    <a:lumOff val="5000"/>
                  </a:schemeClr>
                </a:solidFill>
              </a:rPr>
              <a:t>lãnh đạo các cơ quan nhà nước</a:t>
            </a:r>
          </a:p>
        </p:txBody>
      </p:sp>
      <p:sp>
        <p:nvSpPr>
          <p:cNvPr id="9" name="Rounded Rectangle 8"/>
          <p:cNvSpPr/>
          <p:nvPr/>
        </p:nvSpPr>
        <p:spPr>
          <a:xfrm>
            <a:off x="2855742" y="2364545"/>
            <a:ext cx="8961119" cy="7663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chemeClr val="bg1">
                    <a:lumMod val="95000"/>
                    <a:lumOff val="5000"/>
                  </a:schemeClr>
                </a:solidFill>
              </a:rPr>
              <a:t>3. Bình </a:t>
            </a:r>
            <a:r>
              <a:rPr lang="vi-VN" sz="2800" dirty="0">
                <a:solidFill>
                  <a:schemeClr val="bg1">
                    <a:lumMod val="95000"/>
                    <a:lumOff val="5000"/>
                  </a:schemeClr>
                </a:solidFill>
              </a:rPr>
              <a:t>đẳng, đoàn kết dân tộc</a:t>
            </a:r>
          </a:p>
        </p:txBody>
      </p:sp>
      <p:sp>
        <p:nvSpPr>
          <p:cNvPr id="10" name="Rounded Rectangle 9"/>
          <p:cNvSpPr/>
          <p:nvPr/>
        </p:nvSpPr>
        <p:spPr>
          <a:xfrm>
            <a:off x="2855741" y="3362629"/>
            <a:ext cx="8961120" cy="6494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chemeClr val="bg1">
                    <a:lumMod val="95000"/>
                    <a:lumOff val="5000"/>
                  </a:schemeClr>
                </a:solidFill>
              </a:rPr>
              <a:t>4. Tập </a:t>
            </a:r>
            <a:r>
              <a:rPr lang="vi-VN" sz="2800" dirty="0">
                <a:solidFill>
                  <a:schemeClr val="bg1">
                    <a:lumMod val="95000"/>
                    <a:lumOff val="5000"/>
                  </a:schemeClr>
                </a:solidFill>
              </a:rPr>
              <a:t>trung dân chủ</a:t>
            </a:r>
          </a:p>
        </p:txBody>
      </p:sp>
      <p:sp>
        <p:nvSpPr>
          <p:cNvPr id="11" name="Rounded Rectangle 10"/>
          <p:cNvSpPr/>
          <p:nvPr/>
        </p:nvSpPr>
        <p:spPr>
          <a:xfrm>
            <a:off x="2855741" y="4264419"/>
            <a:ext cx="8961120" cy="12779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smtClean="0">
                <a:solidFill>
                  <a:schemeClr val="bg1">
                    <a:lumMod val="95000"/>
                    <a:lumOff val="5000"/>
                  </a:schemeClr>
                </a:solidFill>
              </a:rPr>
              <a:t>5. Quyền </a:t>
            </a:r>
            <a:r>
              <a:rPr lang="vi-VN" sz="2400" dirty="0">
                <a:solidFill>
                  <a:schemeClr val="bg1">
                    <a:lumMod val="95000"/>
                    <a:lumOff val="5000"/>
                  </a:schemeClr>
                </a:solidFill>
              </a:rPr>
              <a:t>lực nhà nước là thống nhất, có sự phân công, phối hợp và kiểm soát các cơ quan nhà nước trong việc thực hiện các quyền lập pháp, hành pháp và tư pháp</a:t>
            </a:r>
          </a:p>
        </p:txBody>
      </p:sp>
      <p:sp>
        <p:nvSpPr>
          <p:cNvPr id="12" name="Rounded Rectangle 11"/>
          <p:cNvSpPr/>
          <p:nvPr/>
        </p:nvSpPr>
        <p:spPr>
          <a:xfrm>
            <a:off x="2855742" y="5794718"/>
            <a:ext cx="8961119" cy="6054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chemeClr val="bg1">
                    <a:lumMod val="95000"/>
                    <a:lumOff val="5000"/>
                  </a:schemeClr>
                </a:solidFill>
              </a:rPr>
              <a:t>6. Nguyên </a:t>
            </a:r>
            <a:r>
              <a:rPr lang="vi-VN" sz="2800" dirty="0">
                <a:solidFill>
                  <a:schemeClr val="bg1">
                    <a:lumMod val="95000"/>
                    <a:lumOff val="5000"/>
                  </a:schemeClr>
                </a:solidFill>
              </a:rPr>
              <a:t>tắc pháp chế xã hội chủ nghĩa</a:t>
            </a:r>
          </a:p>
        </p:txBody>
      </p:sp>
      <p:cxnSp>
        <p:nvCxnSpPr>
          <p:cNvPr id="14" name="Straight Arrow Connector 13"/>
          <p:cNvCxnSpPr>
            <a:endCxn id="7" idx="1"/>
          </p:cNvCxnSpPr>
          <p:nvPr/>
        </p:nvCxnSpPr>
        <p:spPr>
          <a:xfrm flipV="1">
            <a:off x="2124635" y="729175"/>
            <a:ext cx="731107" cy="1842335"/>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endCxn id="8" idx="1"/>
          </p:cNvCxnSpPr>
          <p:nvPr/>
        </p:nvCxnSpPr>
        <p:spPr>
          <a:xfrm flipV="1">
            <a:off x="2124635" y="1793044"/>
            <a:ext cx="731107" cy="764399"/>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9" idx="1"/>
          </p:cNvCxnSpPr>
          <p:nvPr/>
        </p:nvCxnSpPr>
        <p:spPr>
          <a:xfrm>
            <a:off x="2124635" y="2611000"/>
            <a:ext cx="731107" cy="136739"/>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2124635" y="2600614"/>
            <a:ext cx="731106" cy="1086744"/>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2124634" y="2611000"/>
            <a:ext cx="700902" cy="2307641"/>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2154840" y="2611000"/>
            <a:ext cx="700900" cy="3647876"/>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174752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51" y="0"/>
            <a:ext cx="11834949" cy="823595"/>
          </a:xfrm>
        </p:spPr>
        <p:txBody>
          <a:bodyPr>
            <a:noAutofit/>
          </a:bodyPr>
          <a:lstStyle/>
          <a:p>
            <a:r>
              <a:rPr lang="en-US" sz="3200" b="1" dirty="0" smtClean="0">
                <a:latin typeface="Arial" panose="020B0604020202020204" pitchFamily="34" charset="0"/>
                <a:cs typeface="Arial" panose="020B0604020202020204" pitchFamily="34" charset="0"/>
              </a:rPr>
              <a:t>1.3</a:t>
            </a:r>
            <a:r>
              <a:rPr lang="en-US" sz="3200" b="1" dirty="0" smtClean="0"/>
              <a:t> </a:t>
            </a:r>
            <a:r>
              <a:rPr lang="vi-VN" sz="3200" b="1" dirty="0" smtClean="0"/>
              <a:t>Bộ máy nhà nước cộng hòa xã hội chủ nghĩa Việt Nam</a:t>
            </a:r>
            <a:endParaRPr lang="en-US" sz="3200" b="1" dirty="0"/>
          </a:p>
        </p:txBody>
      </p:sp>
      <p:sp>
        <p:nvSpPr>
          <p:cNvPr id="3" name="Rectangle 2"/>
          <p:cNvSpPr/>
          <p:nvPr/>
        </p:nvSpPr>
        <p:spPr>
          <a:xfrm>
            <a:off x="3931919" y="823595"/>
            <a:ext cx="3997234" cy="535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BỘ MÁY NHÀ NƯỚC</a:t>
            </a:r>
            <a:endParaRPr lang="en-US" sz="2400" b="1" dirty="0">
              <a:solidFill>
                <a:schemeClr val="tx1"/>
              </a:solidFill>
              <a:latin typeface="Arial" panose="020B0604020202020204" pitchFamily="34" charset="0"/>
            </a:endParaRPr>
          </a:p>
        </p:txBody>
      </p:sp>
      <p:sp>
        <p:nvSpPr>
          <p:cNvPr id="4" name="Rounded Rectangle 3"/>
          <p:cNvSpPr/>
          <p:nvPr/>
        </p:nvSpPr>
        <p:spPr>
          <a:xfrm>
            <a:off x="248194" y="2116183"/>
            <a:ext cx="2220686" cy="888274"/>
          </a:xfrm>
          <a:prstGeom prst="roundRect">
            <a:avLst/>
          </a:prstGeom>
          <a:solidFill>
            <a:srgbClr val="F66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solidFill>
              </a:rPr>
              <a:t>QUỐC HỘI</a:t>
            </a:r>
            <a:endParaRPr lang="en-US" b="1" dirty="0">
              <a:solidFill>
                <a:schemeClr val="tx1"/>
              </a:solidFill>
              <a:latin typeface="Arial" panose="020B0604020202020204" pitchFamily="34" charset="0"/>
            </a:endParaRPr>
          </a:p>
        </p:txBody>
      </p:sp>
      <p:sp>
        <p:nvSpPr>
          <p:cNvPr id="5" name="Rounded Rectangle 4"/>
          <p:cNvSpPr/>
          <p:nvPr/>
        </p:nvSpPr>
        <p:spPr>
          <a:xfrm>
            <a:off x="248194" y="5742033"/>
            <a:ext cx="2220686" cy="888274"/>
          </a:xfrm>
          <a:prstGeom prst="roundRect">
            <a:avLst/>
          </a:prstGeom>
          <a:solidFill>
            <a:srgbClr val="F66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HĐND cấp </a:t>
            </a:r>
            <a:r>
              <a:rPr lang="vi-VN" dirty="0" smtClean="0">
                <a:solidFill>
                  <a:schemeClr val="tx1"/>
                </a:solidFill>
              </a:rPr>
              <a:t>xã</a:t>
            </a:r>
            <a:endParaRPr lang="en-US" dirty="0">
              <a:solidFill>
                <a:schemeClr val="tx1"/>
              </a:solidFill>
              <a:latin typeface="Arial" panose="020B0604020202020204" pitchFamily="34" charset="0"/>
            </a:endParaRPr>
          </a:p>
        </p:txBody>
      </p:sp>
      <p:sp>
        <p:nvSpPr>
          <p:cNvPr id="6" name="Rounded Rectangle 5"/>
          <p:cNvSpPr/>
          <p:nvPr/>
        </p:nvSpPr>
        <p:spPr>
          <a:xfrm>
            <a:off x="248194" y="4499202"/>
            <a:ext cx="2220686" cy="888274"/>
          </a:xfrm>
          <a:prstGeom prst="roundRect">
            <a:avLst/>
          </a:prstGeom>
          <a:solidFill>
            <a:srgbClr val="F66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HĐND cấp </a:t>
            </a:r>
            <a:r>
              <a:rPr lang="vi-VN" dirty="0" smtClean="0">
                <a:solidFill>
                  <a:schemeClr val="tx1"/>
                </a:solidFill>
              </a:rPr>
              <a:t>huyện</a:t>
            </a:r>
            <a:endParaRPr lang="en-US" dirty="0">
              <a:solidFill>
                <a:schemeClr val="tx1"/>
              </a:solidFill>
              <a:latin typeface="Arial" panose="020B0604020202020204" pitchFamily="34" charset="0"/>
            </a:endParaRPr>
          </a:p>
        </p:txBody>
      </p:sp>
      <p:sp>
        <p:nvSpPr>
          <p:cNvPr id="7" name="Rounded Rectangle 6"/>
          <p:cNvSpPr/>
          <p:nvPr/>
        </p:nvSpPr>
        <p:spPr>
          <a:xfrm>
            <a:off x="248194" y="3359014"/>
            <a:ext cx="2220686" cy="888274"/>
          </a:xfrm>
          <a:prstGeom prst="roundRect">
            <a:avLst/>
          </a:prstGeom>
          <a:solidFill>
            <a:srgbClr val="F66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HĐND cấp tỉnh</a:t>
            </a:r>
            <a:endParaRPr lang="en-US" dirty="0">
              <a:solidFill>
                <a:schemeClr val="tx1"/>
              </a:solidFill>
              <a:latin typeface="Arial" panose="020B0604020202020204" pitchFamily="34" charset="0"/>
            </a:endParaRPr>
          </a:p>
        </p:txBody>
      </p:sp>
      <p:sp>
        <p:nvSpPr>
          <p:cNvPr id="8" name="Rounded Rectangle 7"/>
          <p:cNvSpPr/>
          <p:nvPr/>
        </p:nvSpPr>
        <p:spPr>
          <a:xfrm>
            <a:off x="9287686" y="2098468"/>
            <a:ext cx="2220686" cy="888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solidFill>
              </a:rPr>
              <a:t>VIỆN KIỂM SÁT NDTC</a:t>
            </a:r>
            <a:endParaRPr lang="en-US" b="1" dirty="0">
              <a:solidFill>
                <a:schemeClr val="tx1"/>
              </a:solidFill>
              <a:latin typeface="Arial" panose="020B0604020202020204" pitchFamily="34" charset="0"/>
            </a:endParaRPr>
          </a:p>
        </p:txBody>
      </p:sp>
      <p:sp>
        <p:nvSpPr>
          <p:cNvPr id="9" name="Rounded Rectangle 8"/>
          <p:cNvSpPr/>
          <p:nvPr/>
        </p:nvSpPr>
        <p:spPr>
          <a:xfrm>
            <a:off x="6274522" y="2104073"/>
            <a:ext cx="2220686" cy="8882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solidFill>
              </a:rPr>
              <a:t>TÒA ÁN NDTC</a:t>
            </a:r>
            <a:endParaRPr lang="en-US" b="1" dirty="0">
              <a:solidFill>
                <a:schemeClr val="tx1"/>
              </a:solidFill>
              <a:latin typeface="Arial" panose="020B0604020202020204" pitchFamily="34" charset="0"/>
            </a:endParaRPr>
          </a:p>
        </p:txBody>
      </p:sp>
      <p:sp>
        <p:nvSpPr>
          <p:cNvPr id="10" name="Rounded Rectangle 9"/>
          <p:cNvSpPr/>
          <p:nvPr/>
        </p:nvSpPr>
        <p:spPr>
          <a:xfrm>
            <a:off x="3261358" y="2116183"/>
            <a:ext cx="2220686" cy="88827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solidFill>
              </a:rPr>
              <a:t>CHÍNH PHỦ</a:t>
            </a:r>
            <a:endParaRPr lang="en-US" b="1" dirty="0">
              <a:solidFill>
                <a:schemeClr val="tx1"/>
              </a:solidFill>
              <a:latin typeface="Arial" panose="020B0604020202020204" pitchFamily="34" charset="0"/>
            </a:endParaRPr>
          </a:p>
        </p:txBody>
      </p:sp>
      <p:sp>
        <p:nvSpPr>
          <p:cNvPr id="11" name="Rounded Rectangle 10"/>
          <p:cNvSpPr/>
          <p:nvPr/>
        </p:nvSpPr>
        <p:spPr>
          <a:xfrm>
            <a:off x="3274418" y="5760630"/>
            <a:ext cx="2220686" cy="88827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UBND cấp </a:t>
            </a:r>
            <a:r>
              <a:rPr lang="vi-VN" dirty="0" smtClean="0">
                <a:solidFill>
                  <a:schemeClr val="tx1"/>
                </a:solidFill>
              </a:rPr>
              <a:t>xã</a:t>
            </a:r>
            <a:endParaRPr lang="en-US" dirty="0">
              <a:solidFill>
                <a:schemeClr val="tx1"/>
              </a:solidFill>
              <a:latin typeface="Arial" panose="020B0604020202020204" pitchFamily="34" charset="0"/>
            </a:endParaRPr>
          </a:p>
        </p:txBody>
      </p:sp>
      <p:sp>
        <p:nvSpPr>
          <p:cNvPr id="12" name="Rounded Rectangle 11"/>
          <p:cNvSpPr/>
          <p:nvPr/>
        </p:nvSpPr>
        <p:spPr>
          <a:xfrm>
            <a:off x="3261358" y="4508839"/>
            <a:ext cx="2220686" cy="88827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UBND cấp </a:t>
            </a:r>
            <a:r>
              <a:rPr lang="vi-VN" dirty="0" smtClean="0">
                <a:solidFill>
                  <a:schemeClr val="tx1"/>
                </a:solidFill>
              </a:rPr>
              <a:t>huyện</a:t>
            </a:r>
            <a:endParaRPr lang="en-US" dirty="0">
              <a:solidFill>
                <a:schemeClr val="tx1"/>
              </a:solidFill>
              <a:latin typeface="Arial" panose="020B0604020202020204" pitchFamily="34" charset="0"/>
            </a:endParaRPr>
          </a:p>
        </p:txBody>
      </p:sp>
      <p:sp>
        <p:nvSpPr>
          <p:cNvPr id="13" name="Rounded Rectangle 12"/>
          <p:cNvSpPr/>
          <p:nvPr/>
        </p:nvSpPr>
        <p:spPr>
          <a:xfrm>
            <a:off x="3261358" y="3317330"/>
            <a:ext cx="2220686" cy="88827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UBND cấp tỉnh</a:t>
            </a:r>
            <a:endParaRPr lang="en-US" dirty="0">
              <a:solidFill>
                <a:schemeClr val="tx1"/>
              </a:solidFill>
              <a:latin typeface="Arial" panose="020B0604020202020204" pitchFamily="34" charset="0"/>
            </a:endParaRPr>
          </a:p>
        </p:txBody>
      </p:sp>
      <p:sp>
        <p:nvSpPr>
          <p:cNvPr id="14" name="Rounded Rectangle 13"/>
          <p:cNvSpPr/>
          <p:nvPr/>
        </p:nvSpPr>
        <p:spPr>
          <a:xfrm>
            <a:off x="6274522" y="4499202"/>
            <a:ext cx="2220686" cy="8882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TAND </a:t>
            </a:r>
            <a:r>
              <a:rPr lang="vi-VN" dirty="0" smtClean="0">
                <a:solidFill>
                  <a:schemeClr val="tx1"/>
                </a:solidFill>
              </a:rPr>
              <a:t>cấp tỉnh</a:t>
            </a:r>
            <a:endParaRPr lang="en-US" dirty="0">
              <a:solidFill>
                <a:schemeClr val="tx1"/>
              </a:solidFill>
              <a:latin typeface="Arial" panose="020B0604020202020204" pitchFamily="34" charset="0"/>
            </a:endParaRPr>
          </a:p>
        </p:txBody>
      </p:sp>
      <p:sp>
        <p:nvSpPr>
          <p:cNvPr id="15" name="Rounded Rectangle 14"/>
          <p:cNvSpPr/>
          <p:nvPr/>
        </p:nvSpPr>
        <p:spPr>
          <a:xfrm>
            <a:off x="6274522" y="3359014"/>
            <a:ext cx="2220686" cy="8882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TAND cấp cao</a:t>
            </a:r>
            <a:endParaRPr lang="en-US" dirty="0">
              <a:solidFill>
                <a:schemeClr val="tx1"/>
              </a:solidFill>
              <a:latin typeface="Arial" panose="020B0604020202020204" pitchFamily="34" charset="0"/>
            </a:endParaRPr>
          </a:p>
        </p:txBody>
      </p:sp>
      <p:sp>
        <p:nvSpPr>
          <p:cNvPr id="17" name="Rounded Rectangle 16"/>
          <p:cNvSpPr/>
          <p:nvPr/>
        </p:nvSpPr>
        <p:spPr>
          <a:xfrm>
            <a:off x="6300642" y="5719624"/>
            <a:ext cx="2220686" cy="8882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TAND </a:t>
            </a:r>
            <a:r>
              <a:rPr lang="vi-VN" dirty="0" smtClean="0">
                <a:solidFill>
                  <a:schemeClr val="tx1"/>
                </a:solidFill>
              </a:rPr>
              <a:t>cấp huyện</a:t>
            </a:r>
            <a:endParaRPr lang="en-US" dirty="0">
              <a:solidFill>
                <a:schemeClr val="tx1"/>
              </a:solidFill>
              <a:latin typeface="Arial" panose="020B0604020202020204" pitchFamily="34" charset="0"/>
            </a:endParaRPr>
          </a:p>
        </p:txBody>
      </p:sp>
      <p:sp>
        <p:nvSpPr>
          <p:cNvPr id="18" name="Rounded Rectangle 17"/>
          <p:cNvSpPr/>
          <p:nvPr/>
        </p:nvSpPr>
        <p:spPr>
          <a:xfrm>
            <a:off x="9427019" y="4518477"/>
            <a:ext cx="2220686" cy="888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VIỆN KSND cấp tỉnh</a:t>
            </a:r>
            <a:endParaRPr lang="en-US" dirty="0">
              <a:solidFill>
                <a:schemeClr val="tx1"/>
              </a:solidFill>
              <a:latin typeface="Arial" panose="020B0604020202020204" pitchFamily="34" charset="0"/>
            </a:endParaRPr>
          </a:p>
        </p:txBody>
      </p:sp>
      <p:sp>
        <p:nvSpPr>
          <p:cNvPr id="19" name="Rounded Rectangle 18"/>
          <p:cNvSpPr/>
          <p:nvPr/>
        </p:nvSpPr>
        <p:spPr>
          <a:xfrm>
            <a:off x="9427019" y="3340666"/>
            <a:ext cx="2220686" cy="888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VIỆN KSNS cấp cao</a:t>
            </a:r>
            <a:endParaRPr lang="en-US" dirty="0">
              <a:solidFill>
                <a:schemeClr val="tx1"/>
              </a:solidFill>
              <a:latin typeface="Arial" panose="020B0604020202020204" pitchFamily="34" charset="0"/>
            </a:endParaRPr>
          </a:p>
        </p:txBody>
      </p:sp>
      <p:sp>
        <p:nvSpPr>
          <p:cNvPr id="20" name="Rounded Rectangle 19"/>
          <p:cNvSpPr/>
          <p:nvPr/>
        </p:nvSpPr>
        <p:spPr>
          <a:xfrm>
            <a:off x="9427019" y="5760675"/>
            <a:ext cx="2220686" cy="888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VIỆN KSND cấp huyện</a:t>
            </a:r>
            <a:endParaRPr lang="en-US" dirty="0">
              <a:solidFill>
                <a:schemeClr val="tx1"/>
              </a:solidFill>
              <a:latin typeface="Arial" panose="020B0604020202020204" pitchFamily="34" charset="0"/>
            </a:endParaRPr>
          </a:p>
        </p:txBody>
      </p:sp>
      <p:cxnSp>
        <p:nvCxnSpPr>
          <p:cNvPr id="22" name="Straight Arrow Connector 21"/>
          <p:cNvCxnSpPr>
            <a:stCxn id="3" idx="2"/>
          </p:cNvCxnSpPr>
          <p:nvPr/>
        </p:nvCxnSpPr>
        <p:spPr>
          <a:xfrm flipH="1">
            <a:off x="1214846" y="1359173"/>
            <a:ext cx="4715690" cy="74490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3" idx="2"/>
            <a:endCxn id="10" idx="0"/>
          </p:cNvCxnSpPr>
          <p:nvPr/>
        </p:nvCxnSpPr>
        <p:spPr>
          <a:xfrm flipH="1">
            <a:off x="4371701" y="1359173"/>
            <a:ext cx="1558835" cy="75701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3" idx="2"/>
            <a:endCxn id="9" idx="0"/>
          </p:cNvCxnSpPr>
          <p:nvPr/>
        </p:nvCxnSpPr>
        <p:spPr>
          <a:xfrm>
            <a:off x="5930536" y="1359173"/>
            <a:ext cx="1454329" cy="74490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3" idx="2"/>
            <a:endCxn id="8" idx="0"/>
          </p:cNvCxnSpPr>
          <p:nvPr/>
        </p:nvCxnSpPr>
        <p:spPr>
          <a:xfrm>
            <a:off x="5930536" y="1359173"/>
            <a:ext cx="4467493" cy="739295"/>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4" idx="2"/>
            <a:endCxn id="7" idx="0"/>
          </p:cNvCxnSpPr>
          <p:nvPr/>
        </p:nvCxnSpPr>
        <p:spPr>
          <a:xfrm>
            <a:off x="1358537" y="3004457"/>
            <a:ext cx="0" cy="354557"/>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7" idx="2"/>
            <a:endCxn id="6" idx="0"/>
          </p:cNvCxnSpPr>
          <p:nvPr/>
        </p:nvCxnSpPr>
        <p:spPr>
          <a:xfrm>
            <a:off x="1358537" y="4247288"/>
            <a:ext cx="0" cy="251914"/>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a:stCxn id="6" idx="2"/>
            <a:endCxn id="5" idx="0"/>
          </p:cNvCxnSpPr>
          <p:nvPr/>
        </p:nvCxnSpPr>
        <p:spPr>
          <a:xfrm>
            <a:off x="1358537" y="5387476"/>
            <a:ext cx="0" cy="354557"/>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10" idx="2"/>
            <a:endCxn id="13" idx="0"/>
          </p:cNvCxnSpPr>
          <p:nvPr/>
        </p:nvCxnSpPr>
        <p:spPr>
          <a:xfrm>
            <a:off x="4371701" y="3004457"/>
            <a:ext cx="0" cy="312873"/>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stCxn id="13" idx="2"/>
          </p:cNvCxnSpPr>
          <p:nvPr/>
        </p:nvCxnSpPr>
        <p:spPr>
          <a:xfrm>
            <a:off x="4371701" y="4205604"/>
            <a:ext cx="0" cy="312873"/>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12" idx="2"/>
            <a:endCxn id="11" idx="0"/>
          </p:cNvCxnSpPr>
          <p:nvPr/>
        </p:nvCxnSpPr>
        <p:spPr>
          <a:xfrm>
            <a:off x="4371701" y="5397113"/>
            <a:ext cx="13060" cy="363517"/>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p:cNvCxnSpPr>
            <a:stCxn id="4" idx="3"/>
            <a:endCxn id="10" idx="1"/>
          </p:cNvCxnSpPr>
          <p:nvPr/>
        </p:nvCxnSpPr>
        <p:spPr>
          <a:xfrm>
            <a:off x="2468880" y="2560320"/>
            <a:ext cx="792478"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p:cNvCxnSpPr>
            <a:stCxn id="7" idx="3"/>
          </p:cNvCxnSpPr>
          <p:nvPr/>
        </p:nvCxnSpPr>
        <p:spPr>
          <a:xfrm>
            <a:off x="2468880" y="3803151"/>
            <a:ext cx="792478"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p:cNvCxnSpPr>
            <a:stCxn id="6" idx="3"/>
            <a:endCxn id="12" idx="1"/>
          </p:cNvCxnSpPr>
          <p:nvPr/>
        </p:nvCxnSpPr>
        <p:spPr>
          <a:xfrm>
            <a:off x="2468880" y="4943339"/>
            <a:ext cx="792478" cy="9637"/>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p:cNvCxnSpPr>
            <a:stCxn id="5" idx="3"/>
            <a:endCxn id="11" idx="1"/>
          </p:cNvCxnSpPr>
          <p:nvPr/>
        </p:nvCxnSpPr>
        <p:spPr>
          <a:xfrm>
            <a:off x="2468880" y="6186170"/>
            <a:ext cx="805538" cy="18597"/>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p:cNvCxnSpPr>
            <a:stCxn id="9" idx="2"/>
            <a:endCxn id="15" idx="0"/>
          </p:cNvCxnSpPr>
          <p:nvPr/>
        </p:nvCxnSpPr>
        <p:spPr>
          <a:xfrm>
            <a:off x="7384865" y="2992347"/>
            <a:ext cx="0" cy="366667"/>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p:cNvCxnSpPr>
            <a:stCxn id="15" idx="2"/>
            <a:endCxn id="14" idx="0"/>
          </p:cNvCxnSpPr>
          <p:nvPr/>
        </p:nvCxnSpPr>
        <p:spPr>
          <a:xfrm>
            <a:off x="7384865" y="4247288"/>
            <a:ext cx="0" cy="251914"/>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8" name="Straight Arrow Connector 67"/>
          <p:cNvCxnSpPr>
            <a:stCxn id="14" idx="2"/>
          </p:cNvCxnSpPr>
          <p:nvPr/>
        </p:nvCxnSpPr>
        <p:spPr>
          <a:xfrm>
            <a:off x="7384865" y="5387476"/>
            <a:ext cx="0" cy="373154"/>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70" name="Straight Arrow Connector 69"/>
          <p:cNvCxnSpPr/>
          <p:nvPr/>
        </p:nvCxnSpPr>
        <p:spPr>
          <a:xfrm flipH="1">
            <a:off x="10523120" y="2984915"/>
            <a:ext cx="5004" cy="3575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9" idx="2"/>
            <a:endCxn id="18" idx="0"/>
          </p:cNvCxnSpPr>
          <p:nvPr/>
        </p:nvCxnSpPr>
        <p:spPr>
          <a:xfrm>
            <a:off x="10537362" y="4228940"/>
            <a:ext cx="0" cy="2895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8" idx="2"/>
            <a:endCxn id="20" idx="0"/>
          </p:cNvCxnSpPr>
          <p:nvPr/>
        </p:nvCxnSpPr>
        <p:spPr>
          <a:xfrm>
            <a:off x="10537362" y="5406751"/>
            <a:ext cx="0" cy="3539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8367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5" y="286748"/>
            <a:ext cx="10515600" cy="1325563"/>
          </a:xfrm>
        </p:spPr>
        <p:txBody>
          <a:bodyPr/>
          <a:lstStyle/>
          <a:p>
            <a:pPr algn="ctr"/>
            <a:r>
              <a:rPr lang="en-US" dirty="0" err="1" smtClean="0">
                <a:solidFill>
                  <a:schemeClr val="accent5"/>
                </a:solidFill>
              </a:rPr>
              <a:t>Thảo</a:t>
            </a:r>
            <a:r>
              <a:rPr lang="en-US" dirty="0" smtClean="0">
                <a:solidFill>
                  <a:schemeClr val="accent5"/>
                </a:solidFill>
              </a:rPr>
              <a:t> </a:t>
            </a:r>
            <a:r>
              <a:rPr lang="en-US" dirty="0" err="1" smtClean="0">
                <a:solidFill>
                  <a:schemeClr val="accent5"/>
                </a:solidFill>
              </a:rPr>
              <a:t>luận</a:t>
            </a:r>
            <a:endParaRPr lang="en-US" dirty="0">
              <a:solidFill>
                <a:schemeClr val="accent5"/>
              </a:solidFill>
            </a:endParaRPr>
          </a:p>
        </p:txBody>
      </p:sp>
      <p:sp>
        <p:nvSpPr>
          <p:cNvPr id="3" name="Content Placeholder 2"/>
          <p:cNvSpPr>
            <a:spLocks noGrp="1"/>
          </p:cNvSpPr>
          <p:nvPr>
            <p:ph idx="1"/>
          </p:nvPr>
        </p:nvSpPr>
        <p:spPr>
          <a:xfrm>
            <a:off x="470263" y="1546951"/>
            <a:ext cx="11495314" cy="5193483"/>
          </a:xfrm>
        </p:spPr>
        <p:txBody>
          <a:bodyPr>
            <a:normAutofit/>
          </a:bodyPr>
          <a:lstStyle/>
          <a:p>
            <a:r>
              <a:rPr lang="en-US" b="1" dirty="0" err="1"/>
              <a:t>Nhận</a:t>
            </a:r>
            <a:r>
              <a:rPr lang="en-US" b="1" dirty="0"/>
              <a:t> </a:t>
            </a:r>
            <a:r>
              <a:rPr lang="en-US" b="1" dirty="0" err="1"/>
              <a:t>định</a:t>
            </a:r>
            <a:r>
              <a:rPr lang="en-US" b="1" dirty="0"/>
              <a:t> </a:t>
            </a:r>
            <a:r>
              <a:rPr lang="en-US" b="1" dirty="0" err="1"/>
              <a:t>sau</a:t>
            </a:r>
            <a:r>
              <a:rPr lang="en-US" b="1" dirty="0"/>
              <a:t> </a:t>
            </a:r>
            <a:r>
              <a:rPr lang="en-US" b="1" dirty="0" err="1"/>
              <a:t>đây</a:t>
            </a:r>
            <a:r>
              <a:rPr lang="en-US" b="1" dirty="0"/>
              <a:t> </a:t>
            </a:r>
            <a:r>
              <a:rPr lang="en-US" b="1" dirty="0" err="1"/>
              <a:t>đúng</a:t>
            </a:r>
            <a:r>
              <a:rPr lang="en-US" b="1" dirty="0"/>
              <a:t> hay </a:t>
            </a:r>
            <a:r>
              <a:rPr lang="en-US" b="1" dirty="0" err="1"/>
              <a:t>sai</a:t>
            </a:r>
            <a:r>
              <a:rPr lang="en-US" b="1" dirty="0"/>
              <a:t>? </a:t>
            </a:r>
            <a:r>
              <a:rPr lang="en-US" b="1" dirty="0" err="1"/>
              <a:t>Giải</a:t>
            </a:r>
            <a:r>
              <a:rPr lang="en-US" b="1" dirty="0"/>
              <a:t> </a:t>
            </a:r>
            <a:r>
              <a:rPr lang="en-US" b="1" dirty="0" err="1"/>
              <a:t>thích</a:t>
            </a:r>
            <a:r>
              <a:rPr lang="en-US" b="1" dirty="0"/>
              <a:t> </a:t>
            </a:r>
            <a:r>
              <a:rPr lang="en-US" b="1" dirty="0" err="1"/>
              <a:t>vì</a:t>
            </a:r>
            <a:r>
              <a:rPr lang="en-US" b="1" dirty="0"/>
              <a:t> </a:t>
            </a:r>
            <a:r>
              <a:rPr lang="en-US" b="1" dirty="0" err="1"/>
              <a:t>sao</a:t>
            </a:r>
            <a:r>
              <a:rPr lang="en-US" b="1" dirty="0"/>
              <a:t>?</a:t>
            </a:r>
            <a:endParaRPr lang="en-US" dirty="0"/>
          </a:p>
          <a:p>
            <a:r>
              <a:rPr lang="en-US" dirty="0"/>
              <a:t>1. </a:t>
            </a:r>
            <a:r>
              <a:rPr lang="en-US" dirty="0" err="1"/>
              <a:t>Quốc</a:t>
            </a:r>
            <a:r>
              <a:rPr lang="en-US" dirty="0"/>
              <a:t> </a:t>
            </a:r>
            <a:r>
              <a:rPr lang="en-US" dirty="0" err="1"/>
              <a:t>hội</a:t>
            </a:r>
            <a:r>
              <a:rPr lang="en-US" dirty="0"/>
              <a:t> </a:t>
            </a:r>
            <a:r>
              <a:rPr lang="en-US" dirty="0" err="1"/>
              <a:t>là</a:t>
            </a:r>
            <a:r>
              <a:rPr lang="en-US" dirty="0"/>
              <a:t> </a:t>
            </a:r>
            <a:r>
              <a:rPr lang="en-US" dirty="0" err="1"/>
              <a:t>cơ</a:t>
            </a:r>
            <a:r>
              <a:rPr lang="en-US" dirty="0"/>
              <a:t> </a:t>
            </a:r>
            <a:r>
              <a:rPr lang="en-US" dirty="0" err="1"/>
              <a:t>quan</a:t>
            </a:r>
            <a:r>
              <a:rPr lang="en-US" dirty="0"/>
              <a:t> </a:t>
            </a:r>
            <a:r>
              <a:rPr lang="en-US" dirty="0" err="1"/>
              <a:t>thực</a:t>
            </a:r>
            <a:r>
              <a:rPr lang="en-US" dirty="0"/>
              <a:t> </a:t>
            </a:r>
            <a:r>
              <a:rPr lang="en-US" dirty="0" err="1"/>
              <a:t>hiện</a:t>
            </a:r>
            <a:r>
              <a:rPr lang="en-US" dirty="0"/>
              <a:t> </a:t>
            </a:r>
            <a:r>
              <a:rPr lang="en-US" dirty="0" err="1"/>
              <a:t>quyền</a:t>
            </a:r>
            <a:r>
              <a:rPr lang="en-US" dirty="0"/>
              <a:t> </a:t>
            </a:r>
            <a:r>
              <a:rPr lang="en-US" dirty="0" err="1"/>
              <a:t>lập</a:t>
            </a:r>
            <a:r>
              <a:rPr lang="en-US" dirty="0"/>
              <a:t> </a:t>
            </a:r>
            <a:r>
              <a:rPr lang="en-US" dirty="0" err="1"/>
              <a:t>pháp</a:t>
            </a:r>
            <a:r>
              <a:rPr lang="en-US" dirty="0"/>
              <a:t>, </a:t>
            </a:r>
            <a:r>
              <a:rPr lang="en-US" dirty="0" err="1"/>
              <a:t>hành</a:t>
            </a:r>
            <a:r>
              <a:rPr lang="en-US" dirty="0"/>
              <a:t> </a:t>
            </a:r>
            <a:r>
              <a:rPr lang="en-US" dirty="0" err="1"/>
              <a:t>pháp</a:t>
            </a:r>
            <a:r>
              <a:rPr lang="en-US" dirty="0"/>
              <a:t> </a:t>
            </a:r>
            <a:r>
              <a:rPr lang="en-US" dirty="0" err="1"/>
              <a:t>và</a:t>
            </a:r>
            <a:r>
              <a:rPr lang="en-US" dirty="0"/>
              <a:t> </a:t>
            </a:r>
            <a:r>
              <a:rPr lang="en-US" dirty="0" err="1"/>
              <a:t>tư</a:t>
            </a:r>
            <a:r>
              <a:rPr lang="en-US" dirty="0"/>
              <a:t> </a:t>
            </a:r>
            <a:r>
              <a:rPr lang="en-US" dirty="0" err="1"/>
              <a:t>pháp</a:t>
            </a:r>
            <a:r>
              <a:rPr lang="en-US" dirty="0"/>
              <a:t>?</a:t>
            </a:r>
          </a:p>
          <a:p>
            <a:r>
              <a:rPr lang="en-US" dirty="0"/>
              <a:t>2. </a:t>
            </a:r>
            <a:r>
              <a:rPr lang="en-US" dirty="0" err="1"/>
              <a:t>Chủ</a:t>
            </a:r>
            <a:r>
              <a:rPr lang="en-US" dirty="0"/>
              <a:t> </a:t>
            </a:r>
            <a:r>
              <a:rPr lang="en-US" dirty="0" err="1"/>
              <a:t>tịch</a:t>
            </a:r>
            <a:r>
              <a:rPr lang="en-US" dirty="0"/>
              <a:t> </a:t>
            </a:r>
            <a:r>
              <a:rPr lang="en-US" dirty="0" err="1"/>
              <a:t>Quốc</a:t>
            </a:r>
            <a:r>
              <a:rPr lang="en-US" dirty="0"/>
              <a:t> </a:t>
            </a:r>
            <a:r>
              <a:rPr lang="en-US" dirty="0" err="1"/>
              <a:t>hội</a:t>
            </a:r>
            <a:r>
              <a:rPr lang="en-US" dirty="0"/>
              <a:t> </a:t>
            </a:r>
            <a:r>
              <a:rPr lang="en-US" dirty="0" err="1"/>
              <a:t>là</a:t>
            </a:r>
            <a:r>
              <a:rPr lang="en-US" dirty="0"/>
              <a:t> </a:t>
            </a:r>
            <a:r>
              <a:rPr lang="en-US" dirty="0" err="1"/>
              <a:t>người</a:t>
            </a:r>
            <a:r>
              <a:rPr lang="en-US" dirty="0"/>
              <a:t> </a:t>
            </a:r>
            <a:r>
              <a:rPr lang="en-US" dirty="0" err="1"/>
              <a:t>đứng</a:t>
            </a:r>
            <a:r>
              <a:rPr lang="en-US" dirty="0"/>
              <a:t> </a:t>
            </a:r>
            <a:r>
              <a:rPr lang="en-US" dirty="0" err="1"/>
              <a:t>đầu</a:t>
            </a:r>
            <a:r>
              <a:rPr lang="en-US" dirty="0"/>
              <a:t> </a:t>
            </a:r>
            <a:r>
              <a:rPr lang="en-US" dirty="0" err="1"/>
              <a:t>cơ</a:t>
            </a:r>
            <a:r>
              <a:rPr lang="en-US" dirty="0"/>
              <a:t> </a:t>
            </a:r>
            <a:r>
              <a:rPr lang="en-US" dirty="0" err="1"/>
              <a:t>quan</a:t>
            </a:r>
            <a:r>
              <a:rPr lang="en-US" dirty="0"/>
              <a:t> </a:t>
            </a:r>
            <a:r>
              <a:rPr lang="en-US" dirty="0" err="1"/>
              <a:t>quyền</a:t>
            </a:r>
            <a:r>
              <a:rPr lang="en-US" dirty="0"/>
              <a:t> </a:t>
            </a:r>
            <a:r>
              <a:rPr lang="en-US" dirty="0" err="1"/>
              <a:t>lực</a:t>
            </a:r>
            <a:r>
              <a:rPr lang="en-US" dirty="0"/>
              <a:t> </a:t>
            </a:r>
            <a:r>
              <a:rPr lang="en-US" dirty="0" err="1"/>
              <a:t>nhà</a:t>
            </a:r>
            <a:r>
              <a:rPr lang="en-US" dirty="0"/>
              <a:t> </a:t>
            </a:r>
            <a:r>
              <a:rPr lang="en-US" dirty="0" err="1"/>
              <a:t>nước</a:t>
            </a:r>
            <a:r>
              <a:rPr lang="en-US" dirty="0"/>
              <a:t> </a:t>
            </a:r>
            <a:r>
              <a:rPr lang="en-US" dirty="0" err="1"/>
              <a:t>cao</a:t>
            </a:r>
            <a:r>
              <a:rPr lang="en-US" dirty="0"/>
              <a:t> </a:t>
            </a:r>
            <a:r>
              <a:rPr lang="en-US" dirty="0" err="1"/>
              <a:t>nhất</a:t>
            </a:r>
            <a:r>
              <a:rPr lang="en-US" dirty="0"/>
              <a:t>, </a:t>
            </a:r>
            <a:r>
              <a:rPr lang="en-US" dirty="0" err="1"/>
              <a:t>đại</a:t>
            </a:r>
            <a:r>
              <a:rPr lang="en-US" dirty="0"/>
              <a:t> </a:t>
            </a:r>
            <a:r>
              <a:rPr lang="en-US" dirty="0" err="1"/>
              <a:t>diện</a:t>
            </a:r>
            <a:r>
              <a:rPr lang="en-US" dirty="0"/>
              <a:t> </a:t>
            </a:r>
            <a:r>
              <a:rPr lang="en-US" dirty="0" err="1"/>
              <a:t>cho</a:t>
            </a:r>
            <a:r>
              <a:rPr lang="en-US" dirty="0"/>
              <a:t> </a:t>
            </a:r>
            <a:r>
              <a:rPr lang="en-US" dirty="0" err="1"/>
              <a:t>Nhà</a:t>
            </a:r>
            <a:r>
              <a:rPr lang="en-US" dirty="0"/>
              <a:t> </a:t>
            </a:r>
            <a:r>
              <a:rPr lang="en-US" dirty="0" err="1"/>
              <a:t>nước</a:t>
            </a:r>
            <a:r>
              <a:rPr lang="en-US" dirty="0"/>
              <a:t> ta </a:t>
            </a:r>
            <a:r>
              <a:rPr lang="en-US" dirty="0" err="1"/>
              <a:t>trong</a:t>
            </a:r>
            <a:r>
              <a:rPr lang="en-US" dirty="0"/>
              <a:t> </a:t>
            </a:r>
            <a:r>
              <a:rPr lang="en-US" dirty="0" err="1"/>
              <a:t>quan</a:t>
            </a:r>
            <a:r>
              <a:rPr lang="en-US" dirty="0"/>
              <a:t> </a:t>
            </a:r>
            <a:r>
              <a:rPr lang="en-US" dirty="0" err="1"/>
              <a:t>hệ</a:t>
            </a:r>
            <a:r>
              <a:rPr lang="en-US" dirty="0"/>
              <a:t> </a:t>
            </a:r>
            <a:r>
              <a:rPr lang="en-US" dirty="0" err="1"/>
              <a:t>đối</a:t>
            </a:r>
            <a:r>
              <a:rPr lang="en-US" dirty="0"/>
              <a:t> </a:t>
            </a:r>
            <a:r>
              <a:rPr lang="en-US" dirty="0" err="1"/>
              <a:t>nội</a:t>
            </a:r>
            <a:r>
              <a:rPr lang="en-US" dirty="0"/>
              <a:t> </a:t>
            </a:r>
            <a:r>
              <a:rPr lang="en-US" dirty="0" err="1"/>
              <a:t>và</a:t>
            </a:r>
            <a:r>
              <a:rPr lang="en-US" dirty="0"/>
              <a:t> </a:t>
            </a:r>
            <a:r>
              <a:rPr lang="en-US" dirty="0" err="1"/>
              <a:t>đối</a:t>
            </a:r>
            <a:r>
              <a:rPr lang="en-US" dirty="0"/>
              <a:t> </a:t>
            </a:r>
            <a:r>
              <a:rPr lang="en-US" dirty="0" err="1"/>
              <a:t>ngoại</a:t>
            </a:r>
            <a:endParaRPr lang="en-US" dirty="0"/>
          </a:p>
          <a:p>
            <a:r>
              <a:rPr lang="en-US" dirty="0"/>
              <a:t>3. </a:t>
            </a:r>
            <a:r>
              <a:rPr lang="en-US" dirty="0" err="1"/>
              <a:t>Thủ</a:t>
            </a:r>
            <a:r>
              <a:rPr lang="en-US" dirty="0"/>
              <a:t> </a:t>
            </a:r>
            <a:r>
              <a:rPr lang="en-US" dirty="0" err="1"/>
              <a:t>tướng</a:t>
            </a:r>
            <a:r>
              <a:rPr lang="en-US" dirty="0"/>
              <a:t> </a:t>
            </a:r>
            <a:r>
              <a:rPr lang="en-US" dirty="0" err="1"/>
              <a:t>chính</a:t>
            </a:r>
            <a:r>
              <a:rPr lang="en-US" dirty="0"/>
              <a:t> </a:t>
            </a:r>
            <a:r>
              <a:rPr lang="en-US" dirty="0" err="1"/>
              <a:t>phủ</a:t>
            </a:r>
            <a:r>
              <a:rPr lang="en-US" dirty="0"/>
              <a:t> </a:t>
            </a:r>
            <a:r>
              <a:rPr lang="en-US" dirty="0" err="1"/>
              <a:t>là</a:t>
            </a:r>
            <a:r>
              <a:rPr lang="en-US" dirty="0"/>
              <a:t> </a:t>
            </a:r>
            <a:r>
              <a:rPr lang="en-US" dirty="0" err="1"/>
              <a:t>đại</a:t>
            </a:r>
            <a:r>
              <a:rPr lang="en-US" dirty="0"/>
              <a:t> </a:t>
            </a:r>
            <a:r>
              <a:rPr lang="en-US" dirty="0" err="1"/>
              <a:t>biểu</a:t>
            </a:r>
            <a:r>
              <a:rPr lang="en-US" dirty="0"/>
              <a:t> </a:t>
            </a:r>
            <a:r>
              <a:rPr lang="en-US" dirty="0" err="1"/>
              <a:t>của</a:t>
            </a:r>
            <a:r>
              <a:rPr lang="en-US" dirty="0"/>
              <a:t> </a:t>
            </a:r>
            <a:r>
              <a:rPr lang="en-US" dirty="0" err="1"/>
              <a:t>dân</a:t>
            </a:r>
            <a:r>
              <a:rPr lang="en-US" dirty="0"/>
              <a:t>, do </a:t>
            </a:r>
            <a:r>
              <a:rPr lang="en-US" dirty="0" err="1"/>
              <a:t>nhân</a:t>
            </a:r>
            <a:r>
              <a:rPr lang="en-US" dirty="0"/>
              <a:t> </a:t>
            </a:r>
            <a:r>
              <a:rPr lang="en-US" dirty="0" err="1"/>
              <a:t>dân</a:t>
            </a:r>
            <a:r>
              <a:rPr lang="en-US" dirty="0"/>
              <a:t> </a:t>
            </a:r>
            <a:r>
              <a:rPr lang="en-US" dirty="0" err="1"/>
              <a:t>cả</a:t>
            </a:r>
            <a:r>
              <a:rPr lang="en-US" dirty="0"/>
              <a:t> </a:t>
            </a:r>
            <a:r>
              <a:rPr lang="en-US" dirty="0" err="1"/>
              <a:t>nước</a:t>
            </a:r>
            <a:r>
              <a:rPr lang="en-US" dirty="0"/>
              <a:t> </a:t>
            </a:r>
            <a:r>
              <a:rPr lang="en-US" dirty="0" err="1"/>
              <a:t>bầu</a:t>
            </a:r>
            <a:r>
              <a:rPr lang="en-US" dirty="0"/>
              <a:t> </a:t>
            </a:r>
            <a:r>
              <a:rPr lang="en-US" dirty="0" err="1"/>
              <a:t>ra</a:t>
            </a:r>
            <a:endParaRPr lang="en-US" dirty="0"/>
          </a:p>
          <a:p>
            <a:r>
              <a:rPr lang="en-US" dirty="0"/>
              <a:t>4. </a:t>
            </a:r>
            <a:r>
              <a:rPr lang="en-US" dirty="0" err="1"/>
              <a:t>Hội</a:t>
            </a:r>
            <a:r>
              <a:rPr lang="en-US" dirty="0"/>
              <a:t> </a:t>
            </a:r>
            <a:r>
              <a:rPr lang="en-US" dirty="0" err="1"/>
              <a:t>đồng</a:t>
            </a:r>
            <a:r>
              <a:rPr lang="en-US" dirty="0"/>
              <a:t> </a:t>
            </a:r>
            <a:r>
              <a:rPr lang="en-US" dirty="0" err="1"/>
              <a:t>nhân</a:t>
            </a:r>
            <a:r>
              <a:rPr lang="en-US" dirty="0"/>
              <a:t> </a:t>
            </a:r>
            <a:r>
              <a:rPr lang="en-US" dirty="0" err="1"/>
              <a:t>dân</a:t>
            </a:r>
            <a:r>
              <a:rPr lang="en-US" dirty="0"/>
              <a:t> </a:t>
            </a:r>
            <a:r>
              <a:rPr lang="en-US" dirty="0" err="1"/>
              <a:t>là</a:t>
            </a:r>
            <a:r>
              <a:rPr lang="en-US" dirty="0"/>
              <a:t> </a:t>
            </a:r>
            <a:r>
              <a:rPr lang="en-US" dirty="0" err="1"/>
              <a:t>cơ</a:t>
            </a:r>
            <a:r>
              <a:rPr lang="en-US" dirty="0"/>
              <a:t> </a:t>
            </a:r>
            <a:r>
              <a:rPr lang="en-US" dirty="0" err="1"/>
              <a:t>quan</a:t>
            </a:r>
            <a:r>
              <a:rPr lang="en-US" dirty="0"/>
              <a:t> </a:t>
            </a:r>
            <a:r>
              <a:rPr lang="en-US" dirty="0" err="1"/>
              <a:t>trực</a:t>
            </a:r>
            <a:r>
              <a:rPr lang="en-US" dirty="0"/>
              <a:t> </a:t>
            </a:r>
            <a:r>
              <a:rPr lang="en-US" dirty="0" err="1"/>
              <a:t>thuộc</a:t>
            </a:r>
            <a:r>
              <a:rPr lang="en-US" dirty="0"/>
              <a:t> </a:t>
            </a:r>
            <a:r>
              <a:rPr lang="en-US" dirty="0" err="1"/>
              <a:t>Quốc</a:t>
            </a:r>
            <a:r>
              <a:rPr lang="en-US" dirty="0"/>
              <a:t> </a:t>
            </a:r>
            <a:r>
              <a:rPr lang="en-US" dirty="0" err="1"/>
              <a:t>hội</a:t>
            </a:r>
            <a:endParaRPr lang="en-US" dirty="0"/>
          </a:p>
          <a:p>
            <a:r>
              <a:rPr lang="en-US" dirty="0"/>
              <a:t>5. </a:t>
            </a:r>
            <a:r>
              <a:rPr lang="en-US" dirty="0" err="1"/>
              <a:t>Ủy</a:t>
            </a:r>
            <a:r>
              <a:rPr lang="en-US" dirty="0"/>
              <a:t> ban </a:t>
            </a:r>
            <a:r>
              <a:rPr lang="en-US" dirty="0" err="1"/>
              <a:t>nhân</a:t>
            </a:r>
            <a:r>
              <a:rPr lang="en-US" dirty="0"/>
              <a:t> </a:t>
            </a:r>
            <a:r>
              <a:rPr lang="en-US" dirty="0" err="1"/>
              <a:t>dân</a:t>
            </a:r>
            <a:r>
              <a:rPr lang="en-US" dirty="0"/>
              <a:t> </a:t>
            </a:r>
            <a:r>
              <a:rPr lang="en-US" dirty="0" err="1"/>
              <a:t>là</a:t>
            </a:r>
            <a:r>
              <a:rPr lang="en-US" dirty="0"/>
              <a:t> </a:t>
            </a:r>
            <a:r>
              <a:rPr lang="en-US" dirty="0" err="1"/>
              <a:t>cơ</a:t>
            </a:r>
            <a:r>
              <a:rPr lang="en-US" dirty="0"/>
              <a:t> </a:t>
            </a:r>
            <a:r>
              <a:rPr lang="en-US" dirty="0" err="1"/>
              <a:t>quan</a:t>
            </a:r>
            <a:r>
              <a:rPr lang="en-US" dirty="0"/>
              <a:t> </a:t>
            </a:r>
            <a:r>
              <a:rPr lang="en-US" dirty="0" err="1"/>
              <a:t>quyền</a:t>
            </a:r>
            <a:r>
              <a:rPr lang="en-US" dirty="0"/>
              <a:t> </a:t>
            </a:r>
            <a:r>
              <a:rPr lang="en-US" dirty="0" err="1"/>
              <a:t>lực</a:t>
            </a:r>
            <a:r>
              <a:rPr lang="en-US" dirty="0"/>
              <a:t> </a:t>
            </a:r>
            <a:r>
              <a:rPr lang="en-US" dirty="0" err="1"/>
              <a:t>nhà</a:t>
            </a:r>
            <a:r>
              <a:rPr lang="en-US" dirty="0"/>
              <a:t> </a:t>
            </a:r>
            <a:r>
              <a:rPr lang="en-US" dirty="0" err="1"/>
              <a:t>nước</a:t>
            </a:r>
            <a:r>
              <a:rPr lang="en-US" dirty="0"/>
              <a:t> ở </a:t>
            </a:r>
            <a:r>
              <a:rPr lang="en-US" dirty="0" err="1"/>
              <a:t>địa</a:t>
            </a:r>
            <a:r>
              <a:rPr lang="en-US" dirty="0"/>
              <a:t> </a:t>
            </a:r>
            <a:r>
              <a:rPr lang="en-US" dirty="0" err="1"/>
              <a:t>phương</a:t>
            </a:r>
            <a:endParaRPr lang="en-US" dirty="0"/>
          </a:p>
          <a:p>
            <a:r>
              <a:rPr lang="en-US" dirty="0"/>
              <a:t>6. </a:t>
            </a:r>
            <a:r>
              <a:rPr lang="en-US" dirty="0" err="1"/>
              <a:t>Viện</a:t>
            </a:r>
            <a:r>
              <a:rPr lang="en-US" dirty="0"/>
              <a:t> </a:t>
            </a:r>
            <a:r>
              <a:rPr lang="en-US" dirty="0" err="1"/>
              <a:t>kiểm</a:t>
            </a:r>
            <a:r>
              <a:rPr lang="en-US" dirty="0"/>
              <a:t> </a:t>
            </a:r>
            <a:r>
              <a:rPr lang="en-US" dirty="0" err="1"/>
              <a:t>sát</a:t>
            </a:r>
            <a:r>
              <a:rPr lang="en-US" dirty="0"/>
              <a:t> </a:t>
            </a:r>
            <a:r>
              <a:rPr lang="en-US" dirty="0" err="1"/>
              <a:t>nhân</a:t>
            </a:r>
            <a:r>
              <a:rPr lang="en-US" dirty="0"/>
              <a:t> </a:t>
            </a:r>
            <a:r>
              <a:rPr lang="en-US" dirty="0" err="1"/>
              <a:t>dân</a:t>
            </a:r>
            <a:r>
              <a:rPr lang="en-US" dirty="0"/>
              <a:t> </a:t>
            </a:r>
            <a:r>
              <a:rPr lang="en-US" dirty="0" err="1"/>
              <a:t>là</a:t>
            </a:r>
            <a:r>
              <a:rPr lang="en-US" dirty="0"/>
              <a:t> </a:t>
            </a:r>
            <a:r>
              <a:rPr lang="en-US" dirty="0" err="1"/>
              <a:t>cơ</a:t>
            </a:r>
            <a:r>
              <a:rPr lang="en-US" dirty="0"/>
              <a:t> </a:t>
            </a:r>
            <a:r>
              <a:rPr lang="en-US" dirty="0" err="1"/>
              <a:t>quan</a:t>
            </a:r>
            <a:r>
              <a:rPr lang="en-US" dirty="0"/>
              <a:t> </a:t>
            </a:r>
            <a:r>
              <a:rPr lang="en-US" dirty="0" err="1"/>
              <a:t>thực</a:t>
            </a:r>
            <a:r>
              <a:rPr lang="en-US" dirty="0"/>
              <a:t> </a:t>
            </a:r>
            <a:r>
              <a:rPr lang="en-US" dirty="0" err="1"/>
              <a:t>hiện</a:t>
            </a:r>
            <a:r>
              <a:rPr lang="en-US" dirty="0"/>
              <a:t> </a:t>
            </a:r>
            <a:r>
              <a:rPr lang="en-US" dirty="0" err="1"/>
              <a:t>quyền</a:t>
            </a:r>
            <a:r>
              <a:rPr lang="en-US" dirty="0"/>
              <a:t> </a:t>
            </a:r>
            <a:r>
              <a:rPr lang="en-US" dirty="0" err="1"/>
              <a:t>tư</a:t>
            </a:r>
            <a:r>
              <a:rPr lang="en-US" dirty="0"/>
              <a:t> </a:t>
            </a:r>
            <a:r>
              <a:rPr lang="en-US" dirty="0" err="1"/>
              <a:t>pháp</a:t>
            </a:r>
            <a:r>
              <a:rPr lang="en-US" dirty="0"/>
              <a:t>.</a:t>
            </a:r>
          </a:p>
        </p:txBody>
      </p:sp>
    </p:spTree>
    <p:extLst>
      <p:ext uri="{BB962C8B-B14F-4D97-AF65-F5344CB8AC3E}">
        <p14:creationId xmlns:p14="http://schemas.microsoft.com/office/powerpoint/2010/main" val="17722633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5" y="286748"/>
            <a:ext cx="10515600" cy="1325563"/>
          </a:xfrm>
        </p:spPr>
        <p:txBody>
          <a:bodyPr/>
          <a:lstStyle/>
          <a:p>
            <a:pPr algn="ctr"/>
            <a:r>
              <a:rPr lang="en-US" dirty="0" err="1" smtClean="0">
                <a:solidFill>
                  <a:schemeClr val="accent5"/>
                </a:solidFill>
              </a:rPr>
              <a:t>Đáp</a:t>
            </a:r>
            <a:r>
              <a:rPr lang="en-US" dirty="0" smtClean="0">
                <a:solidFill>
                  <a:schemeClr val="accent5"/>
                </a:solidFill>
              </a:rPr>
              <a:t> </a:t>
            </a:r>
            <a:r>
              <a:rPr lang="en-US" dirty="0" err="1" smtClean="0">
                <a:solidFill>
                  <a:schemeClr val="accent5"/>
                </a:solidFill>
              </a:rPr>
              <a:t>án</a:t>
            </a:r>
            <a:endParaRPr lang="en-US" dirty="0">
              <a:solidFill>
                <a:schemeClr val="accent5"/>
              </a:solidFill>
            </a:endParaRPr>
          </a:p>
        </p:txBody>
      </p:sp>
      <p:sp>
        <p:nvSpPr>
          <p:cNvPr id="3" name="Content Placeholder 2"/>
          <p:cNvSpPr>
            <a:spLocks noGrp="1"/>
          </p:cNvSpPr>
          <p:nvPr>
            <p:ph idx="1"/>
          </p:nvPr>
        </p:nvSpPr>
        <p:spPr>
          <a:xfrm>
            <a:off x="470263" y="1546951"/>
            <a:ext cx="11495314" cy="5193483"/>
          </a:xfrm>
        </p:spPr>
        <p:txBody>
          <a:bodyPr>
            <a:normAutofit/>
          </a:bodyPr>
          <a:lstStyle/>
          <a:p>
            <a:r>
              <a:rPr lang="en-US" b="1" dirty="0" err="1"/>
              <a:t>Nhận</a:t>
            </a:r>
            <a:r>
              <a:rPr lang="en-US" b="1" dirty="0"/>
              <a:t> </a:t>
            </a:r>
            <a:r>
              <a:rPr lang="en-US" b="1" dirty="0" err="1"/>
              <a:t>định</a:t>
            </a:r>
            <a:r>
              <a:rPr lang="en-US" b="1" dirty="0"/>
              <a:t> </a:t>
            </a:r>
            <a:r>
              <a:rPr lang="en-US" b="1" dirty="0" err="1"/>
              <a:t>sau</a:t>
            </a:r>
            <a:r>
              <a:rPr lang="en-US" b="1" dirty="0"/>
              <a:t> </a:t>
            </a:r>
            <a:r>
              <a:rPr lang="en-US" b="1" dirty="0" err="1"/>
              <a:t>đây</a:t>
            </a:r>
            <a:r>
              <a:rPr lang="en-US" b="1" dirty="0"/>
              <a:t> </a:t>
            </a:r>
            <a:r>
              <a:rPr lang="en-US" b="1" dirty="0" err="1"/>
              <a:t>đúng</a:t>
            </a:r>
            <a:r>
              <a:rPr lang="en-US" b="1" dirty="0"/>
              <a:t> hay </a:t>
            </a:r>
            <a:r>
              <a:rPr lang="en-US" b="1" dirty="0" err="1"/>
              <a:t>sai</a:t>
            </a:r>
            <a:r>
              <a:rPr lang="en-US" b="1" dirty="0"/>
              <a:t>? </a:t>
            </a:r>
            <a:r>
              <a:rPr lang="en-US" b="1" dirty="0" err="1"/>
              <a:t>Giải</a:t>
            </a:r>
            <a:r>
              <a:rPr lang="en-US" b="1" dirty="0"/>
              <a:t> </a:t>
            </a:r>
            <a:r>
              <a:rPr lang="en-US" b="1" dirty="0" err="1"/>
              <a:t>thích</a:t>
            </a:r>
            <a:r>
              <a:rPr lang="en-US" b="1" dirty="0"/>
              <a:t> </a:t>
            </a:r>
            <a:r>
              <a:rPr lang="en-US" b="1" dirty="0" err="1"/>
              <a:t>vì</a:t>
            </a:r>
            <a:r>
              <a:rPr lang="en-US" b="1" dirty="0"/>
              <a:t> </a:t>
            </a:r>
            <a:r>
              <a:rPr lang="en-US" b="1" dirty="0" err="1"/>
              <a:t>sao</a:t>
            </a:r>
            <a:r>
              <a:rPr lang="en-US" b="1" dirty="0"/>
              <a:t>?</a:t>
            </a:r>
            <a:endParaRPr lang="en-US" dirty="0"/>
          </a:p>
          <a:p>
            <a:r>
              <a:rPr lang="en-US" dirty="0"/>
              <a:t>1. </a:t>
            </a:r>
            <a:r>
              <a:rPr lang="en-US" dirty="0" err="1"/>
              <a:t>Quốc</a:t>
            </a:r>
            <a:r>
              <a:rPr lang="en-US" dirty="0"/>
              <a:t> </a:t>
            </a:r>
            <a:r>
              <a:rPr lang="en-US" dirty="0" err="1"/>
              <a:t>hội</a:t>
            </a:r>
            <a:r>
              <a:rPr lang="en-US" dirty="0"/>
              <a:t> </a:t>
            </a:r>
            <a:r>
              <a:rPr lang="en-US" dirty="0" err="1"/>
              <a:t>là</a:t>
            </a:r>
            <a:r>
              <a:rPr lang="en-US" dirty="0"/>
              <a:t> </a:t>
            </a:r>
            <a:r>
              <a:rPr lang="en-US" dirty="0" err="1"/>
              <a:t>cơ</a:t>
            </a:r>
            <a:r>
              <a:rPr lang="en-US" dirty="0"/>
              <a:t> </a:t>
            </a:r>
            <a:r>
              <a:rPr lang="en-US" dirty="0" err="1"/>
              <a:t>quan</a:t>
            </a:r>
            <a:r>
              <a:rPr lang="en-US" dirty="0"/>
              <a:t> </a:t>
            </a:r>
            <a:r>
              <a:rPr lang="en-US" dirty="0" err="1"/>
              <a:t>thực</a:t>
            </a:r>
            <a:r>
              <a:rPr lang="en-US" dirty="0"/>
              <a:t> </a:t>
            </a:r>
            <a:r>
              <a:rPr lang="en-US" dirty="0" err="1"/>
              <a:t>hiện</a:t>
            </a:r>
            <a:r>
              <a:rPr lang="en-US" dirty="0"/>
              <a:t> </a:t>
            </a:r>
            <a:r>
              <a:rPr lang="en-US" dirty="0" err="1"/>
              <a:t>quyền</a:t>
            </a:r>
            <a:r>
              <a:rPr lang="en-US" dirty="0"/>
              <a:t> </a:t>
            </a:r>
            <a:r>
              <a:rPr lang="en-US" dirty="0" err="1"/>
              <a:t>lập</a:t>
            </a:r>
            <a:r>
              <a:rPr lang="en-US" dirty="0"/>
              <a:t> </a:t>
            </a:r>
            <a:r>
              <a:rPr lang="en-US" dirty="0" err="1"/>
              <a:t>pháp</a:t>
            </a:r>
            <a:r>
              <a:rPr lang="en-US" dirty="0"/>
              <a:t>, </a:t>
            </a:r>
            <a:r>
              <a:rPr lang="en-US" dirty="0" err="1"/>
              <a:t>hành</a:t>
            </a:r>
            <a:r>
              <a:rPr lang="en-US" dirty="0"/>
              <a:t> </a:t>
            </a:r>
            <a:r>
              <a:rPr lang="en-US" dirty="0" err="1"/>
              <a:t>pháp</a:t>
            </a:r>
            <a:r>
              <a:rPr lang="en-US" dirty="0"/>
              <a:t> </a:t>
            </a:r>
            <a:r>
              <a:rPr lang="en-US" dirty="0" err="1"/>
              <a:t>và</a:t>
            </a:r>
            <a:r>
              <a:rPr lang="en-US" dirty="0"/>
              <a:t> </a:t>
            </a:r>
            <a:r>
              <a:rPr lang="en-US" dirty="0" err="1"/>
              <a:t>tư</a:t>
            </a:r>
            <a:r>
              <a:rPr lang="en-US" dirty="0"/>
              <a:t> </a:t>
            </a:r>
            <a:r>
              <a:rPr lang="en-US" dirty="0" err="1" smtClean="0"/>
              <a:t>pháp</a:t>
            </a:r>
            <a:r>
              <a:rPr lang="en-US" dirty="0" smtClean="0"/>
              <a:t>. S</a:t>
            </a:r>
            <a:endParaRPr lang="en-US" dirty="0"/>
          </a:p>
          <a:p>
            <a:r>
              <a:rPr lang="en-US" dirty="0"/>
              <a:t>2. </a:t>
            </a:r>
            <a:r>
              <a:rPr lang="en-US" dirty="0" err="1"/>
              <a:t>Chủ</a:t>
            </a:r>
            <a:r>
              <a:rPr lang="en-US" dirty="0"/>
              <a:t> </a:t>
            </a:r>
            <a:r>
              <a:rPr lang="en-US" dirty="0" err="1"/>
              <a:t>tịch</a:t>
            </a:r>
            <a:r>
              <a:rPr lang="en-US" dirty="0"/>
              <a:t> </a:t>
            </a:r>
            <a:r>
              <a:rPr lang="en-US" dirty="0" err="1"/>
              <a:t>Quốc</a:t>
            </a:r>
            <a:r>
              <a:rPr lang="en-US" dirty="0"/>
              <a:t> </a:t>
            </a:r>
            <a:r>
              <a:rPr lang="en-US" dirty="0" err="1"/>
              <a:t>hội</a:t>
            </a:r>
            <a:r>
              <a:rPr lang="en-US" dirty="0"/>
              <a:t> </a:t>
            </a:r>
            <a:r>
              <a:rPr lang="en-US" dirty="0" err="1"/>
              <a:t>là</a:t>
            </a:r>
            <a:r>
              <a:rPr lang="en-US" dirty="0"/>
              <a:t> </a:t>
            </a:r>
            <a:r>
              <a:rPr lang="en-US" dirty="0" err="1"/>
              <a:t>người</a:t>
            </a:r>
            <a:r>
              <a:rPr lang="en-US" dirty="0"/>
              <a:t> </a:t>
            </a:r>
            <a:r>
              <a:rPr lang="en-US" dirty="0" err="1"/>
              <a:t>đứng</a:t>
            </a:r>
            <a:r>
              <a:rPr lang="en-US" dirty="0"/>
              <a:t> </a:t>
            </a:r>
            <a:r>
              <a:rPr lang="en-US" dirty="0" err="1"/>
              <a:t>đầu</a:t>
            </a:r>
            <a:r>
              <a:rPr lang="en-US" dirty="0"/>
              <a:t> </a:t>
            </a:r>
            <a:r>
              <a:rPr lang="en-US" dirty="0" err="1"/>
              <a:t>cơ</a:t>
            </a:r>
            <a:r>
              <a:rPr lang="en-US" dirty="0"/>
              <a:t> </a:t>
            </a:r>
            <a:r>
              <a:rPr lang="en-US" dirty="0" err="1"/>
              <a:t>quan</a:t>
            </a:r>
            <a:r>
              <a:rPr lang="en-US" dirty="0"/>
              <a:t> </a:t>
            </a:r>
            <a:r>
              <a:rPr lang="en-US" dirty="0" err="1"/>
              <a:t>quyền</a:t>
            </a:r>
            <a:r>
              <a:rPr lang="en-US" dirty="0"/>
              <a:t> </a:t>
            </a:r>
            <a:r>
              <a:rPr lang="en-US" dirty="0" err="1"/>
              <a:t>lực</a:t>
            </a:r>
            <a:r>
              <a:rPr lang="en-US" dirty="0"/>
              <a:t> </a:t>
            </a:r>
            <a:r>
              <a:rPr lang="en-US" dirty="0" err="1"/>
              <a:t>nhà</a:t>
            </a:r>
            <a:r>
              <a:rPr lang="en-US" dirty="0"/>
              <a:t> </a:t>
            </a:r>
            <a:r>
              <a:rPr lang="en-US" dirty="0" err="1"/>
              <a:t>nước</a:t>
            </a:r>
            <a:r>
              <a:rPr lang="en-US" dirty="0"/>
              <a:t> </a:t>
            </a:r>
            <a:r>
              <a:rPr lang="en-US" dirty="0" err="1"/>
              <a:t>cao</a:t>
            </a:r>
            <a:r>
              <a:rPr lang="en-US" dirty="0"/>
              <a:t> </a:t>
            </a:r>
            <a:r>
              <a:rPr lang="en-US" dirty="0" err="1"/>
              <a:t>nhất</a:t>
            </a:r>
            <a:r>
              <a:rPr lang="en-US" dirty="0"/>
              <a:t>, </a:t>
            </a:r>
            <a:r>
              <a:rPr lang="en-US" dirty="0" err="1"/>
              <a:t>đại</a:t>
            </a:r>
            <a:r>
              <a:rPr lang="en-US" dirty="0"/>
              <a:t> </a:t>
            </a:r>
            <a:r>
              <a:rPr lang="en-US" dirty="0" err="1"/>
              <a:t>diện</a:t>
            </a:r>
            <a:r>
              <a:rPr lang="en-US" dirty="0"/>
              <a:t> </a:t>
            </a:r>
            <a:r>
              <a:rPr lang="en-US" dirty="0" err="1"/>
              <a:t>cho</a:t>
            </a:r>
            <a:r>
              <a:rPr lang="en-US" dirty="0"/>
              <a:t> </a:t>
            </a:r>
            <a:r>
              <a:rPr lang="en-US" dirty="0" err="1"/>
              <a:t>Nhà</a:t>
            </a:r>
            <a:r>
              <a:rPr lang="en-US" dirty="0"/>
              <a:t> </a:t>
            </a:r>
            <a:r>
              <a:rPr lang="en-US" dirty="0" err="1"/>
              <a:t>nước</a:t>
            </a:r>
            <a:r>
              <a:rPr lang="en-US" dirty="0"/>
              <a:t> ta </a:t>
            </a:r>
            <a:r>
              <a:rPr lang="en-US" dirty="0" err="1"/>
              <a:t>trong</a:t>
            </a:r>
            <a:r>
              <a:rPr lang="en-US" dirty="0"/>
              <a:t> </a:t>
            </a:r>
            <a:r>
              <a:rPr lang="en-US" dirty="0" err="1"/>
              <a:t>quan</a:t>
            </a:r>
            <a:r>
              <a:rPr lang="en-US" dirty="0"/>
              <a:t> </a:t>
            </a:r>
            <a:r>
              <a:rPr lang="en-US" dirty="0" err="1"/>
              <a:t>hệ</a:t>
            </a:r>
            <a:r>
              <a:rPr lang="en-US" dirty="0"/>
              <a:t> </a:t>
            </a:r>
            <a:r>
              <a:rPr lang="en-US" dirty="0" err="1"/>
              <a:t>đối</a:t>
            </a:r>
            <a:r>
              <a:rPr lang="en-US" dirty="0"/>
              <a:t> </a:t>
            </a:r>
            <a:r>
              <a:rPr lang="en-US" dirty="0" err="1"/>
              <a:t>nội</a:t>
            </a:r>
            <a:r>
              <a:rPr lang="en-US" dirty="0"/>
              <a:t> </a:t>
            </a:r>
            <a:r>
              <a:rPr lang="en-US" dirty="0" err="1"/>
              <a:t>và</a:t>
            </a:r>
            <a:r>
              <a:rPr lang="en-US" dirty="0"/>
              <a:t> </a:t>
            </a:r>
            <a:r>
              <a:rPr lang="en-US" dirty="0" err="1"/>
              <a:t>đối</a:t>
            </a:r>
            <a:r>
              <a:rPr lang="en-US" dirty="0"/>
              <a:t> </a:t>
            </a:r>
            <a:r>
              <a:rPr lang="en-US" dirty="0" err="1" smtClean="0"/>
              <a:t>ngoại</a:t>
            </a:r>
            <a:r>
              <a:rPr lang="en-US" dirty="0" smtClean="0"/>
              <a:t>. S</a:t>
            </a:r>
            <a:endParaRPr lang="en-US" dirty="0"/>
          </a:p>
          <a:p>
            <a:r>
              <a:rPr lang="en-US" dirty="0"/>
              <a:t>3. </a:t>
            </a:r>
            <a:r>
              <a:rPr lang="en-US" dirty="0" err="1"/>
              <a:t>Thủ</a:t>
            </a:r>
            <a:r>
              <a:rPr lang="en-US" dirty="0"/>
              <a:t> </a:t>
            </a:r>
            <a:r>
              <a:rPr lang="en-US" dirty="0" err="1"/>
              <a:t>tướng</a:t>
            </a:r>
            <a:r>
              <a:rPr lang="en-US" dirty="0"/>
              <a:t> </a:t>
            </a:r>
            <a:r>
              <a:rPr lang="en-US" dirty="0" err="1"/>
              <a:t>chính</a:t>
            </a:r>
            <a:r>
              <a:rPr lang="en-US" dirty="0"/>
              <a:t> </a:t>
            </a:r>
            <a:r>
              <a:rPr lang="en-US" dirty="0" err="1"/>
              <a:t>phủ</a:t>
            </a:r>
            <a:r>
              <a:rPr lang="en-US" dirty="0"/>
              <a:t> </a:t>
            </a:r>
            <a:r>
              <a:rPr lang="en-US" dirty="0" err="1"/>
              <a:t>là</a:t>
            </a:r>
            <a:r>
              <a:rPr lang="en-US" dirty="0"/>
              <a:t> </a:t>
            </a:r>
            <a:r>
              <a:rPr lang="en-US" dirty="0" err="1"/>
              <a:t>đại</a:t>
            </a:r>
            <a:r>
              <a:rPr lang="en-US" dirty="0"/>
              <a:t> </a:t>
            </a:r>
            <a:r>
              <a:rPr lang="en-US" dirty="0" err="1"/>
              <a:t>biểu</a:t>
            </a:r>
            <a:r>
              <a:rPr lang="en-US" dirty="0"/>
              <a:t> </a:t>
            </a:r>
            <a:r>
              <a:rPr lang="en-US" dirty="0" err="1"/>
              <a:t>của</a:t>
            </a:r>
            <a:r>
              <a:rPr lang="en-US" dirty="0"/>
              <a:t> </a:t>
            </a:r>
            <a:r>
              <a:rPr lang="en-US" dirty="0" err="1"/>
              <a:t>dân</a:t>
            </a:r>
            <a:r>
              <a:rPr lang="en-US" dirty="0"/>
              <a:t>, do </a:t>
            </a:r>
            <a:r>
              <a:rPr lang="en-US" dirty="0" err="1"/>
              <a:t>nhân</a:t>
            </a:r>
            <a:r>
              <a:rPr lang="en-US" dirty="0"/>
              <a:t> </a:t>
            </a:r>
            <a:r>
              <a:rPr lang="en-US" dirty="0" err="1"/>
              <a:t>dân</a:t>
            </a:r>
            <a:r>
              <a:rPr lang="en-US" dirty="0"/>
              <a:t> </a:t>
            </a:r>
            <a:r>
              <a:rPr lang="en-US" dirty="0" err="1"/>
              <a:t>cả</a:t>
            </a:r>
            <a:r>
              <a:rPr lang="en-US" dirty="0"/>
              <a:t> </a:t>
            </a:r>
            <a:r>
              <a:rPr lang="en-US" dirty="0" err="1"/>
              <a:t>nước</a:t>
            </a:r>
            <a:r>
              <a:rPr lang="en-US" dirty="0"/>
              <a:t> </a:t>
            </a:r>
            <a:r>
              <a:rPr lang="en-US" dirty="0" err="1"/>
              <a:t>bầu</a:t>
            </a:r>
            <a:r>
              <a:rPr lang="en-US" dirty="0"/>
              <a:t> </a:t>
            </a:r>
            <a:r>
              <a:rPr lang="en-US" dirty="0" err="1" smtClean="0"/>
              <a:t>ra.</a:t>
            </a:r>
            <a:r>
              <a:rPr lang="en-US" dirty="0" smtClean="0"/>
              <a:t> S</a:t>
            </a:r>
            <a:endParaRPr lang="en-US" dirty="0"/>
          </a:p>
          <a:p>
            <a:r>
              <a:rPr lang="en-US" dirty="0"/>
              <a:t>4. </a:t>
            </a:r>
            <a:r>
              <a:rPr lang="en-US" dirty="0" err="1"/>
              <a:t>Hội</a:t>
            </a:r>
            <a:r>
              <a:rPr lang="en-US" dirty="0"/>
              <a:t> </a:t>
            </a:r>
            <a:r>
              <a:rPr lang="en-US" dirty="0" err="1"/>
              <a:t>đồng</a:t>
            </a:r>
            <a:r>
              <a:rPr lang="en-US" dirty="0"/>
              <a:t> </a:t>
            </a:r>
            <a:r>
              <a:rPr lang="en-US" dirty="0" err="1"/>
              <a:t>nhân</a:t>
            </a:r>
            <a:r>
              <a:rPr lang="en-US" dirty="0"/>
              <a:t> </a:t>
            </a:r>
            <a:r>
              <a:rPr lang="en-US" dirty="0" err="1"/>
              <a:t>dân</a:t>
            </a:r>
            <a:r>
              <a:rPr lang="en-US" dirty="0"/>
              <a:t> </a:t>
            </a:r>
            <a:r>
              <a:rPr lang="en-US" dirty="0" err="1"/>
              <a:t>là</a:t>
            </a:r>
            <a:r>
              <a:rPr lang="en-US" dirty="0"/>
              <a:t> </a:t>
            </a:r>
            <a:r>
              <a:rPr lang="en-US" dirty="0" err="1"/>
              <a:t>cơ</a:t>
            </a:r>
            <a:r>
              <a:rPr lang="en-US" dirty="0"/>
              <a:t> </a:t>
            </a:r>
            <a:r>
              <a:rPr lang="en-US" dirty="0" err="1"/>
              <a:t>quan</a:t>
            </a:r>
            <a:r>
              <a:rPr lang="en-US" dirty="0"/>
              <a:t> </a:t>
            </a:r>
            <a:r>
              <a:rPr lang="en-US" dirty="0" err="1"/>
              <a:t>trực</a:t>
            </a:r>
            <a:r>
              <a:rPr lang="en-US" dirty="0"/>
              <a:t> </a:t>
            </a:r>
            <a:r>
              <a:rPr lang="en-US" dirty="0" err="1"/>
              <a:t>thuộc</a:t>
            </a:r>
            <a:r>
              <a:rPr lang="en-US" dirty="0"/>
              <a:t> </a:t>
            </a:r>
            <a:r>
              <a:rPr lang="en-US" dirty="0" err="1"/>
              <a:t>Quốc</a:t>
            </a:r>
            <a:r>
              <a:rPr lang="en-US" dirty="0"/>
              <a:t> </a:t>
            </a:r>
            <a:r>
              <a:rPr lang="en-US" dirty="0" err="1" smtClean="0"/>
              <a:t>hội</a:t>
            </a:r>
            <a:r>
              <a:rPr lang="en-US" dirty="0" smtClean="0"/>
              <a:t>. S</a:t>
            </a:r>
            <a:endParaRPr lang="en-US" dirty="0"/>
          </a:p>
          <a:p>
            <a:r>
              <a:rPr lang="en-US" dirty="0"/>
              <a:t>5. </a:t>
            </a:r>
            <a:r>
              <a:rPr lang="en-US" dirty="0" err="1"/>
              <a:t>Ủy</a:t>
            </a:r>
            <a:r>
              <a:rPr lang="en-US" dirty="0"/>
              <a:t> ban </a:t>
            </a:r>
            <a:r>
              <a:rPr lang="en-US" dirty="0" err="1"/>
              <a:t>nhân</a:t>
            </a:r>
            <a:r>
              <a:rPr lang="en-US" dirty="0"/>
              <a:t> </a:t>
            </a:r>
            <a:r>
              <a:rPr lang="en-US" dirty="0" err="1"/>
              <a:t>dân</a:t>
            </a:r>
            <a:r>
              <a:rPr lang="en-US" dirty="0"/>
              <a:t> </a:t>
            </a:r>
            <a:r>
              <a:rPr lang="en-US" dirty="0" err="1"/>
              <a:t>là</a:t>
            </a:r>
            <a:r>
              <a:rPr lang="en-US" dirty="0"/>
              <a:t> </a:t>
            </a:r>
            <a:r>
              <a:rPr lang="en-US" dirty="0" err="1"/>
              <a:t>cơ</a:t>
            </a:r>
            <a:r>
              <a:rPr lang="en-US" dirty="0"/>
              <a:t> </a:t>
            </a:r>
            <a:r>
              <a:rPr lang="en-US" dirty="0" err="1"/>
              <a:t>quan</a:t>
            </a:r>
            <a:r>
              <a:rPr lang="en-US" dirty="0"/>
              <a:t> </a:t>
            </a:r>
            <a:r>
              <a:rPr lang="en-US" dirty="0" err="1"/>
              <a:t>quyền</a:t>
            </a:r>
            <a:r>
              <a:rPr lang="en-US" dirty="0"/>
              <a:t> </a:t>
            </a:r>
            <a:r>
              <a:rPr lang="en-US" dirty="0" err="1"/>
              <a:t>lực</a:t>
            </a:r>
            <a:r>
              <a:rPr lang="en-US" dirty="0"/>
              <a:t> </a:t>
            </a:r>
            <a:r>
              <a:rPr lang="en-US" dirty="0" err="1"/>
              <a:t>nhà</a:t>
            </a:r>
            <a:r>
              <a:rPr lang="en-US" dirty="0"/>
              <a:t> </a:t>
            </a:r>
            <a:r>
              <a:rPr lang="en-US" dirty="0" err="1"/>
              <a:t>nước</a:t>
            </a:r>
            <a:r>
              <a:rPr lang="en-US" dirty="0"/>
              <a:t> ở </a:t>
            </a:r>
            <a:r>
              <a:rPr lang="en-US" dirty="0" err="1"/>
              <a:t>địa</a:t>
            </a:r>
            <a:r>
              <a:rPr lang="en-US" dirty="0"/>
              <a:t> </a:t>
            </a:r>
            <a:r>
              <a:rPr lang="en-US" dirty="0" err="1" smtClean="0"/>
              <a:t>phương</a:t>
            </a:r>
            <a:r>
              <a:rPr lang="en-US" dirty="0" smtClean="0"/>
              <a:t>. S</a:t>
            </a:r>
            <a:endParaRPr lang="en-US" dirty="0"/>
          </a:p>
          <a:p>
            <a:r>
              <a:rPr lang="en-US" dirty="0"/>
              <a:t>6. </a:t>
            </a:r>
            <a:r>
              <a:rPr lang="en-US" dirty="0" err="1"/>
              <a:t>Viện</a:t>
            </a:r>
            <a:r>
              <a:rPr lang="en-US" dirty="0"/>
              <a:t> </a:t>
            </a:r>
            <a:r>
              <a:rPr lang="en-US" dirty="0" err="1"/>
              <a:t>kiểm</a:t>
            </a:r>
            <a:r>
              <a:rPr lang="en-US" dirty="0"/>
              <a:t> </a:t>
            </a:r>
            <a:r>
              <a:rPr lang="en-US" dirty="0" err="1"/>
              <a:t>sát</a:t>
            </a:r>
            <a:r>
              <a:rPr lang="en-US" dirty="0"/>
              <a:t> </a:t>
            </a:r>
            <a:r>
              <a:rPr lang="en-US" dirty="0" err="1"/>
              <a:t>nhân</a:t>
            </a:r>
            <a:r>
              <a:rPr lang="en-US" dirty="0"/>
              <a:t> </a:t>
            </a:r>
            <a:r>
              <a:rPr lang="en-US" dirty="0" err="1"/>
              <a:t>dân</a:t>
            </a:r>
            <a:r>
              <a:rPr lang="en-US" dirty="0"/>
              <a:t> </a:t>
            </a:r>
            <a:r>
              <a:rPr lang="en-US" dirty="0" err="1"/>
              <a:t>là</a:t>
            </a:r>
            <a:r>
              <a:rPr lang="en-US" dirty="0"/>
              <a:t> </a:t>
            </a:r>
            <a:r>
              <a:rPr lang="en-US" dirty="0" err="1"/>
              <a:t>cơ</a:t>
            </a:r>
            <a:r>
              <a:rPr lang="en-US" dirty="0"/>
              <a:t> </a:t>
            </a:r>
            <a:r>
              <a:rPr lang="en-US" dirty="0" err="1"/>
              <a:t>quan</a:t>
            </a:r>
            <a:r>
              <a:rPr lang="en-US" dirty="0"/>
              <a:t> </a:t>
            </a:r>
            <a:r>
              <a:rPr lang="en-US" dirty="0" err="1"/>
              <a:t>thực</a:t>
            </a:r>
            <a:r>
              <a:rPr lang="en-US" dirty="0"/>
              <a:t> </a:t>
            </a:r>
            <a:r>
              <a:rPr lang="en-US" dirty="0" err="1"/>
              <a:t>hiện</a:t>
            </a:r>
            <a:r>
              <a:rPr lang="en-US" dirty="0"/>
              <a:t> </a:t>
            </a:r>
            <a:r>
              <a:rPr lang="en-US" dirty="0" err="1"/>
              <a:t>quyền</a:t>
            </a:r>
            <a:r>
              <a:rPr lang="en-US" dirty="0"/>
              <a:t> </a:t>
            </a:r>
            <a:r>
              <a:rPr lang="en-US" dirty="0" err="1"/>
              <a:t>tư</a:t>
            </a:r>
            <a:r>
              <a:rPr lang="en-US" dirty="0"/>
              <a:t> </a:t>
            </a:r>
            <a:r>
              <a:rPr lang="en-US" dirty="0" err="1"/>
              <a:t>pháp</a:t>
            </a:r>
            <a:r>
              <a:rPr lang="en-US" dirty="0" smtClean="0"/>
              <a:t>. </a:t>
            </a:r>
            <a:r>
              <a:rPr lang="en-US" smtClean="0"/>
              <a:t>S</a:t>
            </a:r>
            <a:endParaRPr lang="en-US" dirty="0"/>
          </a:p>
        </p:txBody>
      </p:sp>
    </p:spTree>
    <p:extLst>
      <p:ext uri="{BB962C8B-B14F-4D97-AF65-F5344CB8AC3E}">
        <p14:creationId xmlns:p14="http://schemas.microsoft.com/office/powerpoint/2010/main" val="9259295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811" y="2147455"/>
            <a:ext cx="10575479" cy="1620982"/>
          </a:xfrm>
          <a:noFill/>
        </p:spPr>
        <p:txBody>
          <a:bodyPr>
            <a:normAutofit fontScale="90000"/>
          </a:bodyPr>
          <a:lstStyle/>
          <a:p>
            <a:pPr algn="ctr"/>
            <a:r>
              <a:rPr lang="vi-VN" b="1" dirty="0" smtClean="0">
                <a:solidFill>
                  <a:srgbClr val="FFFF00"/>
                </a:solidFill>
              </a:rPr>
              <a:t>PHẦN 2</a:t>
            </a:r>
            <a:br>
              <a:rPr lang="vi-VN" b="1" dirty="0" smtClean="0">
                <a:solidFill>
                  <a:srgbClr val="FFFF00"/>
                </a:solidFill>
              </a:rPr>
            </a:br>
            <a:r>
              <a:rPr lang="vi-VN" b="1" dirty="0" smtClean="0">
                <a:solidFill>
                  <a:srgbClr val="FFFF00"/>
                </a:solidFill>
              </a:rPr>
              <a:t>HỆ THỐNG PHÁP LUẬT VIỆT NAM</a:t>
            </a:r>
            <a:endParaRPr lang="en-US" b="1" dirty="0">
              <a:solidFill>
                <a:srgbClr val="FFFF00"/>
              </a:solidFill>
            </a:endParaRPr>
          </a:p>
        </p:txBody>
      </p:sp>
    </p:spTree>
    <p:extLst>
      <p:ext uri="{BB962C8B-B14F-4D97-AF65-F5344CB8AC3E}">
        <p14:creationId xmlns:p14="http://schemas.microsoft.com/office/powerpoint/2010/main" val="37348904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8471"/>
            <a:ext cx="10515600" cy="854075"/>
          </a:xfrm>
        </p:spPr>
        <p:txBody>
          <a:bodyPr/>
          <a:lstStyle/>
          <a:p>
            <a:r>
              <a:rPr lang="vi-VN" b="1" dirty="0" smtClean="0">
                <a:solidFill>
                  <a:srgbClr val="FFFF00"/>
                </a:solidFill>
              </a:rPr>
              <a:t>PHÁP LUẬT</a:t>
            </a:r>
            <a:endParaRPr lang="en-US" b="1" dirty="0">
              <a:solidFill>
                <a:srgbClr val="FFFF00"/>
              </a:solidFill>
            </a:endParaRPr>
          </a:p>
        </p:txBody>
      </p:sp>
      <p:sp>
        <p:nvSpPr>
          <p:cNvPr id="3" name="Content Placeholder 2"/>
          <p:cNvSpPr>
            <a:spLocks noGrp="1"/>
          </p:cNvSpPr>
          <p:nvPr>
            <p:ph idx="1"/>
          </p:nvPr>
        </p:nvSpPr>
        <p:spPr>
          <a:xfrm>
            <a:off x="4328159" y="2159727"/>
            <a:ext cx="7698377" cy="4005942"/>
          </a:xfrm>
        </p:spPr>
        <p:txBody>
          <a:bodyPr>
            <a:normAutofit/>
          </a:bodyPr>
          <a:lstStyle/>
          <a:p>
            <a:pPr>
              <a:buFont typeface="Wingdings" panose="05000000000000000000" pitchFamily="2" charset="2"/>
              <a:buChar char="ü"/>
            </a:pPr>
            <a:r>
              <a:rPr lang="vi-VN" sz="3600" b="1" dirty="0" smtClean="0">
                <a:solidFill>
                  <a:schemeClr val="tx1"/>
                </a:solidFill>
              </a:rPr>
              <a:t>Hệ thống quy tắc xử sự mang tính bắt buộc chung phản ánh đời sống kinh tế, xã hội</a:t>
            </a:r>
          </a:p>
          <a:p>
            <a:pPr>
              <a:buFont typeface="Wingdings" panose="05000000000000000000" pitchFamily="2" charset="2"/>
              <a:buChar char="ü"/>
            </a:pPr>
            <a:r>
              <a:rPr lang="vi-VN" sz="3600" b="1" dirty="0" smtClean="0">
                <a:solidFill>
                  <a:schemeClr val="tx1"/>
                </a:solidFill>
              </a:rPr>
              <a:t>Do nhà nước đặt ra</a:t>
            </a:r>
          </a:p>
          <a:p>
            <a:pPr>
              <a:buFont typeface="Wingdings" panose="05000000000000000000" pitchFamily="2" charset="2"/>
              <a:buChar char="ü"/>
            </a:pPr>
            <a:r>
              <a:rPr lang="vi-VN" sz="3600" b="1" dirty="0" smtClean="0">
                <a:solidFill>
                  <a:schemeClr val="tx1"/>
                </a:solidFill>
              </a:rPr>
              <a:t>Nhằm điều chỉnh các quan hệ xã hội do nhà nước mong muốn</a:t>
            </a:r>
          </a:p>
          <a:p>
            <a:pPr>
              <a:buFont typeface="Wingdings" panose="05000000000000000000" pitchFamily="2" charset="2"/>
              <a:buChar char="ü"/>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54" y="2254023"/>
            <a:ext cx="3381239" cy="3136583"/>
          </a:xfrm>
          <a:prstGeom prst="rect">
            <a:avLst/>
          </a:prstGeom>
        </p:spPr>
      </p:pic>
    </p:spTree>
    <p:extLst>
      <p:ext uri="{BB962C8B-B14F-4D97-AF65-F5344CB8AC3E}">
        <p14:creationId xmlns:p14="http://schemas.microsoft.com/office/powerpoint/2010/main" val="24133508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491" y="283474"/>
            <a:ext cx="10883537" cy="1051092"/>
          </a:xfrm>
        </p:spPr>
        <p:txBody>
          <a:bodyPr>
            <a:normAutofit fontScale="90000"/>
          </a:bodyPr>
          <a:lstStyle/>
          <a:p>
            <a:pPr algn="ctr"/>
            <a:r>
              <a:rPr lang="en-US" b="1" dirty="0" err="1" smtClean="0">
                <a:solidFill>
                  <a:srgbClr val="FFFF00"/>
                </a:solidFill>
                <a:latin typeface="Arial" panose="020B0604020202020204" pitchFamily="34" charset="0"/>
                <a:cs typeface="Arial" panose="020B0604020202020204" pitchFamily="34" charset="0"/>
              </a:rPr>
              <a:t>Khái</a:t>
            </a:r>
            <a:r>
              <a:rPr lang="en-US" b="1" dirty="0" smtClean="0">
                <a:solidFill>
                  <a:srgbClr val="FFFF00"/>
                </a:solidFill>
                <a:latin typeface="Arial" panose="020B0604020202020204" pitchFamily="34" charset="0"/>
                <a:cs typeface="Arial" panose="020B0604020202020204" pitchFamily="34" charset="0"/>
              </a:rPr>
              <a:t> </a:t>
            </a:r>
            <a:r>
              <a:rPr lang="en-US" b="1" dirty="0" err="1" smtClean="0">
                <a:solidFill>
                  <a:srgbClr val="FFFF00"/>
                </a:solidFill>
                <a:latin typeface="Arial" panose="020B0604020202020204" pitchFamily="34" charset="0"/>
                <a:cs typeface="Arial" panose="020B0604020202020204" pitchFamily="34" charset="0"/>
              </a:rPr>
              <a:t>niệm</a:t>
            </a:r>
            <a:r>
              <a:rPr lang="en-US" b="1" dirty="0" smtClean="0">
                <a:solidFill>
                  <a:srgbClr val="FFFF00"/>
                </a:solidFill>
                <a:latin typeface="Arial" panose="020B0604020202020204" pitchFamily="34" charset="0"/>
                <a:cs typeface="Arial" panose="020B0604020202020204" pitchFamily="34" charset="0"/>
              </a:rPr>
              <a:t>, </a:t>
            </a:r>
            <a:r>
              <a:rPr lang="en-US" b="1" dirty="0" err="1" smtClean="0">
                <a:solidFill>
                  <a:srgbClr val="FFFF00"/>
                </a:solidFill>
                <a:latin typeface="Arial" panose="020B0604020202020204" pitchFamily="34" charset="0"/>
                <a:cs typeface="Arial" panose="020B0604020202020204" pitchFamily="34" charset="0"/>
              </a:rPr>
              <a:t>cấu</a:t>
            </a:r>
            <a:r>
              <a:rPr lang="en-US" b="1" dirty="0" smtClean="0">
                <a:solidFill>
                  <a:srgbClr val="FFFF00"/>
                </a:solidFill>
                <a:latin typeface="Arial" panose="020B0604020202020204" pitchFamily="34" charset="0"/>
                <a:cs typeface="Arial" panose="020B0604020202020204" pitchFamily="34" charset="0"/>
              </a:rPr>
              <a:t> </a:t>
            </a:r>
            <a:r>
              <a:rPr lang="en-US" b="1" dirty="0" err="1" smtClean="0">
                <a:solidFill>
                  <a:srgbClr val="FFFF00"/>
                </a:solidFill>
                <a:latin typeface="Arial" panose="020B0604020202020204" pitchFamily="34" charset="0"/>
                <a:cs typeface="Arial" panose="020B0604020202020204" pitchFamily="34" charset="0"/>
              </a:rPr>
              <a:t>trúc</a:t>
            </a:r>
            <a:r>
              <a:rPr lang="en-US" b="1" dirty="0" smtClean="0">
                <a:solidFill>
                  <a:srgbClr val="FFFF00"/>
                </a:solidFill>
                <a:latin typeface="Arial" panose="020B0604020202020204" pitchFamily="34" charset="0"/>
                <a:cs typeface="Arial" panose="020B0604020202020204" pitchFamily="34" charset="0"/>
              </a:rPr>
              <a:t> </a:t>
            </a:r>
            <a:r>
              <a:rPr lang="en-US" b="1" dirty="0" err="1" smtClean="0">
                <a:solidFill>
                  <a:srgbClr val="FFFF00"/>
                </a:solidFill>
                <a:latin typeface="Arial" panose="020B0604020202020204" pitchFamily="34" charset="0"/>
                <a:cs typeface="Arial" panose="020B0604020202020204" pitchFamily="34" charset="0"/>
              </a:rPr>
              <a:t>của</a:t>
            </a:r>
            <a:r>
              <a:rPr lang="en-US" b="1" dirty="0" smtClean="0">
                <a:solidFill>
                  <a:srgbClr val="FFFF00"/>
                </a:solidFill>
                <a:latin typeface="Arial" panose="020B0604020202020204" pitchFamily="34" charset="0"/>
                <a:cs typeface="Arial" panose="020B0604020202020204" pitchFamily="34" charset="0"/>
              </a:rPr>
              <a:t> </a:t>
            </a:r>
            <a:r>
              <a:rPr lang="en-US" b="1" dirty="0" err="1" smtClean="0">
                <a:solidFill>
                  <a:srgbClr val="FFFF00"/>
                </a:solidFill>
                <a:latin typeface="Arial" panose="020B0604020202020204" pitchFamily="34" charset="0"/>
                <a:cs typeface="Arial" panose="020B0604020202020204" pitchFamily="34" charset="0"/>
              </a:rPr>
              <a:t>hệ</a:t>
            </a:r>
            <a:r>
              <a:rPr lang="en-US" b="1" dirty="0" smtClean="0">
                <a:solidFill>
                  <a:srgbClr val="FFFF00"/>
                </a:solidFill>
                <a:latin typeface="Arial" panose="020B0604020202020204" pitchFamily="34" charset="0"/>
                <a:cs typeface="Arial" panose="020B0604020202020204" pitchFamily="34" charset="0"/>
              </a:rPr>
              <a:t> </a:t>
            </a:r>
            <a:r>
              <a:rPr lang="en-US" b="1" dirty="0" err="1" smtClean="0">
                <a:solidFill>
                  <a:srgbClr val="FFFF00"/>
                </a:solidFill>
                <a:latin typeface="Arial" panose="020B0604020202020204" pitchFamily="34" charset="0"/>
                <a:cs typeface="Arial" panose="020B0604020202020204" pitchFamily="34" charset="0"/>
              </a:rPr>
              <a:t>thống</a:t>
            </a:r>
            <a:r>
              <a:rPr lang="en-US" b="1" dirty="0" smtClean="0">
                <a:solidFill>
                  <a:srgbClr val="FFFF00"/>
                </a:solidFill>
                <a:latin typeface="Arial" panose="020B0604020202020204" pitchFamily="34" charset="0"/>
                <a:cs typeface="Arial" panose="020B0604020202020204" pitchFamily="34" charset="0"/>
              </a:rPr>
              <a:t> </a:t>
            </a:r>
            <a:r>
              <a:rPr lang="en-US" b="1" dirty="0" err="1" smtClean="0">
                <a:solidFill>
                  <a:srgbClr val="FFFF00"/>
                </a:solidFill>
                <a:latin typeface="Arial" panose="020B0604020202020204" pitchFamily="34" charset="0"/>
                <a:cs typeface="Arial" panose="020B0604020202020204" pitchFamily="34" charset="0"/>
              </a:rPr>
              <a:t>pháp</a:t>
            </a:r>
            <a:r>
              <a:rPr lang="en-US" b="1" dirty="0" smtClean="0">
                <a:solidFill>
                  <a:srgbClr val="FFFF00"/>
                </a:solidFill>
                <a:latin typeface="Arial" panose="020B0604020202020204" pitchFamily="34" charset="0"/>
                <a:cs typeface="Arial" panose="020B0604020202020204" pitchFamily="34" charset="0"/>
              </a:rPr>
              <a:t> </a:t>
            </a:r>
            <a:r>
              <a:rPr lang="en-US" b="1" dirty="0" err="1" smtClean="0">
                <a:solidFill>
                  <a:srgbClr val="FFFF00"/>
                </a:solidFill>
                <a:latin typeface="Arial" panose="020B0604020202020204" pitchFamily="34" charset="0"/>
                <a:cs typeface="Arial" panose="020B0604020202020204" pitchFamily="34" charset="0"/>
              </a:rPr>
              <a:t>luật</a:t>
            </a:r>
            <a:r>
              <a:rPr lang="en-US" b="1" dirty="0" smtClean="0">
                <a:solidFill>
                  <a:srgbClr val="FFFF00"/>
                </a:solidFill>
                <a:latin typeface="Arial" panose="020B0604020202020204" pitchFamily="34" charset="0"/>
                <a:cs typeface="Arial" panose="020B0604020202020204" pitchFamily="34" charset="0"/>
              </a:rPr>
              <a:t> </a:t>
            </a:r>
            <a:r>
              <a:rPr lang="en-US" b="1" dirty="0" err="1" smtClean="0">
                <a:solidFill>
                  <a:srgbClr val="FFFF00"/>
                </a:solidFill>
                <a:latin typeface="Arial" panose="020B0604020202020204" pitchFamily="34" charset="0"/>
                <a:cs typeface="Arial" panose="020B0604020202020204" pitchFamily="34" charset="0"/>
              </a:rPr>
              <a:t>Việt</a:t>
            </a:r>
            <a:r>
              <a:rPr lang="en-US" b="1" dirty="0" smtClean="0">
                <a:solidFill>
                  <a:srgbClr val="FFFF00"/>
                </a:solidFill>
                <a:latin typeface="Arial" panose="020B0604020202020204" pitchFamily="34" charset="0"/>
                <a:cs typeface="Arial" panose="020B0604020202020204" pitchFamily="34" charset="0"/>
              </a:rPr>
              <a:t> Nam </a:t>
            </a: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41966" y="1667476"/>
            <a:ext cx="7184571" cy="1548952"/>
          </a:xfrm>
        </p:spPr>
        <p:txBody>
          <a:bodyPr>
            <a:normAutofit fontScale="62500" lnSpcReduction="20000"/>
          </a:bodyPr>
          <a:lstStyle/>
          <a:p>
            <a:pPr marL="0" indent="0" algn="just">
              <a:buNone/>
            </a:pPr>
            <a:r>
              <a:rPr lang="en-US" sz="4000" b="1" dirty="0" err="1">
                <a:solidFill>
                  <a:schemeClr val="tx1"/>
                </a:solidFill>
                <a:latin typeface="Arial" panose="020B0604020202020204" pitchFamily="34" charset="0"/>
                <a:cs typeface="Arial" panose="020B0604020202020204" pitchFamily="34" charset="0"/>
              </a:rPr>
              <a:t>Hệ</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thống</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pháp</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luật</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là</a:t>
            </a:r>
            <a:r>
              <a:rPr lang="en-US" sz="4000" b="1" dirty="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tổng</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thể</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các</a:t>
            </a:r>
            <a:r>
              <a:rPr lang="en-US" sz="4000" b="1" dirty="0" smtClean="0">
                <a:solidFill>
                  <a:schemeClr val="tx1"/>
                </a:solidFill>
                <a:latin typeface="Arial" panose="020B0604020202020204" pitchFamily="34" charset="0"/>
                <a:cs typeface="Arial" panose="020B0604020202020204" pitchFamily="34" charset="0"/>
              </a:rPr>
              <a:t> </a:t>
            </a:r>
            <a:r>
              <a:rPr lang="en-US" sz="4000" b="1" i="1" dirty="0" err="1" smtClean="0">
                <a:solidFill>
                  <a:srgbClr val="FF0000"/>
                </a:solidFill>
                <a:latin typeface="Arial" panose="020B0604020202020204" pitchFamily="34" charset="0"/>
                <a:cs typeface="Arial" panose="020B0604020202020204" pitchFamily="34" charset="0"/>
              </a:rPr>
              <a:t>quy</a:t>
            </a:r>
            <a:r>
              <a:rPr lang="en-US" sz="4000" b="1" i="1" dirty="0" smtClean="0">
                <a:solidFill>
                  <a:srgbClr val="FF0000"/>
                </a:solidFill>
                <a:latin typeface="Arial" panose="020B0604020202020204" pitchFamily="34" charset="0"/>
                <a:cs typeface="Arial" panose="020B0604020202020204" pitchFamily="34" charset="0"/>
              </a:rPr>
              <a:t> </a:t>
            </a:r>
            <a:r>
              <a:rPr lang="en-US" sz="4000" b="1" i="1" dirty="0" err="1" smtClean="0">
                <a:solidFill>
                  <a:srgbClr val="FF0000"/>
                </a:solidFill>
                <a:latin typeface="Arial" panose="020B0604020202020204" pitchFamily="34" charset="0"/>
                <a:cs typeface="Arial" panose="020B0604020202020204" pitchFamily="34" charset="0"/>
              </a:rPr>
              <a:t>phạm</a:t>
            </a:r>
            <a:r>
              <a:rPr lang="en-US" sz="4000" b="1" i="1" dirty="0" smtClean="0">
                <a:solidFill>
                  <a:srgbClr val="FF0000"/>
                </a:solidFill>
                <a:latin typeface="Arial" panose="020B0604020202020204" pitchFamily="34" charset="0"/>
                <a:cs typeface="Arial" panose="020B0604020202020204" pitchFamily="34" charset="0"/>
              </a:rPr>
              <a:t> </a:t>
            </a:r>
            <a:r>
              <a:rPr lang="en-US" sz="4000" b="1" i="1" dirty="0" err="1" smtClean="0">
                <a:solidFill>
                  <a:srgbClr val="FF0000"/>
                </a:solidFill>
                <a:latin typeface="Arial" panose="020B0604020202020204" pitchFamily="34" charset="0"/>
                <a:cs typeface="Arial" panose="020B0604020202020204" pitchFamily="34" charset="0"/>
              </a:rPr>
              <a:t>pháp</a:t>
            </a:r>
            <a:r>
              <a:rPr lang="en-US" sz="4000" b="1" i="1" dirty="0" smtClean="0">
                <a:solidFill>
                  <a:srgbClr val="FF0000"/>
                </a:solidFill>
                <a:latin typeface="Arial" panose="020B0604020202020204" pitchFamily="34" charset="0"/>
                <a:cs typeface="Arial" panose="020B0604020202020204" pitchFamily="34" charset="0"/>
              </a:rPr>
              <a:t> </a:t>
            </a:r>
            <a:r>
              <a:rPr lang="en-US" sz="4000" b="1" i="1" dirty="0" err="1" smtClean="0">
                <a:solidFill>
                  <a:srgbClr val="FF0000"/>
                </a:solidFill>
                <a:latin typeface="Arial" panose="020B0604020202020204" pitchFamily="34" charset="0"/>
                <a:cs typeface="Arial" panose="020B0604020202020204" pitchFamily="34" charset="0"/>
              </a:rPr>
              <a:t>luật</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có</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mối</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liên</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hệ</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nội</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tại</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thống</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nhất</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với</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nhau</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được</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phân</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định</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thành</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các</a:t>
            </a:r>
            <a:r>
              <a:rPr lang="en-US" sz="4000" b="1" dirty="0" smtClean="0">
                <a:solidFill>
                  <a:schemeClr val="tx1"/>
                </a:solidFill>
                <a:latin typeface="Arial" panose="020B0604020202020204" pitchFamily="34" charset="0"/>
                <a:cs typeface="Arial" panose="020B0604020202020204" pitchFamily="34" charset="0"/>
              </a:rPr>
              <a:t> </a:t>
            </a:r>
            <a:r>
              <a:rPr lang="en-US" sz="4000" b="1" i="1" dirty="0" err="1" smtClean="0">
                <a:solidFill>
                  <a:srgbClr val="FF0000"/>
                </a:solidFill>
                <a:latin typeface="Arial" panose="020B0604020202020204" pitchFamily="34" charset="0"/>
                <a:cs typeface="Arial" panose="020B0604020202020204" pitchFamily="34" charset="0"/>
              </a:rPr>
              <a:t>chế</a:t>
            </a:r>
            <a:r>
              <a:rPr lang="en-US" sz="4000" b="1" i="1" dirty="0" smtClean="0">
                <a:solidFill>
                  <a:srgbClr val="FF0000"/>
                </a:solidFill>
                <a:latin typeface="Arial" panose="020B0604020202020204" pitchFamily="34" charset="0"/>
                <a:cs typeface="Arial" panose="020B0604020202020204" pitchFamily="34" charset="0"/>
              </a:rPr>
              <a:t> </a:t>
            </a:r>
            <a:r>
              <a:rPr lang="en-US" sz="4000" b="1" i="1" dirty="0" err="1" smtClean="0">
                <a:solidFill>
                  <a:srgbClr val="FF0000"/>
                </a:solidFill>
                <a:latin typeface="Arial" panose="020B0604020202020204" pitchFamily="34" charset="0"/>
                <a:cs typeface="Arial" panose="020B0604020202020204" pitchFamily="34" charset="0"/>
              </a:rPr>
              <a:t>định</a:t>
            </a:r>
            <a:r>
              <a:rPr lang="en-US" sz="4000" b="1" i="1" dirty="0" smtClean="0">
                <a:solidFill>
                  <a:srgbClr val="FF0000"/>
                </a:solidFill>
                <a:latin typeface="Arial" panose="020B0604020202020204" pitchFamily="34" charset="0"/>
                <a:cs typeface="Arial" panose="020B0604020202020204" pitchFamily="34" charset="0"/>
              </a:rPr>
              <a:t> </a:t>
            </a:r>
            <a:r>
              <a:rPr lang="en-US" sz="4000" b="1" i="1" dirty="0" err="1" smtClean="0">
                <a:solidFill>
                  <a:srgbClr val="FF0000"/>
                </a:solidFill>
                <a:latin typeface="Arial" panose="020B0604020202020204" pitchFamily="34" charset="0"/>
                <a:cs typeface="Arial" panose="020B0604020202020204" pitchFamily="34" charset="0"/>
              </a:rPr>
              <a:t>pháp</a:t>
            </a:r>
            <a:r>
              <a:rPr lang="en-US" sz="4000" b="1" i="1" dirty="0" smtClean="0">
                <a:solidFill>
                  <a:srgbClr val="FF0000"/>
                </a:solidFill>
                <a:latin typeface="Arial" panose="020B0604020202020204" pitchFamily="34" charset="0"/>
                <a:cs typeface="Arial" panose="020B0604020202020204" pitchFamily="34" charset="0"/>
              </a:rPr>
              <a:t> </a:t>
            </a:r>
            <a:r>
              <a:rPr lang="en-US" sz="4000" b="1" i="1" dirty="0" err="1" smtClean="0">
                <a:solidFill>
                  <a:srgbClr val="FF0000"/>
                </a:solidFill>
                <a:latin typeface="Arial" panose="020B0604020202020204" pitchFamily="34" charset="0"/>
                <a:cs typeface="Arial" panose="020B0604020202020204" pitchFamily="34" charset="0"/>
              </a:rPr>
              <a:t>luật</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các</a:t>
            </a:r>
            <a:r>
              <a:rPr lang="en-US" sz="4000" b="1" dirty="0" smtClean="0">
                <a:solidFill>
                  <a:schemeClr val="tx1"/>
                </a:solidFill>
                <a:latin typeface="Arial" panose="020B0604020202020204" pitchFamily="34" charset="0"/>
                <a:cs typeface="Arial" panose="020B0604020202020204" pitchFamily="34" charset="0"/>
              </a:rPr>
              <a:t> </a:t>
            </a:r>
            <a:r>
              <a:rPr lang="en-US" sz="4000" b="1" i="1" dirty="0" err="1" smtClean="0">
                <a:solidFill>
                  <a:srgbClr val="FF0000"/>
                </a:solidFill>
                <a:latin typeface="Arial" panose="020B0604020202020204" pitchFamily="34" charset="0"/>
                <a:cs typeface="Arial" panose="020B0604020202020204" pitchFamily="34" charset="0"/>
              </a:rPr>
              <a:t>ngành</a:t>
            </a:r>
            <a:r>
              <a:rPr lang="en-US" sz="4000" b="1" i="1" dirty="0" smtClean="0">
                <a:solidFill>
                  <a:srgbClr val="FF0000"/>
                </a:solidFill>
                <a:latin typeface="Arial" panose="020B0604020202020204" pitchFamily="34" charset="0"/>
                <a:cs typeface="Arial" panose="020B0604020202020204" pitchFamily="34" charset="0"/>
              </a:rPr>
              <a:t> </a:t>
            </a:r>
            <a:r>
              <a:rPr lang="en-US" sz="4000" b="1" i="1" dirty="0" err="1" smtClean="0">
                <a:solidFill>
                  <a:srgbClr val="FF0000"/>
                </a:solidFill>
                <a:latin typeface="Arial" panose="020B0604020202020204" pitchFamily="34" charset="0"/>
                <a:cs typeface="Arial" panose="020B0604020202020204" pitchFamily="34" charset="0"/>
              </a:rPr>
              <a:t>luật</a:t>
            </a:r>
            <a:r>
              <a:rPr lang="en-US" sz="4000" b="1" i="1" dirty="0" smtClean="0">
                <a:solidFill>
                  <a:srgbClr val="FF0000"/>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và</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được</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thể</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hiện</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trong</a:t>
            </a:r>
            <a:r>
              <a:rPr lang="en-US" sz="4000" b="1" dirty="0" smtClean="0">
                <a:solidFill>
                  <a:schemeClr val="tx1"/>
                </a:solidFill>
                <a:latin typeface="Arial" panose="020B0604020202020204" pitchFamily="34" charset="0"/>
                <a:cs typeface="Arial" panose="020B0604020202020204" pitchFamily="34" charset="0"/>
              </a:rPr>
              <a:t> </a:t>
            </a:r>
            <a:r>
              <a:rPr lang="en-US" sz="4000" b="1" dirty="0" err="1" smtClean="0">
                <a:solidFill>
                  <a:schemeClr val="tx1"/>
                </a:solidFill>
                <a:latin typeface="Arial" panose="020B0604020202020204" pitchFamily="34" charset="0"/>
                <a:cs typeface="Arial" panose="020B0604020202020204" pitchFamily="34" charset="0"/>
              </a:rPr>
              <a:t>các</a:t>
            </a:r>
            <a:r>
              <a:rPr lang="en-US" sz="4000" b="1" dirty="0" smtClean="0">
                <a:solidFill>
                  <a:schemeClr val="tx1"/>
                </a:solidFill>
                <a:latin typeface="Arial" panose="020B0604020202020204" pitchFamily="34" charset="0"/>
                <a:cs typeface="Arial" panose="020B0604020202020204" pitchFamily="34" charset="0"/>
              </a:rPr>
              <a:t> </a:t>
            </a:r>
            <a:r>
              <a:rPr lang="en-US" sz="4000" b="1" i="1" dirty="0" err="1" smtClean="0">
                <a:solidFill>
                  <a:srgbClr val="FF0000"/>
                </a:solidFill>
                <a:cs typeface="Arial" panose="020B0604020202020204" pitchFamily="34" charset="0"/>
              </a:rPr>
              <a:t>văn</a:t>
            </a:r>
            <a:r>
              <a:rPr lang="en-US" sz="4000" b="1" i="1" dirty="0" smtClean="0">
                <a:solidFill>
                  <a:srgbClr val="FF0000"/>
                </a:solidFill>
                <a:cs typeface="Arial" panose="020B0604020202020204" pitchFamily="34" charset="0"/>
              </a:rPr>
              <a:t> </a:t>
            </a:r>
            <a:r>
              <a:rPr lang="en-US" sz="4000" b="1" i="1" dirty="0" err="1" smtClean="0">
                <a:solidFill>
                  <a:srgbClr val="FF0000"/>
                </a:solidFill>
                <a:cs typeface="Arial" panose="020B0604020202020204" pitchFamily="34" charset="0"/>
              </a:rPr>
              <a:t>bản</a:t>
            </a:r>
            <a:r>
              <a:rPr lang="en-US" sz="4000" b="1" i="1" dirty="0" smtClean="0">
                <a:solidFill>
                  <a:srgbClr val="FF0000"/>
                </a:solidFill>
                <a:cs typeface="Arial" panose="020B0604020202020204" pitchFamily="34" charset="0"/>
              </a:rPr>
              <a:t> </a:t>
            </a:r>
            <a:r>
              <a:rPr lang="en-US" sz="4000" b="1" i="1" dirty="0" err="1" smtClean="0">
                <a:solidFill>
                  <a:srgbClr val="FF0000"/>
                </a:solidFill>
                <a:cs typeface="Arial" panose="020B0604020202020204" pitchFamily="34" charset="0"/>
              </a:rPr>
              <a:t>quy</a:t>
            </a:r>
            <a:r>
              <a:rPr lang="en-US" sz="4000" b="1" i="1" dirty="0" smtClean="0">
                <a:solidFill>
                  <a:srgbClr val="FF0000"/>
                </a:solidFill>
                <a:cs typeface="Arial" panose="020B0604020202020204" pitchFamily="34" charset="0"/>
              </a:rPr>
              <a:t> </a:t>
            </a:r>
            <a:r>
              <a:rPr lang="en-US" sz="4000" b="1" i="1" dirty="0" err="1" smtClean="0">
                <a:solidFill>
                  <a:srgbClr val="FF0000"/>
                </a:solidFill>
                <a:cs typeface="Arial" panose="020B0604020202020204" pitchFamily="34" charset="0"/>
              </a:rPr>
              <a:t>phạm</a:t>
            </a:r>
            <a:r>
              <a:rPr lang="en-US" sz="4000" b="1" i="1" dirty="0" smtClean="0">
                <a:solidFill>
                  <a:srgbClr val="FF0000"/>
                </a:solidFill>
                <a:cs typeface="Arial" panose="020B0604020202020204" pitchFamily="34" charset="0"/>
              </a:rPr>
              <a:t> </a:t>
            </a:r>
            <a:r>
              <a:rPr lang="en-US" sz="4000" b="1" i="1" dirty="0" err="1" smtClean="0">
                <a:solidFill>
                  <a:srgbClr val="FF0000"/>
                </a:solidFill>
                <a:cs typeface="Arial" panose="020B0604020202020204" pitchFamily="34" charset="0"/>
              </a:rPr>
              <a:t>pháp</a:t>
            </a:r>
            <a:r>
              <a:rPr lang="en-US" sz="4000" b="1" i="1" dirty="0" smtClean="0">
                <a:solidFill>
                  <a:srgbClr val="FF0000"/>
                </a:solidFill>
                <a:cs typeface="Arial" panose="020B0604020202020204" pitchFamily="34" charset="0"/>
              </a:rPr>
              <a:t> </a:t>
            </a:r>
            <a:r>
              <a:rPr lang="en-US" sz="4000" b="1" i="1" dirty="0" err="1" smtClean="0">
                <a:solidFill>
                  <a:srgbClr val="FF0000"/>
                </a:solidFill>
                <a:cs typeface="Arial" panose="020B0604020202020204" pitchFamily="34" charset="0"/>
              </a:rPr>
              <a:t>luật</a:t>
            </a:r>
            <a:endParaRPr lang="en-US" sz="4000" i="1" dirty="0">
              <a:solidFill>
                <a:srgbClr val="FF0000"/>
              </a:solidFill>
              <a:cs typeface="Arial" panose="020B0604020202020204" pitchFamily="34" charset="0"/>
            </a:endParaRPr>
          </a:p>
          <a:p>
            <a:pPr algn="just"/>
            <a:endParaRPr lang="en-US"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2682240" y="2186397"/>
            <a:ext cx="2055223" cy="600892"/>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accent5"/>
                </a:solidFill>
                <a:latin typeface="Arial" panose="020B0604020202020204" pitchFamily="34" charset="0"/>
                <a:cs typeface="Arial" panose="020B0604020202020204" pitchFamily="34" charset="0"/>
              </a:rPr>
              <a:t>Khái</a:t>
            </a:r>
            <a:r>
              <a:rPr lang="en-US" sz="2800" b="1" dirty="0" smtClean="0">
                <a:solidFill>
                  <a:schemeClr val="accent5"/>
                </a:solidFill>
                <a:latin typeface="Arial" panose="020B0604020202020204" pitchFamily="34" charset="0"/>
                <a:cs typeface="Arial" panose="020B0604020202020204" pitchFamily="34" charset="0"/>
              </a:rPr>
              <a:t> </a:t>
            </a:r>
            <a:r>
              <a:rPr lang="en-US" sz="2800" b="1" dirty="0" err="1" smtClean="0">
                <a:solidFill>
                  <a:schemeClr val="accent5"/>
                </a:solidFill>
                <a:latin typeface="Arial" panose="020B0604020202020204" pitchFamily="34" charset="0"/>
                <a:cs typeface="Arial" panose="020B0604020202020204" pitchFamily="34" charset="0"/>
              </a:rPr>
              <a:t>niệm</a:t>
            </a:r>
            <a:endParaRPr lang="en-US" sz="2800" b="1" dirty="0">
              <a:solidFill>
                <a:schemeClr val="accent5"/>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7" y="2569029"/>
            <a:ext cx="1847850" cy="3474720"/>
          </a:xfrm>
          <a:prstGeom prst="rect">
            <a:avLst/>
          </a:prstGeom>
        </p:spPr>
      </p:pic>
      <p:cxnSp>
        <p:nvCxnSpPr>
          <p:cNvPr id="17" name="Straight Arrow Connector 16"/>
          <p:cNvCxnSpPr>
            <a:stCxn id="15" idx="3"/>
            <a:endCxn id="11" idx="1"/>
          </p:cNvCxnSpPr>
          <p:nvPr/>
        </p:nvCxnSpPr>
        <p:spPr>
          <a:xfrm flipV="1">
            <a:off x="1900917" y="2486843"/>
            <a:ext cx="781323" cy="18195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786743" y="4906192"/>
            <a:ext cx="2055223" cy="600892"/>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accent5"/>
                </a:solidFill>
                <a:latin typeface="Arial" panose="020B0604020202020204" pitchFamily="34" charset="0"/>
                <a:cs typeface="Arial" panose="020B0604020202020204" pitchFamily="34" charset="0"/>
              </a:rPr>
              <a:t>Cấu</a:t>
            </a:r>
            <a:r>
              <a:rPr lang="en-US" sz="2800" b="1" dirty="0" smtClean="0">
                <a:solidFill>
                  <a:schemeClr val="accent5"/>
                </a:solidFill>
                <a:latin typeface="Arial" panose="020B0604020202020204" pitchFamily="34" charset="0"/>
                <a:cs typeface="Arial" panose="020B0604020202020204" pitchFamily="34" charset="0"/>
              </a:rPr>
              <a:t> </a:t>
            </a:r>
            <a:r>
              <a:rPr lang="en-US" sz="2800" b="1" dirty="0" err="1" smtClean="0">
                <a:solidFill>
                  <a:schemeClr val="accent5"/>
                </a:solidFill>
                <a:latin typeface="Arial" panose="020B0604020202020204" pitchFamily="34" charset="0"/>
                <a:cs typeface="Arial" panose="020B0604020202020204" pitchFamily="34" charset="0"/>
              </a:rPr>
              <a:t>trúc</a:t>
            </a:r>
            <a:endParaRPr lang="en-US" sz="2800" b="1" dirty="0">
              <a:solidFill>
                <a:schemeClr val="accent5"/>
              </a:solidFill>
              <a:latin typeface="Arial" panose="020B0604020202020204" pitchFamily="34" charset="0"/>
              <a:cs typeface="Arial" panose="020B0604020202020204" pitchFamily="34" charset="0"/>
            </a:endParaRPr>
          </a:p>
        </p:txBody>
      </p:sp>
      <p:cxnSp>
        <p:nvCxnSpPr>
          <p:cNvPr id="23" name="Straight Arrow Connector 22"/>
          <p:cNvCxnSpPr>
            <a:stCxn id="15" idx="3"/>
            <a:endCxn id="22" idx="1"/>
          </p:cNvCxnSpPr>
          <p:nvPr/>
        </p:nvCxnSpPr>
        <p:spPr>
          <a:xfrm>
            <a:off x="1900917" y="4306389"/>
            <a:ext cx="885826" cy="900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876800" y="4036423"/>
            <a:ext cx="566057" cy="1175113"/>
          </a:xfrm>
          <a:prstGeom prst="straightConnector1">
            <a:avLst/>
          </a:prstGeom>
          <a:ln w="2857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493884" y="3742102"/>
            <a:ext cx="2055223" cy="600892"/>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accent5"/>
                </a:solidFill>
                <a:latin typeface="Arial" panose="020B0604020202020204" pitchFamily="34" charset="0"/>
                <a:cs typeface="Arial" panose="020B0604020202020204" pitchFamily="34" charset="0"/>
              </a:rPr>
              <a:t>Nội</a:t>
            </a:r>
            <a:r>
              <a:rPr lang="en-US" sz="2800" b="1" dirty="0" smtClean="0">
                <a:solidFill>
                  <a:schemeClr val="accent5"/>
                </a:solidFill>
                <a:latin typeface="Arial" panose="020B0604020202020204" pitchFamily="34" charset="0"/>
                <a:cs typeface="Arial" panose="020B0604020202020204" pitchFamily="34" charset="0"/>
              </a:rPr>
              <a:t> dung</a:t>
            </a:r>
            <a:endParaRPr lang="en-US" sz="2800" b="1" dirty="0">
              <a:solidFill>
                <a:schemeClr val="accent5"/>
              </a:solidFill>
              <a:latin typeface="Arial" panose="020B0604020202020204" pitchFamily="34" charset="0"/>
              <a:cs typeface="Arial" panose="020B0604020202020204" pitchFamily="34" charset="0"/>
            </a:endParaRPr>
          </a:p>
        </p:txBody>
      </p:sp>
      <p:sp>
        <p:nvSpPr>
          <p:cNvPr id="32" name="Rounded Rectangle 31"/>
          <p:cNvSpPr/>
          <p:nvPr/>
        </p:nvSpPr>
        <p:spPr>
          <a:xfrm>
            <a:off x="5451566" y="6043749"/>
            <a:ext cx="2055223" cy="600892"/>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accent5"/>
                </a:solidFill>
                <a:latin typeface="Arial" panose="020B0604020202020204" pitchFamily="34" charset="0"/>
                <a:cs typeface="Arial" panose="020B0604020202020204" pitchFamily="34" charset="0"/>
              </a:rPr>
              <a:t>Hình</a:t>
            </a:r>
            <a:r>
              <a:rPr lang="en-US" sz="2800" b="1" dirty="0" smtClean="0">
                <a:solidFill>
                  <a:schemeClr val="accent5"/>
                </a:solidFill>
                <a:latin typeface="Arial" panose="020B0604020202020204" pitchFamily="34" charset="0"/>
                <a:cs typeface="Arial" panose="020B0604020202020204" pitchFamily="34" charset="0"/>
              </a:rPr>
              <a:t> </a:t>
            </a:r>
            <a:r>
              <a:rPr lang="en-US" sz="2800" b="1" dirty="0" err="1" smtClean="0">
                <a:solidFill>
                  <a:schemeClr val="accent5"/>
                </a:solidFill>
                <a:latin typeface="Arial" panose="020B0604020202020204" pitchFamily="34" charset="0"/>
                <a:cs typeface="Arial" panose="020B0604020202020204" pitchFamily="34" charset="0"/>
              </a:rPr>
              <a:t>thức</a:t>
            </a:r>
            <a:endParaRPr lang="en-US" sz="2800" b="1" dirty="0">
              <a:solidFill>
                <a:schemeClr val="accent5"/>
              </a:solidFill>
              <a:latin typeface="Arial" panose="020B0604020202020204" pitchFamily="34" charset="0"/>
              <a:cs typeface="Arial" panose="020B0604020202020204" pitchFamily="34" charset="0"/>
            </a:endParaRPr>
          </a:p>
        </p:txBody>
      </p:sp>
      <p:cxnSp>
        <p:nvCxnSpPr>
          <p:cNvPr id="34" name="Straight Arrow Connector 33"/>
          <p:cNvCxnSpPr>
            <a:stCxn id="22" idx="3"/>
            <a:endCxn id="32" idx="1"/>
          </p:cNvCxnSpPr>
          <p:nvPr/>
        </p:nvCxnSpPr>
        <p:spPr>
          <a:xfrm>
            <a:off x="4841966" y="5206638"/>
            <a:ext cx="609600" cy="1137557"/>
          </a:xfrm>
          <a:prstGeom prst="straightConnector1">
            <a:avLst/>
          </a:prstGeom>
          <a:ln w="2857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9" idx="1"/>
          </p:cNvCxnSpPr>
          <p:nvPr/>
        </p:nvCxnSpPr>
        <p:spPr>
          <a:xfrm flipV="1">
            <a:off x="7562170" y="3570903"/>
            <a:ext cx="956719" cy="520592"/>
          </a:xfrm>
          <a:prstGeom prst="straightConnector1">
            <a:avLst/>
          </a:prstGeom>
          <a:ln w="2857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50" idx="1"/>
          </p:cNvCxnSpPr>
          <p:nvPr/>
        </p:nvCxnSpPr>
        <p:spPr>
          <a:xfrm>
            <a:off x="7562170" y="4153752"/>
            <a:ext cx="928687" cy="140482"/>
          </a:xfrm>
          <a:prstGeom prst="straightConnector1">
            <a:avLst/>
          </a:prstGeom>
          <a:ln w="2857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51" idx="1"/>
          </p:cNvCxnSpPr>
          <p:nvPr/>
        </p:nvCxnSpPr>
        <p:spPr>
          <a:xfrm>
            <a:off x="7530466" y="4153752"/>
            <a:ext cx="960391" cy="850547"/>
          </a:xfrm>
          <a:prstGeom prst="straightConnector1">
            <a:avLst/>
          </a:prstGeom>
          <a:ln w="2857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8518889" y="3344091"/>
            <a:ext cx="3377020" cy="453623"/>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5"/>
                </a:solidFill>
                <a:latin typeface="Arial" panose="020B0604020202020204" pitchFamily="34" charset="0"/>
                <a:cs typeface="Arial" panose="020B0604020202020204" pitchFamily="34" charset="0"/>
              </a:rPr>
              <a:t>Quy</a:t>
            </a:r>
            <a:r>
              <a:rPr lang="en-US" sz="2400" b="1" dirty="0" smtClean="0">
                <a:solidFill>
                  <a:schemeClr val="accent5"/>
                </a:solidFill>
                <a:latin typeface="Arial" panose="020B0604020202020204" pitchFamily="34" charset="0"/>
                <a:cs typeface="Arial" panose="020B0604020202020204" pitchFamily="34" charset="0"/>
              </a:rPr>
              <a:t> </a:t>
            </a:r>
            <a:r>
              <a:rPr lang="en-US" sz="2400" b="1" dirty="0" err="1" smtClean="0">
                <a:solidFill>
                  <a:schemeClr val="accent5"/>
                </a:solidFill>
                <a:latin typeface="Arial" panose="020B0604020202020204" pitchFamily="34" charset="0"/>
                <a:cs typeface="Arial" panose="020B0604020202020204" pitchFamily="34" charset="0"/>
              </a:rPr>
              <a:t>phạm</a:t>
            </a:r>
            <a:r>
              <a:rPr lang="en-US" sz="2400" b="1" dirty="0" smtClean="0">
                <a:solidFill>
                  <a:schemeClr val="accent5"/>
                </a:solidFill>
                <a:latin typeface="Arial" panose="020B0604020202020204" pitchFamily="34" charset="0"/>
                <a:cs typeface="Arial" panose="020B0604020202020204" pitchFamily="34" charset="0"/>
              </a:rPr>
              <a:t> </a:t>
            </a:r>
            <a:r>
              <a:rPr lang="en-US" sz="2400" b="1" dirty="0" err="1" smtClean="0">
                <a:solidFill>
                  <a:schemeClr val="accent5"/>
                </a:solidFill>
                <a:latin typeface="Arial" panose="020B0604020202020204" pitchFamily="34" charset="0"/>
                <a:cs typeface="Arial" panose="020B0604020202020204" pitchFamily="34" charset="0"/>
              </a:rPr>
              <a:t>pháp</a:t>
            </a:r>
            <a:r>
              <a:rPr lang="en-US" sz="2400" b="1" dirty="0" smtClean="0">
                <a:solidFill>
                  <a:schemeClr val="accent5"/>
                </a:solidFill>
                <a:latin typeface="Arial" panose="020B0604020202020204" pitchFamily="34" charset="0"/>
                <a:cs typeface="Arial" panose="020B0604020202020204" pitchFamily="34" charset="0"/>
              </a:rPr>
              <a:t> </a:t>
            </a:r>
            <a:r>
              <a:rPr lang="en-US" sz="2400" b="1" dirty="0" err="1" smtClean="0">
                <a:solidFill>
                  <a:schemeClr val="accent5"/>
                </a:solidFill>
                <a:latin typeface="Arial" panose="020B0604020202020204" pitchFamily="34" charset="0"/>
                <a:cs typeface="Arial" panose="020B0604020202020204" pitchFamily="34" charset="0"/>
              </a:rPr>
              <a:t>luật</a:t>
            </a:r>
            <a:endParaRPr lang="en-US" sz="2400" b="1" dirty="0">
              <a:solidFill>
                <a:schemeClr val="accent5"/>
              </a:solidFill>
              <a:latin typeface="Arial" panose="020B0604020202020204" pitchFamily="34" charset="0"/>
              <a:cs typeface="Arial" panose="020B0604020202020204" pitchFamily="34" charset="0"/>
            </a:endParaRPr>
          </a:p>
        </p:txBody>
      </p:sp>
      <p:sp>
        <p:nvSpPr>
          <p:cNvPr id="50" name="Rounded Rectangle 49"/>
          <p:cNvSpPr/>
          <p:nvPr/>
        </p:nvSpPr>
        <p:spPr>
          <a:xfrm>
            <a:off x="8490857" y="4080689"/>
            <a:ext cx="3405052" cy="427090"/>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5"/>
                </a:solidFill>
                <a:latin typeface="Arial" panose="020B0604020202020204" pitchFamily="34" charset="0"/>
                <a:cs typeface="Arial" panose="020B0604020202020204" pitchFamily="34" charset="0"/>
              </a:rPr>
              <a:t>Chế</a:t>
            </a:r>
            <a:r>
              <a:rPr lang="en-US" sz="2400" b="1" dirty="0" smtClean="0">
                <a:solidFill>
                  <a:schemeClr val="accent5"/>
                </a:solidFill>
                <a:latin typeface="Arial" panose="020B0604020202020204" pitchFamily="34" charset="0"/>
                <a:cs typeface="Arial" panose="020B0604020202020204" pitchFamily="34" charset="0"/>
              </a:rPr>
              <a:t> </a:t>
            </a:r>
            <a:r>
              <a:rPr lang="en-US" sz="2400" b="1" dirty="0" err="1" smtClean="0">
                <a:solidFill>
                  <a:schemeClr val="accent5"/>
                </a:solidFill>
                <a:latin typeface="Arial" panose="020B0604020202020204" pitchFamily="34" charset="0"/>
                <a:cs typeface="Arial" panose="020B0604020202020204" pitchFamily="34" charset="0"/>
              </a:rPr>
              <a:t>định</a:t>
            </a:r>
            <a:r>
              <a:rPr lang="en-US" sz="2400" b="1" dirty="0" smtClean="0">
                <a:solidFill>
                  <a:schemeClr val="accent5"/>
                </a:solidFill>
                <a:latin typeface="Arial" panose="020B0604020202020204" pitchFamily="34" charset="0"/>
                <a:cs typeface="Arial" panose="020B0604020202020204" pitchFamily="34" charset="0"/>
              </a:rPr>
              <a:t> </a:t>
            </a:r>
            <a:r>
              <a:rPr lang="en-US" sz="2400" b="1" dirty="0" err="1" smtClean="0">
                <a:solidFill>
                  <a:schemeClr val="accent5"/>
                </a:solidFill>
                <a:latin typeface="Arial" panose="020B0604020202020204" pitchFamily="34" charset="0"/>
                <a:cs typeface="Arial" panose="020B0604020202020204" pitchFamily="34" charset="0"/>
              </a:rPr>
              <a:t>pháp</a:t>
            </a:r>
            <a:r>
              <a:rPr lang="en-US" sz="2400" b="1" dirty="0" smtClean="0">
                <a:solidFill>
                  <a:schemeClr val="accent5"/>
                </a:solidFill>
                <a:latin typeface="Arial" panose="020B0604020202020204" pitchFamily="34" charset="0"/>
                <a:cs typeface="Arial" panose="020B0604020202020204" pitchFamily="34" charset="0"/>
              </a:rPr>
              <a:t> </a:t>
            </a:r>
            <a:r>
              <a:rPr lang="en-US" sz="2400" b="1" dirty="0" err="1" smtClean="0">
                <a:solidFill>
                  <a:schemeClr val="accent5"/>
                </a:solidFill>
                <a:latin typeface="Arial" panose="020B0604020202020204" pitchFamily="34" charset="0"/>
                <a:cs typeface="Arial" panose="020B0604020202020204" pitchFamily="34" charset="0"/>
              </a:rPr>
              <a:t>luật</a:t>
            </a:r>
            <a:endParaRPr lang="en-US" sz="2400" b="1" dirty="0">
              <a:solidFill>
                <a:schemeClr val="accent5"/>
              </a:solidFill>
              <a:latin typeface="Arial" panose="020B0604020202020204" pitchFamily="34" charset="0"/>
              <a:cs typeface="Arial" panose="020B0604020202020204" pitchFamily="34" charset="0"/>
            </a:endParaRPr>
          </a:p>
        </p:txBody>
      </p:sp>
      <p:sp>
        <p:nvSpPr>
          <p:cNvPr id="51" name="Rounded Rectangle 50"/>
          <p:cNvSpPr/>
          <p:nvPr/>
        </p:nvSpPr>
        <p:spPr>
          <a:xfrm>
            <a:off x="8490857" y="4790754"/>
            <a:ext cx="3405052" cy="427090"/>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5"/>
                </a:solidFill>
                <a:latin typeface="Arial" panose="020B0604020202020204" pitchFamily="34" charset="0"/>
                <a:cs typeface="Arial" panose="020B0604020202020204" pitchFamily="34" charset="0"/>
              </a:rPr>
              <a:t>Ngành</a:t>
            </a:r>
            <a:r>
              <a:rPr lang="en-US" sz="2400" b="1" dirty="0" smtClean="0">
                <a:solidFill>
                  <a:schemeClr val="accent5"/>
                </a:solidFill>
                <a:latin typeface="Arial" panose="020B0604020202020204" pitchFamily="34" charset="0"/>
                <a:cs typeface="Arial" panose="020B0604020202020204" pitchFamily="34" charset="0"/>
              </a:rPr>
              <a:t> </a:t>
            </a:r>
            <a:r>
              <a:rPr lang="en-US" sz="2400" b="1" dirty="0" err="1" smtClean="0">
                <a:solidFill>
                  <a:schemeClr val="accent5"/>
                </a:solidFill>
                <a:latin typeface="Arial" panose="020B0604020202020204" pitchFamily="34" charset="0"/>
                <a:cs typeface="Arial" panose="020B0604020202020204" pitchFamily="34" charset="0"/>
              </a:rPr>
              <a:t>luật</a:t>
            </a:r>
            <a:endParaRPr lang="en-US" sz="2400" b="1" dirty="0">
              <a:solidFill>
                <a:schemeClr val="accent5"/>
              </a:solidFill>
              <a:latin typeface="Arial" panose="020B0604020202020204" pitchFamily="34" charset="0"/>
              <a:cs typeface="Arial" panose="020B0604020202020204" pitchFamily="34" charset="0"/>
            </a:endParaRPr>
          </a:p>
        </p:txBody>
      </p:sp>
      <p:cxnSp>
        <p:nvCxnSpPr>
          <p:cNvPr id="52" name="Straight Arrow Connector 51"/>
          <p:cNvCxnSpPr>
            <a:stCxn id="32" idx="3"/>
          </p:cNvCxnSpPr>
          <p:nvPr/>
        </p:nvCxnSpPr>
        <p:spPr>
          <a:xfrm>
            <a:off x="7506789" y="6344195"/>
            <a:ext cx="1027611" cy="0"/>
          </a:xfrm>
          <a:prstGeom prst="straightConnector1">
            <a:avLst/>
          </a:prstGeom>
          <a:ln w="2857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8543110" y="6126498"/>
            <a:ext cx="3405052" cy="427090"/>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5"/>
                </a:solidFill>
                <a:latin typeface="Arial" panose="020B0604020202020204" pitchFamily="34" charset="0"/>
                <a:cs typeface="Arial" panose="020B0604020202020204" pitchFamily="34" charset="0"/>
              </a:rPr>
              <a:t>Văn</a:t>
            </a:r>
            <a:r>
              <a:rPr lang="en-US" sz="2400" b="1" dirty="0" smtClean="0">
                <a:solidFill>
                  <a:schemeClr val="accent5"/>
                </a:solidFill>
                <a:latin typeface="Arial" panose="020B0604020202020204" pitchFamily="34" charset="0"/>
                <a:cs typeface="Arial" panose="020B0604020202020204" pitchFamily="34" charset="0"/>
              </a:rPr>
              <a:t> </a:t>
            </a:r>
            <a:r>
              <a:rPr lang="en-US" sz="2400" b="1" dirty="0" err="1" smtClean="0">
                <a:solidFill>
                  <a:schemeClr val="accent5"/>
                </a:solidFill>
                <a:latin typeface="Arial" panose="020B0604020202020204" pitchFamily="34" charset="0"/>
                <a:cs typeface="Arial" panose="020B0604020202020204" pitchFamily="34" charset="0"/>
              </a:rPr>
              <a:t>bản</a:t>
            </a:r>
            <a:r>
              <a:rPr lang="en-US" sz="2400" b="1" dirty="0" smtClean="0">
                <a:solidFill>
                  <a:schemeClr val="accent5"/>
                </a:solidFill>
                <a:latin typeface="Arial" panose="020B0604020202020204" pitchFamily="34" charset="0"/>
                <a:cs typeface="Arial" panose="020B0604020202020204" pitchFamily="34" charset="0"/>
              </a:rPr>
              <a:t> QPPL</a:t>
            </a:r>
            <a:endParaRPr lang="en-US" sz="2400" b="1" dirty="0">
              <a:solidFill>
                <a:schemeClr val="accent5"/>
              </a:solidFill>
              <a:latin typeface="Arial" panose="020B0604020202020204" pitchFamily="34" charset="0"/>
              <a:cs typeface="Arial" panose="020B0604020202020204" pitchFamily="34" charset="0"/>
            </a:endParaRPr>
          </a:p>
        </p:txBody>
      </p:sp>
      <p:sp>
        <p:nvSpPr>
          <p:cNvPr id="60" name="Rounded Rectangle 59"/>
          <p:cNvSpPr/>
          <p:nvPr/>
        </p:nvSpPr>
        <p:spPr>
          <a:xfrm>
            <a:off x="50619" y="3777713"/>
            <a:ext cx="1778181" cy="925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solidFill>
                <a:latin typeface="Arial" panose="020B0604020202020204" pitchFamily="34" charset="0"/>
                <a:cs typeface="Arial" panose="020B0604020202020204" pitchFamily="34" charset="0"/>
              </a:rPr>
              <a:t>HỆ THỐNG PHÁP LUẬT VIỆT NAM</a:t>
            </a:r>
            <a:endParaRPr lang="en-US" b="1" dirty="0">
              <a:solidFill>
                <a:schemeClr val="accent5"/>
              </a:solidFill>
              <a:latin typeface="Arial" panose="020B0604020202020204" pitchFamily="34" charset="0"/>
              <a:cs typeface="Arial" panose="020B0604020202020204" pitchFamily="34" charset="0"/>
            </a:endParaRPr>
          </a:p>
        </p:txBody>
      </p:sp>
      <p:cxnSp>
        <p:nvCxnSpPr>
          <p:cNvPr id="6" name="Straight Arrow Connector 5"/>
          <p:cNvCxnSpPr>
            <a:stCxn id="49" idx="2"/>
            <a:endCxn id="50" idx="0"/>
          </p:cNvCxnSpPr>
          <p:nvPr/>
        </p:nvCxnSpPr>
        <p:spPr>
          <a:xfrm flipH="1">
            <a:off x="10193383" y="3797714"/>
            <a:ext cx="14016" cy="282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0" idx="2"/>
            <a:endCxn id="51" idx="0"/>
          </p:cNvCxnSpPr>
          <p:nvPr/>
        </p:nvCxnSpPr>
        <p:spPr>
          <a:xfrm>
            <a:off x="10193383" y="4507779"/>
            <a:ext cx="0" cy="282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7395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wipe(down)">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additive="base">
                                        <p:cTn id="89" dur="500" fill="hold"/>
                                        <p:tgtEl>
                                          <p:spTgt spid="51"/>
                                        </p:tgtEl>
                                        <p:attrNameLst>
                                          <p:attrName>ppt_x</p:attrName>
                                        </p:attrNameLst>
                                      </p:cBhvr>
                                      <p:tavLst>
                                        <p:tav tm="0">
                                          <p:val>
                                            <p:strVal val="#ppt_x"/>
                                          </p:val>
                                        </p:tav>
                                        <p:tav tm="100000">
                                          <p:val>
                                            <p:strVal val="#ppt_x"/>
                                          </p:val>
                                        </p:tav>
                                      </p:tavLst>
                                    </p:anim>
                                    <p:anim calcmode="lin" valueType="num">
                                      <p:cBhvr additive="base">
                                        <p:cTn id="9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1000"/>
                                        <p:tgtEl>
                                          <p:spTgt spid="32"/>
                                        </p:tgtEl>
                                      </p:cBhvr>
                                    </p:animEffect>
                                    <p:anim calcmode="lin" valueType="num">
                                      <p:cBhvr>
                                        <p:cTn id="101" dur="1000" fill="hold"/>
                                        <p:tgtEl>
                                          <p:spTgt spid="32"/>
                                        </p:tgtEl>
                                        <p:attrNameLst>
                                          <p:attrName>ppt_x</p:attrName>
                                        </p:attrNameLst>
                                      </p:cBhvr>
                                      <p:tavLst>
                                        <p:tav tm="0">
                                          <p:val>
                                            <p:strVal val="#ppt_x"/>
                                          </p:val>
                                        </p:tav>
                                        <p:tav tm="100000">
                                          <p:val>
                                            <p:strVal val="#ppt_x"/>
                                          </p:val>
                                        </p:tav>
                                      </p:tavLst>
                                    </p:anim>
                                    <p:anim calcmode="lin" valueType="num">
                                      <p:cBhvr>
                                        <p:cTn id="10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500"/>
                                        <p:tgtEl>
                                          <p:spTgt spid="52"/>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fade">
                                      <p:cBhvr>
                                        <p:cTn id="112" dur="1000"/>
                                        <p:tgtEl>
                                          <p:spTgt spid="55"/>
                                        </p:tgtEl>
                                      </p:cBhvr>
                                    </p:animEffect>
                                    <p:anim calcmode="lin" valueType="num">
                                      <p:cBhvr>
                                        <p:cTn id="113" dur="1000" fill="hold"/>
                                        <p:tgtEl>
                                          <p:spTgt spid="55"/>
                                        </p:tgtEl>
                                        <p:attrNameLst>
                                          <p:attrName>ppt_x</p:attrName>
                                        </p:attrNameLst>
                                      </p:cBhvr>
                                      <p:tavLst>
                                        <p:tav tm="0">
                                          <p:val>
                                            <p:strVal val="#ppt_x"/>
                                          </p:val>
                                        </p:tav>
                                        <p:tav tm="100000">
                                          <p:val>
                                            <p:strVal val="#ppt_x"/>
                                          </p:val>
                                        </p:tav>
                                      </p:tavLst>
                                    </p:anim>
                                    <p:anim calcmode="lin" valueType="num">
                                      <p:cBhvr>
                                        <p:cTn id="1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animBg="1"/>
      <p:bldP spid="22" grpId="0" animBg="1"/>
      <p:bldP spid="31" grpId="0" animBg="1"/>
      <p:bldP spid="32" grpId="0" animBg="1"/>
      <p:bldP spid="49" grpId="0" animBg="1"/>
      <p:bldP spid="50" grpId="0" animBg="1"/>
      <p:bldP spid="51" grpId="0" animBg="1"/>
      <p:bldP spid="55" grpId="0" animBg="1"/>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563" y="380641"/>
            <a:ext cx="7807036" cy="817657"/>
          </a:xfrm>
        </p:spPr>
        <p:txBody>
          <a:bodyPr>
            <a:normAutofit fontScale="90000"/>
          </a:bodyPr>
          <a:lstStyle/>
          <a:p>
            <a:pPr algn="ctr"/>
            <a:r>
              <a:rPr lang="vi-VN" b="1" dirty="0" smtClean="0">
                <a:solidFill>
                  <a:srgbClr val="FFFF00"/>
                </a:solidFill>
              </a:rPr>
              <a:t>QUY PHẠM PHÁP LUẬT</a:t>
            </a:r>
            <a:endParaRPr lang="en-US" b="1" dirty="0">
              <a:solidFill>
                <a:srgbClr val="FFFF00"/>
              </a:solidFill>
            </a:endParaRPr>
          </a:p>
        </p:txBody>
      </p:sp>
      <p:sp>
        <p:nvSpPr>
          <p:cNvPr id="3" name="Content Placeholder 2"/>
          <p:cNvSpPr>
            <a:spLocks noGrp="1"/>
          </p:cNvSpPr>
          <p:nvPr>
            <p:ph idx="1"/>
          </p:nvPr>
        </p:nvSpPr>
        <p:spPr>
          <a:xfrm>
            <a:off x="602673" y="2415308"/>
            <a:ext cx="10910454" cy="3311237"/>
          </a:xfrm>
          <a:ln w="38100">
            <a:solidFill>
              <a:srgbClr val="C00000"/>
            </a:solidFill>
          </a:ln>
        </p:spPr>
        <p:txBody>
          <a:bodyPr>
            <a:normAutofit/>
          </a:bodyPr>
          <a:lstStyle/>
          <a:p>
            <a:pPr marL="0" indent="0" algn="just">
              <a:buNone/>
            </a:pPr>
            <a:r>
              <a:rPr lang="vi-VN" sz="3600" b="1" i="1" dirty="0" smtClean="0">
                <a:solidFill>
                  <a:schemeClr val="accent5"/>
                </a:solidFill>
              </a:rPr>
              <a:t>Quy phạm pháp luật là quy tắc sử xự chung</a:t>
            </a:r>
            <a:r>
              <a:rPr lang="vi-VN" sz="3600" i="1" dirty="0" smtClean="0"/>
              <a:t>, </a:t>
            </a:r>
            <a:r>
              <a:rPr lang="vi-VN" sz="3600" dirty="0" smtClean="0"/>
              <a:t>có hiệu lực bắt buộc chung, được áp dụng lặp đi lặp lại nhiều lần đối với cơ quan, tổ chức, cá nhân trong phạm vi cả nước hoặc đơn vị hành chính nhất định, do cơ quan nhà nước, người có thẩm quyền ban hành và được Nhà nước đảm bảo thực hiện</a:t>
            </a:r>
            <a:endParaRPr lang="en-US" sz="3600" dirty="0"/>
          </a:p>
        </p:txBody>
      </p:sp>
      <p:sp>
        <p:nvSpPr>
          <p:cNvPr id="4" name="Flowchart: Alternate Process 3"/>
          <p:cNvSpPr/>
          <p:nvPr/>
        </p:nvSpPr>
        <p:spPr>
          <a:xfrm>
            <a:off x="602673" y="1548183"/>
            <a:ext cx="2216727"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FFFF00"/>
                </a:solidFill>
              </a:rPr>
              <a:t>KHÁI NIỆM</a:t>
            </a:r>
            <a:endParaRPr lang="en-US" sz="2800" b="1" dirty="0">
              <a:solidFill>
                <a:srgbClr val="FFFF00"/>
              </a:solidFill>
              <a:latin typeface="Arial" panose="020B0604020202020204" pitchFamily="34" charset="0"/>
            </a:endParaRPr>
          </a:p>
        </p:txBody>
      </p:sp>
    </p:spTree>
    <p:extLst>
      <p:ext uri="{BB962C8B-B14F-4D97-AF65-F5344CB8AC3E}">
        <p14:creationId xmlns:p14="http://schemas.microsoft.com/office/powerpoint/2010/main" val="21069464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30036" y="177022"/>
            <a:ext cx="9559637" cy="671193"/>
          </a:xfrm>
        </p:spPr>
        <p:txBody>
          <a:bodyPr>
            <a:normAutofit fontScale="90000"/>
          </a:bodyPr>
          <a:lstStyle/>
          <a:p>
            <a:r>
              <a:rPr lang="vi-VN" dirty="0" smtClean="0">
                <a:solidFill>
                  <a:srgbClr val="FFFF00"/>
                </a:solidFill>
              </a:rPr>
              <a:t>Cơ cấu của quy phạm pháp luật</a:t>
            </a:r>
            <a:endParaRPr lang="en-US" dirty="0">
              <a:solidFill>
                <a:srgbClr val="FFFF00"/>
              </a:solidFill>
            </a:endParaRPr>
          </a:p>
        </p:txBody>
      </p:sp>
      <p:sp>
        <p:nvSpPr>
          <p:cNvPr id="2" name="Rounded Rectangle 1"/>
          <p:cNvSpPr/>
          <p:nvPr/>
        </p:nvSpPr>
        <p:spPr>
          <a:xfrm>
            <a:off x="2272145" y="1149927"/>
            <a:ext cx="6719455" cy="554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QPPL GỒM 3 BỘ PHẬN HỢP THÀNH</a:t>
            </a:r>
            <a:endParaRPr lang="en-US" sz="2400" b="1" dirty="0">
              <a:solidFill>
                <a:schemeClr val="tx1"/>
              </a:solidFill>
              <a:latin typeface="Arial" panose="020B0604020202020204" pitchFamily="34" charset="0"/>
            </a:endParaRPr>
          </a:p>
        </p:txBody>
      </p:sp>
      <p:sp>
        <p:nvSpPr>
          <p:cNvPr id="11" name="Oval Callout 10"/>
          <p:cNvSpPr/>
          <p:nvPr/>
        </p:nvSpPr>
        <p:spPr>
          <a:xfrm>
            <a:off x="7650680" y="2479963"/>
            <a:ext cx="4003964" cy="2043865"/>
          </a:xfrm>
          <a:prstGeom prst="wedgeEllipseCallout">
            <a:avLst>
              <a:gd name="adj1" fmla="val -103249"/>
              <a:gd name="adj2" fmla="val -8413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FFC000"/>
                </a:solidFill>
              </a:rPr>
              <a:t>CHẾ TÀI</a:t>
            </a:r>
          </a:p>
          <a:p>
            <a:pPr algn="ctr"/>
            <a:r>
              <a:rPr lang="vi-VN" sz="2800" dirty="0" smtClean="0">
                <a:solidFill>
                  <a:schemeClr val="bg1"/>
                </a:solidFill>
              </a:rPr>
              <a:t>Hậu quả sẽ như thế nào nếu vi phạm pháp luật</a:t>
            </a:r>
            <a:endParaRPr lang="en-US" sz="2800" dirty="0">
              <a:solidFill>
                <a:schemeClr val="bg1"/>
              </a:solidFill>
              <a:latin typeface="Arial" panose="020B0604020202020204" pitchFamily="34" charset="0"/>
            </a:endParaRPr>
          </a:p>
        </p:txBody>
      </p:sp>
      <p:sp>
        <p:nvSpPr>
          <p:cNvPr id="12" name="Rounded Rectangular Callout 11"/>
          <p:cNvSpPr/>
          <p:nvPr/>
        </p:nvSpPr>
        <p:spPr>
          <a:xfrm>
            <a:off x="4361209" y="3754580"/>
            <a:ext cx="3352800" cy="2826327"/>
          </a:xfrm>
          <a:prstGeom prst="wedgeRoundRectCallout">
            <a:avLst>
              <a:gd name="adj1" fmla="val -18211"/>
              <a:gd name="adj2" fmla="val -119684"/>
              <a:gd name="adj3" fmla="val 16667"/>
            </a:avLst>
          </a:prstGeom>
          <a:solidFill>
            <a:srgbClr val="F23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FFFF00"/>
                </a:solidFill>
              </a:rPr>
              <a:t>QUY ĐỊNH</a:t>
            </a:r>
          </a:p>
          <a:p>
            <a:pPr marL="457200" indent="-457200" algn="ctr">
              <a:buFont typeface="Arial" panose="020B0604020202020204" pitchFamily="34" charset="0"/>
              <a:buChar char="•"/>
            </a:pPr>
            <a:r>
              <a:rPr lang="vi-VN" sz="2800" b="1" dirty="0" smtClean="0"/>
              <a:t>Được làm gì</a:t>
            </a:r>
          </a:p>
          <a:p>
            <a:pPr marL="457200" indent="-457200" algn="ctr">
              <a:buFont typeface="Arial" panose="020B0604020202020204" pitchFamily="34" charset="0"/>
              <a:buChar char="•"/>
            </a:pPr>
            <a:r>
              <a:rPr lang="vi-VN" sz="2800" b="1" dirty="0" smtClean="0"/>
              <a:t>Không được làm gì</a:t>
            </a:r>
          </a:p>
          <a:p>
            <a:pPr marL="457200" indent="-457200" algn="ctr">
              <a:buFont typeface="Arial" panose="020B0604020202020204" pitchFamily="34" charset="0"/>
              <a:buChar char="•"/>
            </a:pPr>
            <a:r>
              <a:rPr lang="vi-VN" sz="2800" b="1" dirty="0" smtClean="0"/>
              <a:t>Phải làm như thế nào</a:t>
            </a:r>
            <a:endParaRPr lang="en-US" sz="2800" b="1" dirty="0">
              <a:latin typeface="Arial" panose="020B0604020202020204" pitchFamily="34" charset="0"/>
            </a:endParaRPr>
          </a:p>
        </p:txBody>
      </p:sp>
      <p:sp>
        <p:nvSpPr>
          <p:cNvPr id="13" name="Cloud Callout 12"/>
          <p:cNvSpPr/>
          <p:nvPr/>
        </p:nvSpPr>
        <p:spPr>
          <a:xfrm>
            <a:off x="0" y="3380509"/>
            <a:ext cx="4100945" cy="2854035"/>
          </a:xfrm>
          <a:prstGeom prst="cloudCallout">
            <a:avLst>
              <a:gd name="adj1" fmla="val 81381"/>
              <a:gd name="adj2" fmla="val -105273"/>
            </a:avLst>
          </a:prstGeom>
          <a:solidFill>
            <a:srgbClr val="37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C00000"/>
                </a:solidFill>
              </a:rPr>
              <a:t>GIẢ ĐỊNH</a:t>
            </a:r>
          </a:p>
          <a:p>
            <a:pPr marL="285750" indent="-285750" algn="ctr">
              <a:buFont typeface="Arial" panose="020B0604020202020204" pitchFamily="34" charset="0"/>
              <a:buChar char="•"/>
            </a:pPr>
            <a:r>
              <a:rPr lang="vi-VN" sz="2400" b="1" dirty="0">
                <a:solidFill>
                  <a:schemeClr val="bg1"/>
                </a:solidFill>
              </a:rPr>
              <a:t>Ai, tổ chức nào</a:t>
            </a:r>
          </a:p>
          <a:p>
            <a:pPr marL="285750" indent="-285750" algn="ctr">
              <a:buFont typeface="Arial" panose="020B0604020202020204" pitchFamily="34" charset="0"/>
              <a:buChar char="•"/>
            </a:pPr>
            <a:r>
              <a:rPr lang="vi-VN" sz="2400" b="1" dirty="0">
                <a:solidFill>
                  <a:schemeClr val="bg1"/>
                </a:solidFill>
              </a:rPr>
              <a:t>Ở điều kiện</a:t>
            </a:r>
          </a:p>
          <a:p>
            <a:pPr marL="285750" indent="-285750" algn="ctr">
              <a:buFont typeface="Arial" panose="020B0604020202020204" pitchFamily="34" charset="0"/>
              <a:buChar char="•"/>
            </a:pPr>
            <a:r>
              <a:rPr lang="vi-VN" sz="2400" b="1" dirty="0">
                <a:solidFill>
                  <a:schemeClr val="bg1"/>
                </a:solidFill>
              </a:rPr>
              <a:t>Hoàn cảnh nào</a:t>
            </a:r>
          </a:p>
        </p:txBody>
      </p:sp>
    </p:spTree>
    <p:extLst>
      <p:ext uri="{BB962C8B-B14F-4D97-AF65-F5344CB8AC3E}">
        <p14:creationId xmlns:p14="http://schemas.microsoft.com/office/powerpoint/2010/main" val="14931334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321636" cy="937202"/>
          </a:xfrm>
        </p:spPr>
        <p:txBody>
          <a:bodyPr/>
          <a:lstStyle/>
          <a:p>
            <a:r>
              <a:rPr lang="vi-VN" b="1" u="sng" dirty="0" smtClean="0">
                <a:solidFill>
                  <a:schemeClr val="tx1"/>
                </a:solidFill>
              </a:rPr>
              <a:t>Lưu ý:</a:t>
            </a:r>
            <a:endParaRPr lang="en-US" b="1" u="sng" dirty="0">
              <a:solidFill>
                <a:schemeClr val="tx1"/>
              </a:solidFill>
            </a:endParaRPr>
          </a:p>
        </p:txBody>
      </p:sp>
      <p:sp>
        <p:nvSpPr>
          <p:cNvPr id="4" name="Content Placeholder 3"/>
          <p:cNvSpPr>
            <a:spLocks noGrp="1"/>
          </p:cNvSpPr>
          <p:nvPr>
            <p:ph idx="1"/>
          </p:nvPr>
        </p:nvSpPr>
        <p:spPr>
          <a:xfrm>
            <a:off x="644236" y="1635703"/>
            <a:ext cx="11090564" cy="4492047"/>
          </a:xfrm>
        </p:spPr>
        <p:txBody>
          <a:bodyPr>
            <a:noAutofit/>
          </a:bodyPr>
          <a:lstStyle/>
          <a:p>
            <a:pPr algn="just">
              <a:buFont typeface="Wingdings" panose="05000000000000000000" pitchFamily="2" charset="2"/>
              <a:buChar char="ü"/>
            </a:pPr>
            <a:r>
              <a:rPr lang="vi-VN" sz="4000" i="1" dirty="0" smtClean="0">
                <a:solidFill>
                  <a:schemeClr val="accent5"/>
                </a:solidFill>
              </a:rPr>
              <a:t>Một quy phạm pháp luật có thể không đầy đủ ba bộ phận Giả định, quy định, chế tài</a:t>
            </a:r>
          </a:p>
          <a:p>
            <a:pPr algn="just">
              <a:buFont typeface="Wingdings" panose="05000000000000000000" pitchFamily="2" charset="2"/>
              <a:buChar char="ü"/>
            </a:pPr>
            <a:r>
              <a:rPr lang="vi-VN" sz="4000" i="1" dirty="0" smtClean="0">
                <a:solidFill>
                  <a:schemeClr val="accent5"/>
                </a:solidFill>
              </a:rPr>
              <a:t>Nếu 1 quy phạm thiếu quy định thì phần quy định được hiểu là ẩn</a:t>
            </a:r>
          </a:p>
          <a:p>
            <a:pPr algn="just">
              <a:buFont typeface="Wingdings" panose="05000000000000000000" pitchFamily="2" charset="2"/>
              <a:buChar char="ü"/>
            </a:pPr>
            <a:r>
              <a:rPr lang="vi-VN" sz="4000" i="1" dirty="0" smtClean="0">
                <a:solidFill>
                  <a:schemeClr val="accent5"/>
                </a:solidFill>
              </a:rPr>
              <a:t>Nếu quy phạm thiếu chế tài thì phần chế tài sẽ nằm trong 1 quy phạm khác hoặc trong một văn bản pháp luật khác</a:t>
            </a:r>
            <a:endParaRPr lang="en-US" sz="4000" i="1" dirty="0">
              <a:solidFill>
                <a:schemeClr val="accent5"/>
              </a:solidFill>
            </a:endParaRPr>
          </a:p>
        </p:txBody>
      </p:sp>
    </p:spTree>
    <p:extLst>
      <p:ext uri="{BB962C8B-B14F-4D97-AF65-F5344CB8AC3E}">
        <p14:creationId xmlns:p14="http://schemas.microsoft.com/office/powerpoint/2010/main" val="25827342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 name="Rounded Rectangle 4"/>
          <p:cNvSpPr/>
          <p:nvPr/>
        </p:nvSpPr>
        <p:spPr>
          <a:xfrm>
            <a:off x="190695" y="1069591"/>
            <a:ext cx="6204858" cy="27612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FFFF00"/>
                </a:solidFill>
              </a:rPr>
              <a:t>BÀI 1:</a:t>
            </a:r>
          </a:p>
          <a:p>
            <a:pPr algn="ctr"/>
            <a:r>
              <a:rPr lang="vi-VN" sz="4000" b="1" dirty="0" smtClean="0">
                <a:solidFill>
                  <a:srgbClr val="FFFF00"/>
                </a:solidFill>
              </a:rPr>
              <a:t>MỘT SỐ VẤN ĐỀ CHUNG VỀ NHÀ NƯỚC VÀ PHÁP LUẬT</a:t>
            </a:r>
            <a:endParaRPr lang="en-US" sz="4000" b="1" dirty="0">
              <a:solidFill>
                <a:srgbClr val="FFFF00"/>
              </a:solidFill>
              <a:latin typeface="Arial" panose="020B0604020202020204" pitchFamily="34" charset="0"/>
            </a:endParaRPr>
          </a:p>
        </p:txBody>
      </p:sp>
    </p:spTree>
    <p:extLst>
      <p:ext uri="{BB962C8B-B14F-4D97-AF65-F5344CB8AC3E}">
        <p14:creationId xmlns:p14="http://schemas.microsoft.com/office/powerpoint/2010/main" val="3360012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3239"/>
          </a:xfrm>
        </p:spPr>
        <p:txBody>
          <a:bodyPr>
            <a:normAutofit fontScale="90000"/>
          </a:bodyPr>
          <a:lstStyle/>
          <a:p>
            <a:r>
              <a:rPr lang="vi-VN" dirty="0" smtClean="0"/>
              <a:t>Ví dụ:</a:t>
            </a:r>
            <a:endParaRPr lang="en-US" dirty="0"/>
          </a:p>
        </p:txBody>
      </p:sp>
      <p:sp>
        <p:nvSpPr>
          <p:cNvPr id="4" name="Rounded Rectangle 3"/>
          <p:cNvSpPr/>
          <p:nvPr/>
        </p:nvSpPr>
        <p:spPr>
          <a:xfrm>
            <a:off x="2299854" y="1119766"/>
            <a:ext cx="9587346" cy="9698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1" dirty="0" smtClean="0">
                <a:solidFill>
                  <a:srgbClr val="FFFF00"/>
                </a:solidFill>
              </a:rPr>
              <a:t>Công dân đủ 18 tuổi trở nên có quyền bầu cử</a:t>
            </a:r>
            <a:endParaRPr lang="en-US" sz="3200" b="1" i="1" dirty="0">
              <a:solidFill>
                <a:srgbClr val="FFFF00"/>
              </a:solidFill>
              <a:latin typeface="Arial" panose="020B0604020202020204" pitchFamily="34" charset="0"/>
            </a:endParaRPr>
          </a:p>
        </p:txBody>
      </p:sp>
      <p:sp>
        <p:nvSpPr>
          <p:cNvPr id="5" name="Rounded Rectangle 4"/>
          <p:cNvSpPr/>
          <p:nvPr/>
        </p:nvSpPr>
        <p:spPr>
          <a:xfrm>
            <a:off x="6414655" y="2156404"/>
            <a:ext cx="5126181" cy="6788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i="1" dirty="0" smtClean="0">
                <a:solidFill>
                  <a:schemeClr val="tx1"/>
                </a:solidFill>
                <a:latin typeface="+mj-lt"/>
              </a:rPr>
              <a:t>Điều</a:t>
            </a:r>
            <a:r>
              <a:rPr lang="en-US" sz="2800" i="1" dirty="0" smtClean="0">
                <a:solidFill>
                  <a:schemeClr val="tx1"/>
                </a:solidFill>
                <a:latin typeface="Arial" panose="020B0604020202020204" pitchFamily="34" charset="0"/>
              </a:rPr>
              <a:t> </a:t>
            </a:r>
            <a:r>
              <a:rPr lang="en-US" sz="2800" i="1" dirty="0" smtClean="0">
                <a:solidFill>
                  <a:schemeClr val="tx1"/>
                </a:solidFill>
                <a:latin typeface="Arial" panose="020B0604020202020204" pitchFamily="34" charset="0"/>
                <a:cs typeface="Arial" panose="020B0604020202020204" pitchFamily="34" charset="0"/>
              </a:rPr>
              <a:t>27</a:t>
            </a:r>
            <a:r>
              <a:rPr lang="en-US" sz="2800" i="1" dirty="0" smtClean="0">
                <a:solidFill>
                  <a:schemeClr val="tx1"/>
                </a:solidFill>
                <a:latin typeface="Arial" panose="020B0604020202020204" pitchFamily="34" charset="0"/>
              </a:rPr>
              <a:t> </a:t>
            </a:r>
            <a:r>
              <a:rPr lang="vi-VN" sz="2800" i="1" dirty="0" smtClean="0">
                <a:solidFill>
                  <a:schemeClr val="tx1"/>
                </a:solidFill>
                <a:latin typeface="+mj-lt"/>
              </a:rPr>
              <a:t>Hiến pháp năm 2013</a:t>
            </a:r>
            <a:endParaRPr lang="en-US" sz="2800" i="1" dirty="0">
              <a:solidFill>
                <a:schemeClr val="tx1"/>
              </a:solidFill>
              <a:latin typeface="Arial" panose="020B0604020202020204" pitchFamily="34" charset="0"/>
            </a:endParaRPr>
          </a:p>
        </p:txBody>
      </p:sp>
      <p:sp>
        <p:nvSpPr>
          <p:cNvPr id="7" name="Rounded Rectangle 6"/>
          <p:cNvSpPr/>
          <p:nvPr/>
        </p:nvSpPr>
        <p:spPr>
          <a:xfrm>
            <a:off x="5486400" y="3807546"/>
            <a:ext cx="6525491" cy="7204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r>
              <a:rPr lang="vi-VN" sz="3200" b="1" dirty="0" smtClean="0">
                <a:solidFill>
                  <a:srgbClr val="FFFF00"/>
                </a:solidFill>
              </a:rPr>
              <a:t>GIẢ ĐỊNH</a:t>
            </a:r>
            <a:r>
              <a:rPr lang="vi-VN" sz="3200" dirty="0" smtClean="0"/>
              <a:t>: </a:t>
            </a:r>
            <a:r>
              <a:rPr lang="vi-VN" sz="2800" dirty="0" smtClean="0">
                <a:solidFill>
                  <a:schemeClr val="tx1"/>
                </a:solidFill>
              </a:rPr>
              <a:t>Công dân đủ 18 tuổi</a:t>
            </a:r>
            <a:endParaRPr lang="en-US" sz="2800" dirty="0">
              <a:solidFill>
                <a:schemeClr val="tx1"/>
              </a:solidFill>
              <a:latin typeface="Arial" panose="020B0604020202020204" pitchFamily="34" charset="0"/>
            </a:endParaRPr>
          </a:p>
        </p:txBody>
      </p:sp>
      <p:sp>
        <p:nvSpPr>
          <p:cNvPr id="8" name="Rounded Rectangle 7"/>
          <p:cNvSpPr/>
          <p:nvPr/>
        </p:nvSpPr>
        <p:spPr>
          <a:xfrm>
            <a:off x="5486401" y="4987637"/>
            <a:ext cx="5867400" cy="7897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r>
              <a:rPr lang="vi-VN" sz="3200" b="1" dirty="0" smtClean="0">
                <a:solidFill>
                  <a:srgbClr val="FFFF00"/>
                </a:solidFill>
              </a:rPr>
              <a:t>QUY ĐỊNH</a:t>
            </a:r>
            <a:r>
              <a:rPr lang="vi-VN" dirty="0" smtClean="0"/>
              <a:t>: </a:t>
            </a:r>
            <a:r>
              <a:rPr lang="vi-VN" sz="2800" dirty="0" smtClean="0">
                <a:solidFill>
                  <a:schemeClr val="tx1"/>
                </a:solidFill>
              </a:rPr>
              <a:t>Có quyền bầu cử</a:t>
            </a:r>
            <a:endParaRPr lang="en-US" sz="2800" dirty="0">
              <a:solidFill>
                <a:schemeClr val="tx1"/>
              </a:solidFill>
              <a:latin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74" y="2350292"/>
            <a:ext cx="4682836" cy="3780342"/>
          </a:xfrm>
          <a:prstGeom prst="rect">
            <a:avLst/>
          </a:prstGeom>
        </p:spPr>
      </p:pic>
    </p:spTree>
    <p:extLst>
      <p:ext uri="{BB962C8B-B14F-4D97-AF65-F5344CB8AC3E}">
        <p14:creationId xmlns:p14="http://schemas.microsoft.com/office/powerpoint/2010/main" val="15681018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271"/>
            <a:ext cx="10515600" cy="784802"/>
          </a:xfrm>
          <a:noFill/>
        </p:spPr>
        <p:txBody>
          <a:bodyPr>
            <a:normAutofit fontScale="90000"/>
          </a:bodyPr>
          <a:lstStyle/>
          <a:p>
            <a:pPr algn="ctr"/>
            <a:r>
              <a:rPr lang="vi-VN" b="1" i="1" dirty="0" smtClean="0">
                <a:solidFill>
                  <a:srgbClr val="FFFF00"/>
                </a:solidFill>
              </a:rPr>
              <a:t>Xác định cơ cấu của QPPL</a:t>
            </a:r>
            <a:endParaRPr lang="en-US" b="1" i="1" dirty="0">
              <a:solidFill>
                <a:srgbClr val="FFFF00"/>
              </a:solidFill>
            </a:endParaRPr>
          </a:p>
        </p:txBody>
      </p:sp>
      <p:sp>
        <p:nvSpPr>
          <p:cNvPr id="3" name="Content Placeholder 2"/>
          <p:cNvSpPr>
            <a:spLocks noGrp="1"/>
          </p:cNvSpPr>
          <p:nvPr>
            <p:ph idx="1"/>
          </p:nvPr>
        </p:nvSpPr>
        <p:spPr>
          <a:xfrm>
            <a:off x="396278" y="1428206"/>
            <a:ext cx="11203539" cy="4467498"/>
          </a:xfrm>
          <a:noFill/>
          <a:ln w="28575">
            <a:solidFill>
              <a:schemeClr val="accent2"/>
            </a:solidFill>
          </a:ln>
        </p:spPr>
        <p:txBody>
          <a:bodyPr>
            <a:noAutofit/>
          </a:bodyPr>
          <a:lstStyle/>
          <a:p>
            <a:pPr algn="just">
              <a:buFont typeface="Wingdings" panose="05000000000000000000" pitchFamily="2" charset="2"/>
              <a:buChar char="ü"/>
            </a:pPr>
            <a:r>
              <a:rPr lang="vi-VN" sz="3600" dirty="0" smtClean="0">
                <a:solidFill>
                  <a:srgbClr val="FF0000"/>
                </a:solidFill>
              </a:rPr>
              <a:t>Mọi người </a:t>
            </a:r>
            <a:r>
              <a:rPr lang="vi-VN" sz="3600" dirty="0" smtClean="0">
                <a:solidFill>
                  <a:schemeClr val="accent5"/>
                </a:solidFill>
              </a:rPr>
              <a:t>có quyền </a:t>
            </a:r>
            <a:r>
              <a:rPr lang="en-US" sz="3600" dirty="0" err="1" smtClean="0">
                <a:solidFill>
                  <a:schemeClr val="accent5"/>
                </a:solidFill>
                <a:latin typeface="Arial" panose="020B0604020202020204" pitchFamily="34" charset="0"/>
                <a:cs typeface="Arial" panose="020B0604020202020204" pitchFamily="34" charset="0"/>
              </a:rPr>
              <a:t>tự</a:t>
            </a:r>
            <a:r>
              <a:rPr lang="en-US" sz="3600" dirty="0" smtClean="0">
                <a:solidFill>
                  <a:schemeClr val="accent5"/>
                </a:solidFill>
              </a:rPr>
              <a:t> </a:t>
            </a:r>
            <a:r>
              <a:rPr lang="en-US" sz="3600" dirty="0" smtClean="0">
                <a:solidFill>
                  <a:schemeClr val="accent5"/>
                </a:solidFill>
                <a:latin typeface="Arial" panose="020B0604020202020204" pitchFamily="34" charset="0"/>
                <a:cs typeface="Arial" panose="020B0604020202020204" pitchFamily="34" charset="0"/>
              </a:rPr>
              <a:t>do </a:t>
            </a:r>
            <a:r>
              <a:rPr lang="en-US" sz="3600" dirty="0" err="1" smtClean="0">
                <a:solidFill>
                  <a:schemeClr val="accent5"/>
                </a:solidFill>
                <a:latin typeface="Arial" panose="020B0604020202020204" pitchFamily="34" charset="0"/>
                <a:cs typeface="Arial" panose="020B0604020202020204" pitchFamily="34" charset="0"/>
              </a:rPr>
              <a:t>kinh</a:t>
            </a:r>
            <a:r>
              <a:rPr lang="en-US" sz="3600" dirty="0" smtClean="0">
                <a:solidFill>
                  <a:schemeClr val="accent5"/>
                </a:solidFill>
                <a:latin typeface="Arial" panose="020B0604020202020204" pitchFamily="34" charset="0"/>
                <a:cs typeface="Arial" panose="020B0604020202020204" pitchFamily="34" charset="0"/>
              </a:rPr>
              <a:t> </a:t>
            </a:r>
            <a:r>
              <a:rPr lang="en-US" sz="3600" dirty="0" err="1" smtClean="0">
                <a:solidFill>
                  <a:schemeClr val="accent5"/>
                </a:solidFill>
                <a:latin typeface="Arial" panose="020B0604020202020204" pitchFamily="34" charset="0"/>
                <a:cs typeface="Arial" panose="020B0604020202020204" pitchFamily="34" charset="0"/>
              </a:rPr>
              <a:t>doanh</a:t>
            </a:r>
            <a:r>
              <a:rPr lang="en-US" sz="3600" dirty="0" smtClean="0">
                <a:solidFill>
                  <a:schemeClr val="accent5"/>
                </a:solidFill>
                <a:latin typeface="Arial" panose="020B0604020202020204" pitchFamily="34" charset="0"/>
                <a:cs typeface="Arial" panose="020B0604020202020204" pitchFamily="34" charset="0"/>
              </a:rPr>
              <a:t> </a:t>
            </a:r>
            <a:r>
              <a:rPr lang="en-US" sz="3600" dirty="0" err="1" smtClean="0">
                <a:solidFill>
                  <a:schemeClr val="accent5"/>
                </a:solidFill>
                <a:latin typeface="Arial" panose="020B0604020202020204" pitchFamily="34" charset="0"/>
                <a:cs typeface="Arial" panose="020B0604020202020204" pitchFamily="34" charset="0"/>
              </a:rPr>
              <a:t>trong</a:t>
            </a:r>
            <a:r>
              <a:rPr lang="en-US" sz="3600" dirty="0" smtClean="0">
                <a:solidFill>
                  <a:schemeClr val="accent5"/>
                </a:solidFill>
                <a:latin typeface="Arial" panose="020B0604020202020204" pitchFamily="34" charset="0"/>
                <a:cs typeface="Arial" panose="020B0604020202020204" pitchFamily="34" charset="0"/>
              </a:rPr>
              <a:t> </a:t>
            </a:r>
            <a:r>
              <a:rPr lang="en-US" sz="3600" dirty="0" err="1" smtClean="0">
                <a:solidFill>
                  <a:schemeClr val="accent5"/>
                </a:solidFill>
                <a:latin typeface="Arial" panose="020B0604020202020204" pitchFamily="34" charset="0"/>
                <a:cs typeface="Arial" panose="020B0604020202020204" pitchFamily="34" charset="0"/>
              </a:rPr>
              <a:t>những</a:t>
            </a:r>
            <a:r>
              <a:rPr lang="en-US" sz="3600" dirty="0" smtClean="0">
                <a:solidFill>
                  <a:schemeClr val="accent5"/>
                </a:solidFill>
                <a:latin typeface="Arial" panose="020B0604020202020204" pitchFamily="34" charset="0"/>
                <a:cs typeface="Arial" panose="020B0604020202020204" pitchFamily="34" charset="0"/>
              </a:rPr>
              <a:t> </a:t>
            </a:r>
            <a:r>
              <a:rPr lang="en-US" sz="3600" dirty="0" err="1" smtClean="0">
                <a:solidFill>
                  <a:schemeClr val="accent5"/>
                </a:solidFill>
                <a:latin typeface="Arial" panose="020B0604020202020204" pitchFamily="34" charset="0"/>
                <a:cs typeface="Arial" panose="020B0604020202020204" pitchFamily="34" charset="0"/>
              </a:rPr>
              <a:t>ngành</a:t>
            </a:r>
            <a:r>
              <a:rPr lang="en-US" sz="3600" dirty="0" smtClean="0">
                <a:solidFill>
                  <a:schemeClr val="accent5"/>
                </a:solidFill>
                <a:latin typeface="Arial" panose="020B0604020202020204" pitchFamily="34" charset="0"/>
                <a:cs typeface="Arial" panose="020B0604020202020204" pitchFamily="34" charset="0"/>
              </a:rPr>
              <a:t> </a:t>
            </a:r>
            <a:r>
              <a:rPr lang="en-US" sz="3600" dirty="0" err="1" smtClean="0">
                <a:solidFill>
                  <a:schemeClr val="accent5"/>
                </a:solidFill>
                <a:latin typeface="Arial" panose="020B0604020202020204" pitchFamily="34" charset="0"/>
                <a:cs typeface="Arial" panose="020B0604020202020204" pitchFamily="34" charset="0"/>
              </a:rPr>
              <a:t>nghề</a:t>
            </a:r>
            <a:r>
              <a:rPr lang="en-US" sz="3600" dirty="0" smtClean="0">
                <a:solidFill>
                  <a:schemeClr val="accent5"/>
                </a:solidFill>
                <a:latin typeface="Arial" panose="020B0604020202020204" pitchFamily="34" charset="0"/>
                <a:cs typeface="Arial" panose="020B0604020202020204" pitchFamily="34" charset="0"/>
              </a:rPr>
              <a:t> </a:t>
            </a:r>
            <a:r>
              <a:rPr lang="en-US" sz="3600" dirty="0" err="1" smtClean="0">
                <a:solidFill>
                  <a:schemeClr val="accent5"/>
                </a:solidFill>
                <a:latin typeface="Arial" panose="020B0604020202020204" pitchFamily="34" charset="0"/>
                <a:cs typeface="Arial" panose="020B0604020202020204" pitchFamily="34" charset="0"/>
              </a:rPr>
              <a:t>mà</a:t>
            </a:r>
            <a:r>
              <a:rPr lang="en-US" sz="3600" dirty="0" smtClean="0">
                <a:solidFill>
                  <a:schemeClr val="accent5"/>
                </a:solidFill>
                <a:latin typeface="Arial" panose="020B0604020202020204" pitchFamily="34" charset="0"/>
                <a:cs typeface="Arial" panose="020B0604020202020204" pitchFamily="34" charset="0"/>
              </a:rPr>
              <a:t> </a:t>
            </a:r>
            <a:r>
              <a:rPr lang="en-US" sz="3600" dirty="0" err="1" smtClean="0">
                <a:solidFill>
                  <a:schemeClr val="accent5"/>
                </a:solidFill>
                <a:latin typeface="Arial" panose="020B0604020202020204" pitchFamily="34" charset="0"/>
                <a:cs typeface="Arial" panose="020B0604020202020204" pitchFamily="34" charset="0"/>
              </a:rPr>
              <a:t>pháp</a:t>
            </a:r>
            <a:r>
              <a:rPr lang="en-US" sz="3600" dirty="0" smtClean="0">
                <a:solidFill>
                  <a:schemeClr val="accent5"/>
                </a:solidFill>
                <a:latin typeface="Arial" panose="020B0604020202020204" pitchFamily="34" charset="0"/>
                <a:cs typeface="Arial" panose="020B0604020202020204" pitchFamily="34" charset="0"/>
              </a:rPr>
              <a:t> </a:t>
            </a:r>
            <a:r>
              <a:rPr lang="en-US" sz="3600" dirty="0" err="1" smtClean="0">
                <a:solidFill>
                  <a:schemeClr val="accent5"/>
                </a:solidFill>
                <a:latin typeface="Arial" panose="020B0604020202020204" pitchFamily="34" charset="0"/>
                <a:cs typeface="Arial" panose="020B0604020202020204" pitchFamily="34" charset="0"/>
              </a:rPr>
              <a:t>luật</a:t>
            </a:r>
            <a:r>
              <a:rPr lang="en-US" sz="3600" dirty="0" smtClean="0">
                <a:solidFill>
                  <a:schemeClr val="accent5"/>
                </a:solidFill>
                <a:latin typeface="Arial" panose="020B0604020202020204" pitchFamily="34" charset="0"/>
                <a:cs typeface="Arial" panose="020B0604020202020204" pitchFamily="34" charset="0"/>
              </a:rPr>
              <a:t> </a:t>
            </a:r>
            <a:r>
              <a:rPr lang="en-US" sz="3600" dirty="0" err="1" smtClean="0">
                <a:solidFill>
                  <a:schemeClr val="accent5"/>
                </a:solidFill>
                <a:latin typeface="Arial" panose="020B0604020202020204" pitchFamily="34" charset="0"/>
                <a:cs typeface="Arial" panose="020B0604020202020204" pitchFamily="34" charset="0"/>
              </a:rPr>
              <a:t>không</a:t>
            </a:r>
            <a:r>
              <a:rPr lang="en-US" sz="3600" dirty="0" smtClean="0">
                <a:solidFill>
                  <a:schemeClr val="accent5"/>
                </a:solidFill>
                <a:latin typeface="Arial" panose="020B0604020202020204" pitchFamily="34" charset="0"/>
                <a:cs typeface="Arial" panose="020B0604020202020204" pitchFamily="34" charset="0"/>
              </a:rPr>
              <a:t> </a:t>
            </a:r>
            <a:r>
              <a:rPr lang="en-US" sz="3600" dirty="0" err="1" smtClean="0">
                <a:solidFill>
                  <a:schemeClr val="accent5"/>
                </a:solidFill>
                <a:cs typeface="Arial" panose="020B0604020202020204" pitchFamily="34" charset="0"/>
              </a:rPr>
              <a:t>cấm</a:t>
            </a:r>
            <a:endParaRPr lang="en-US" sz="3600" dirty="0">
              <a:solidFill>
                <a:schemeClr val="accent5"/>
              </a:solidFill>
              <a:cs typeface="Arial" panose="020B0604020202020204" pitchFamily="34" charset="0"/>
            </a:endParaRPr>
          </a:p>
          <a:p>
            <a:pPr algn="just">
              <a:buFont typeface="Wingdings" panose="05000000000000000000" pitchFamily="2" charset="2"/>
              <a:buChar char="ü"/>
            </a:pPr>
            <a:r>
              <a:rPr lang="vi-VN" sz="3600" dirty="0" smtClean="0">
                <a:solidFill>
                  <a:srgbClr val="FF0000"/>
                </a:solidFill>
              </a:rPr>
              <a:t>Người nào thấy người khác đang ở trong tình trạng nguy hiểm đến tính mạng, tuy có điều kiện mà không cứu giúp dẫn đến hậu quả người đó chết </a:t>
            </a:r>
            <a:r>
              <a:rPr lang="vi-VN" sz="3600" dirty="0" smtClean="0">
                <a:solidFill>
                  <a:schemeClr val="tx1"/>
                </a:solidFill>
              </a:rPr>
              <a:t>thì bị phạt cảnh cáo,</a:t>
            </a:r>
            <a:r>
              <a:rPr lang="en-US" sz="3600" dirty="0" smtClean="0">
                <a:solidFill>
                  <a:schemeClr val="tx1"/>
                </a:solidFill>
              </a:rPr>
              <a:t> </a:t>
            </a:r>
            <a:r>
              <a:rPr lang="vi-VN" sz="3600" dirty="0" smtClean="0">
                <a:solidFill>
                  <a:schemeClr val="tx1"/>
                </a:solidFill>
              </a:rPr>
              <a:t>cải tạo không giam giữ đến 2 năm hoặc phạt tù từ 3 tháng đến 2 năm</a:t>
            </a:r>
            <a:endParaRPr lang="en-US" sz="3600" dirty="0" smtClean="0">
              <a:solidFill>
                <a:schemeClr val="tx1"/>
              </a:solidFill>
            </a:endParaRPr>
          </a:p>
        </p:txBody>
      </p:sp>
    </p:spTree>
    <p:extLst>
      <p:ext uri="{BB962C8B-B14F-4D97-AF65-F5344CB8AC3E}">
        <p14:creationId xmlns:p14="http://schemas.microsoft.com/office/powerpoint/2010/main" val="9623514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FF00"/>
                </a:solidFill>
              </a:rPr>
              <a:t>Chế</a:t>
            </a:r>
            <a:r>
              <a:rPr lang="en-US" b="1" dirty="0" smtClean="0">
                <a:solidFill>
                  <a:srgbClr val="FFFF00"/>
                </a:solidFill>
              </a:rPr>
              <a:t> </a:t>
            </a:r>
            <a:r>
              <a:rPr lang="en-US" b="1" dirty="0" err="1" smtClean="0">
                <a:solidFill>
                  <a:srgbClr val="FFFF00"/>
                </a:solidFill>
              </a:rPr>
              <a:t>định</a:t>
            </a:r>
            <a:r>
              <a:rPr lang="en-US" b="1" dirty="0" smtClean="0">
                <a:solidFill>
                  <a:srgbClr val="FFFF00"/>
                </a:solidFill>
              </a:rPr>
              <a:t> </a:t>
            </a:r>
            <a:r>
              <a:rPr lang="en-US" b="1" dirty="0" err="1" smtClean="0">
                <a:solidFill>
                  <a:srgbClr val="FFFF00"/>
                </a:solidFill>
              </a:rPr>
              <a:t>pháp</a:t>
            </a:r>
            <a:r>
              <a:rPr lang="en-US" b="1" dirty="0" smtClean="0">
                <a:solidFill>
                  <a:srgbClr val="FFFF00"/>
                </a:solidFill>
              </a:rPr>
              <a:t> </a:t>
            </a:r>
            <a:r>
              <a:rPr lang="en-US" b="1" dirty="0" err="1" smtClean="0">
                <a:solidFill>
                  <a:srgbClr val="FFFF00"/>
                </a:solidFill>
              </a:rPr>
              <a:t>luật</a:t>
            </a:r>
            <a:endParaRPr lang="en-US" b="1" dirty="0">
              <a:solidFill>
                <a:srgbClr val="FFFF00"/>
              </a:solidFill>
            </a:endParaRPr>
          </a:p>
        </p:txBody>
      </p:sp>
      <p:sp>
        <p:nvSpPr>
          <p:cNvPr id="3" name="Content Placeholder 2"/>
          <p:cNvSpPr>
            <a:spLocks noGrp="1"/>
          </p:cNvSpPr>
          <p:nvPr>
            <p:ph idx="1"/>
          </p:nvPr>
        </p:nvSpPr>
        <p:spPr/>
        <p:txBody>
          <a:bodyPr>
            <a:normAutofit/>
          </a:bodyPr>
          <a:lstStyle/>
          <a:p>
            <a:pPr algn="just"/>
            <a:r>
              <a:rPr lang="en-US" sz="3600" dirty="0" err="1" smtClean="0">
                <a:latin typeface="Arial" panose="020B0604020202020204" pitchFamily="34" charset="0"/>
                <a:cs typeface="Arial" panose="020B0604020202020204" pitchFamily="34" charset="0"/>
              </a:rPr>
              <a:t>Chế</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định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pháp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luật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hợp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nhóm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phạm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pháp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luật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đặc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giống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nhau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chỉnh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nhóm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hệ</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xã</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hội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ứng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phạm</a:t>
            </a:r>
            <a:r>
              <a:rPr lang="en-US" sz="3600" dirty="0" smtClean="0">
                <a:latin typeface="Arial" panose="020B0604020202020204" pitchFamily="34" charset="0"/>
                <a:cs typeface="Arial" panose="020B0604020202020204" pitchFamily="34" charset="0"/>
              </a:rPr>
              <a:t> vi </a:t>
            </a: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ngành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luật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hoặc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ngành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luật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8125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377054" cy="937201"/>
          </a:xfrm>
        </p:spPr>
        <p:txBody>
          <a:bodyPr>
            <a:normAutofit/>
          </a:bodyPr>
          <a:lstStyle/>
          <a:p>
            <a:r>
              <a:rPr lang="en-US" sz="4000" b="1" dirty="0" err="1" smtClean="0">
                <a:solidFill>
                  <a:srgbClr val="FFFF00"/>
                </a:solidFill>
                <a:latin typeface="Arial" panose="020B0604020202020204" pitchFamily="34" charset="0"/>
                <a:cs typeface="Arial" panose="020B0604020202020204" pitchFamily="34" charset="0"/>
              </a:rPr>
              <a:t>Ngành</a:t>
            </a:r>
            <a:r>
              <a:rPr lang="en-US" sz="4000" b="1" dirty="0" smtClean="0">
                <a:solidFill>
                  <a:srgbClr val="FFFF00"/>
                </a:solidFill>
                <a:latin typeface="Arial" panose="020B0604020202020204" pitchFamily="34" charset="0"/>
                <a:cs typeface="Arial" panose="020B0604020202020204" pitchFamily="34" charset="0"/>
              </a:rPr>
              <a:t> </a:t>
            </a:r>
            <a:r>
              <a:rPr lang="en-US" sz="4000" b="1" dirty="0" err="1" smtClean="0">
                <a:solidFill>
                  <a:srgbClr val="FFFF00"/>
                </a:solidFill>
                <a:latin typeface="Arial" panose="020B0604020202020204" pitchFamily="34" charset="0"/>
                <a:cs typeface="Arial" panose="020B0604020202020204" pitchFamily="34" charset="0"/>
              </a:rPr>
              <a:t>luật</a:t>
            </a:r>
            <a:endParaRPr lang="en-US" sz="40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01963" y="1690688"/>
            <a:ext cx="10513291" cy="3325449"/>
          </a:xfrm>
        </p:spPr>
        <p:txBody>
          <a:bodyPr/>
          <a:lstStyle/>
          <a:p>
            <a:pPr algn="just"/>
            <a:r>
              <a:rPr lang="en-US" dirty="0" err="1" smtClean="0">
                <a:latin typeface="Arial" panose="020B0604020202020204" pitchFamily="34" charset="0"/>
                <a:cs typeface="Arial" panose="020B0604020202020204" pitchFamily="34" charset="0"/>
              </a:rPr>
              <a:t>Ngành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luật</a:t>
            </a:r>
            <a:r>
              <a:rPr lang="en-US" dirty="0" smtClean="0">
                <a:latin typeface="Arial" panose="020B0604020202020204" pitchFamily="34" charset="0"/>
                <a:cs typeface="Arial" panose="020B0604020202020204" pitchFamily="34" charset="0"/>
              </a:rPr>
              <a:t> </a:t>
            </a:r>
            <a:r>
              <a:rPr lang="vi-VN" dirty="0" smtClean="0"/>
              <a:t>là </a:t>
            </a:r>
            <a:r>
              <a:rPr lang="vi-VN" dirty="0"/>
              <a:t>đơn vị cấu trúc bên trong của hệ </a:t>
            </a:r>
            <a:r>
              <a:rPr lang="vi-VN" dirty="0" smtClean="0">
                <a:latin typeface="+mj-lt"/>
              </a:rPr>
              <a:t>t</a:t>
            </a:r>
            <a:r>
              <a:rPr lang="en-US" dirty="0" err="1" smtClean="0"/>
              <a:t>h</a:t>
            </a:r>
            <a:r>
              <a:rPr lang="en-US" dirty="0" err="1" smtClean="0">
                <a:latin typeface="Arial" panose="020B0604020202020204" pitchFamily="34" charset="0"/>
                <a:cs typeface="Arial" panose="020B0604020202020204" pitchFamily="34" charset="0"/>
              </a:rPr>
              <a:t>ống</a:t>
            </a:r>
            <a:r>
              <a:rPr lang="en-US" dirty="0" smtClean="0"/>
              <a:t> </a:t>
            </a:r>
            <a:r>
              <a:rPr lang="en-US" dirty="0" err="1" smtClean="0">
                <a:latin typeface="Arial" panose="020B0604020202020204" pitchFamily="34" charset="0"/>
                <a:cs typeface="Arial" panose="020B0604020202020204" pitchFamily="34" charset="0"/>
              </a:rPr>
              <a:t>pháp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luật</a:t>
            </a:r>
            <a:r>
              <a:rPr lang="en-US" dirty="0" smtClean="0">
                <a:latin typeface="Arial" panose="020B0604020202020204" pitchFamily="34" charset="0"/>
                <a:cs typeface="Arial" panose="020B0604020202020204" pitchFamily="34" charset="0"/>
              </a:rPr>
              <a:t> </a:t>
            </a:r>
            <a:r>
              <a:rPr lang="vi-VN" dirty="0" smtClean="0">
                <a:latin typeface="+mj-lt"/>
              </a:rPr>
              <a:t>bao </a:t>
            </a:r>
            <a:r>
              <a:rPr lang="vi-VN" dirty="0">
                <a:latin typeface="+mj-lt"/>
              </a:rPr>
              <a:t>gồm các quy phạm pháp luật điều chỉnh một loại </a:t>
            </a:r>
            <a:r>
              <a:rPr lang="vi-VN" dirty="0"/>
              <a:t>quan hệ xã hội có cùng tính chất, nội dung thuộc một lĩnh vực đời sống xã </a:t>
            </a:r>
            <a:r>
              <a:rPr lang="vi-VN" dirty="0" smtClean="0"/>
              <a:t>hội</a:t>
            </a:r>
            <a:endParaRPr lang="vi-VN" dirty="0"/>
          </a:p>
          <a:p>
            <a:pPr algn="just"/>
            <a:r>
              <a:rPr lang="vi-VN" dirty="0"/>
              <a:t>Ví dụ: Luật hình sự là tổng thể các quy phạm pháp luật điều chỉnh các quan hệ xã hội gắn liền với tội phạm và hình phạt; </a:t>
            </a:r>
            <a:r>
              <a:rPr lang="en-US" dirty="0" smtClean="0"/>
              <a:t>L</a:t>
            </a:r>
            <a:r>
              <a:rPr lang="vi-VN" dirty="0" smtClean="0"/>
              <a:t>uật </a:t>
            </a:r>
            <a:r>
              <a:rPr lang="vi-VN" dirty="0"/>
              <a:t>dân sự điều chỉnh các quan hệ tài sản và quan hệ nhân </a:t>
            </a:r>
            <a:r>
              <a:rPr lang="vi-VN" dirty="0" smtClean="0"/>
              <a:t>thân.</a:t>
            </a:r>
            <a:endParaRPr lang="vi-VN" dirty="0"/>
          </a:p>
          <a:p>
            <a:endParaRPr lang="en-US" dirty="0"/>
          </a:p>
        </p:txBody>
      </p:sp>
    </p:spTree>
    <p:extLst>
      <p:ext uri="{BB962C8B-B14F-4D97-AF65-F5344CB8AC3E}">
        <p14:creationId xmlns:p14="http://schemas.microsoft.com/office/powerpoint/2010/main" val="29578910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34" y="226337"/>
            <a:ext cx="11913326" cy="743208"/>
          </a:xfrm>
        </p:spPr>
        <p:txBody>
          <a:bodyPr>
            <a:noAutofit/>
          </a:bodyPr>
          <a:lstStyle/>
          <a:p>
            <a:pPr algn="ctr"/>
            <a:r>
              <a:rPr lang="en-US" sz="3600" b="1" dirty="0" smtClean="0">
                <a:solidFill>
                  <a:srgbClr val="FFFF00"/>
                </a:solidFill>
                <a:latin typeface="Arial" panose="020B0604020202020204" pitchFamily="34" charset="0"/>
                <a:cs typeface="Arial" panose="020B0604020202020204" pitchFamily="34" charset="0"/>
              </a:rPr>
              <a:t>2.2</a:t>
            </a:r>
            <a:r>
              <a:rPr lang="en-US" sz="3600" b="1" dirty="0" smtClean="0">
                <a:solidFill>
                  <a:srgbClr val="FFFF00"/>
                </a:solidFill>
              </a:rPr>
              <a:t> </a:t>
            </a:r>
            <a:r>
              <a:rPr lang="vi-VN" sz="3600" b="1" dirty="0" smtClean="0">
                <a:solidFill>
                  <a:srgbClr val="FFFF00"/>
                </a:solidFill>
              </a:rPr>
              <a:t>Các ngành luật trong hệ thống pháp luật Việt Nam</a:t>
            </a:r>
            <a:endParaRPr lang="en-US" sz="3600" b="1" dirty="0">
              <a:solidFill>
                <a:srgbClr val="FFFF00"/>
              </a:solidFill>
            </a:endParaRPr>
          </a:p>
        </p:txBody>
      </p:sp>
      <p:sp>
        <p:nvSpPr>
          <p:cNvPr id="3" name="Rounded Rectangle 2"/>
          <p:cNvSpPr/>
          <p:nvPr/>
        </p:nvSpPr>
        <p:spPr>
          <a:xfrm>
            <a:off x="717451" y="1226574"/>
            <a:ext cx="2138290" cy="133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Hiến pháp</a:t>
            </a:r>
            <a:endParaRPr lang="en-US" sz="2800" dirty="0">
              <a:solidFill>
                <a:schemeClr val="tx1"/>
              </a:solidFill>
              <a:latin typeface="Arial" panose="020B0604020202020204" pitchFamily="34" charset="0"/>
            </a:endParaRPr>
          </a:p>
        </p:txBody>
      </p:sp>
      <p:sp>
        <p:nvSpPr>
          <p:cNvPr id="4" name="Rounded Rectangle 3"/>
          <p:cNvSpPr/>
          <p:nvPr/>
        </p:nvSpPr>
        <p:spPr>
          <a:xfrm>
            <a:off x="3404381" y="1230336"/>
            <a:ext cx="2138290" cy="133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Hành chính</a:t>
            </a:r>
            <a:endParaRPr lang="en-US" sz="2800" dirty="0">
              <a:solidFill>
                <a:schemeClr val="tx1"/>
              </a:solidFill>
              <a:latin typeface="Arial" panose="020B0604020202020204" pitchFamily="34" charset="0"/>
            </a:endParaRPr>
          </a:p>
        </p:txBody>
      </p:sp>
      <p:sp>
        <p:nvSpPr>
          <p:cNvPr id="5" name="Rounded Rectangle 4"/>
          <p:cNvSpPr/>
          <p:nvPr/>
        </p:nvSpPr>
        <p:spPr>
          <a:xfrm>
            <a:off x="6397112" y="1226574"/>
            <a:ext cx="2138290" cy="133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Hình sự</a:t>
            </a:r>
            <a:endParaRPr lang="en-US" sz="2800" dirty="0">
              <a:solidFill>
                <a:schemeClr val="tx1"/>
              </a:solidFill>
              <a:latin typeface="Arial" panose="020B0604020202020204" pitchFamily="34" charset="0"/>
            </a:endParaRPr>
          </a:p>
        </p:txBody>
      </p:sp>
      <p:sp>
        <p:nvSpPr>
          <p:cNvPr id="6" name="Rounded Rectangle 5"/>
          <p:cNvSpPr/>
          <p:nvPr/>
        </p:nvSpPr>
        <p:spPr>
          <a:xfrm>
            <a:off x="9149859" y="1226574"/>
            <a:ext cx="2138290" cy="133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Tố tụng hình sự</a:t>
            </a:r>
            <a:endParaRPr lang="en-US" sz="2800" dirty="0">
              <a:solidFill>
                <a:schemeClr val="tx1"/>
              </a:solidFill>
              <a:latin typeface="Arial" panose="020B0604020202020204" pitchFamily="34" charset="0"/>
            </a:endParaRPr>
          </a:p>
        </p:txBody>
      </p:sp>
      <p:sp>
        <p:nvSpPr>
          <p:cNvPr id="7" name="Rounded Rectangle 6"/>
          <p:cNvSpPr/>
          <p:nvPr/>
        </p:nvSpPr>
        <p:spPr>
          <a:xfrm>
            <a:off x="717451" y="2956305"/>
            <a:ext cx="2138290" cy="133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Dân sự</a:t>
            </a:r>
            <a:endParaRPr lang="en-US" sz="2800" dirty="0">
              <a:solidFill>
                <a:schemeClr val="tx1"/>
              </a:solidFill>
              <a:latin typeface="Arial" panose="020B0604020202020204" pitchFamily="34" charset="0"/>
            </a:endParaRPr>
          </a:p>
        </p:txBody>
      </p:sp>
      <p:sp>
        <p:nvSpPr>
          <p:cNvPr id="8" name="Rounded Rectangle 7"/>
          <p:cNvSpPr/>
          <p:nvPr/>
        </p:nvSpPr>
        <p:spPr>
          <a:xfrm>
            <a:off x="3488956" y="2951779"/>
            <a:ext cx="2138290" cy="1340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Hôn nhân và gia đình</a:t>
            </a:r>
            <a:endParaRPr lang="en-US" sz="2800" dirty="0">
              <a:solidFill>
                <a:schemeClr val="tx1"/>
              </a:solidFill>
              <a:latin typeface="Arial" panose="020B0604020202020204" pitchFamily="34" charset="0"/>
            </a:endParaRPr>
          </a:p>
        </p:txBody>
      </p:sp>
      <p:sp>
        <p:nvSpPr>
          <p:cNvPr id="9" name="Rounded Rectangle 8"/>
          <p:cNvSpPr/>
          <p:nvPr/>
        </p:nvSpPr>
        <p:spPr>
          <a:xfrm>
            <a:off x="6397112" y="2956305"/>
            <a:ext cx="2138290" cy="133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Kinh tế</a:t>
            </a:r>
            <a:endParaRPr lang="en-US" sz="2800" dirty="0">
              <a:solidFill>
                <a:schemeClr val="tx1"/>
              </a:solidFill>
              <a:latin typeface="Arial" panose="020B0604020202020204" pitchFamily="34" charset="0"/>
            </a:endParaRPr>
          </a:p>
        </p:txBody>
      </p:sp>
      <p:sp>
        <p:nvSpPr>
          <p:cNvPr id="10" name="Rounded Rectangle 9"/>
          <p:cNvSpPr/>
          <p:nvPr/>
        </p:nvSpPr>
        <p:spPr>
          <a:xfrm>
            <a:off x="9168617" y="2956306"/>
            <a:ext cx="2138290" cy="133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Tài chính</a:t>
            </a:r>
            <a:endParaRPr lang="en-US" sz="2800" dirty="0">
              <a:solidFill>
                <a:schemeClr val="tx1"/>
              </a:solidFill>
              <a:latin typeface="Arial" panose="020B0604020202020204" pitchFamily="34" charset="0"/>
            </a:endParaRPr>
          </a:p>
        </p:txBody>
      </p:sp>
      <p:sp>
        <p:nvSpPr>
          <p:cNvPr id="11" name="Rounded Rectangle 10"/>
          <p:cNvSpPr/>
          <p:nvPr/>
        </p:nvSpPr>
        <p:spPr>
          <a:xfrm>
            <a:off x="717451" y="4806795"/>
            <a:ext cx="2138290" cy="133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Ngân hàng</a:t>
            </a:r>
            <a:endParaRPr lang="en-US" sz="2800" dirty="0">
              <a:solidFill>
                <a:schemeClr val="tx1"/>
              </a:solidFill>
              <a:latin typeface="Arial" panose="020B0604020202020204" pitchFamily="34" charset="0"/>
            </a:endParaRPr>
          </a:p>
        </p:txBody>
      </p:sp>
      <p:sp>
        <p:nvSpPr>
          <p:cNvPr id="12" name="Rounded Rectangle 11"/>
          <p:cNvSpPr/>
          <p:nvPr/>
        </p:nvSpPr>
        <p:spPr>
          <a:xfrm>
            <a:off x="3518094" y="4806795"/>
            <a:ext cx="2138290" cy="133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Tố tụng dân sự</a:t>
            </a:r>
            <a:endParaRPr lang="en-US" sz="2800" dirty="0">
              <a:solidFill>
                <a:schemeClr val="tx1"/>
              </a:solidFill>
              <a:latin typeface="Arial" panose="020B0604020202020204" pitchFamily="34" charset="0"/>
            </a:endParaRPr>
          </a:p>
        </p:txBody>
      </p:sp>
      <p:sp>
        <p:nvSpPr>
          <p:cNvPr id="13" name="Rounded Rectangle 12"/>
          <p:cNvSpPr/>
          <p:nvPr/>
        </p:nvSpPr>
        <p:spPr>
          <a:xfrm>
            <a:off x="6397112" y="4819521"/>
            <a:ext cx="2138290" cy="133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Đất đai</a:t>
            </a:r>
            <a:endParaRPr lang="en-US" sz="2800" dirty="0">
              <a:solidFill>
                <a:schemeClr val="tx1"/>
              </a:solidFill>
              <a:latin typeface="Arial" panose="020B0604020202020204" pitchFamily="34" charset="0"/>
            </a:endParaRPr>
          </a:p>
        </p:txBody>
      </p:sp>
      <p:sp>
        <p:nvSpPr>
          <p:cNvPr id="14" name="Rounded Rectangle 13"/>
          <p:cNvSpPr/>
          <p:nvPr/>
        </p:nvSpPr>
        <p:spPr>
          <a:xfrm>
            <a:off x="9276130" y="4686038"/>
            <a:ext cx="2138290" cy="133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Luật</a:t>
            </a:r>
          </a:p>
          <a:p>
            <a:pPr algn="ctr"/>
            <a:r>
              <a:rPr lang="vi-VN" sz="2800" dirty="0" smtClean="0">
                <a:solidFill>
                  <a:schemeClr val="tx1"/>
                </a:solidFill>
              </a:rPr>
              <a:t>Quốc tế</a:t>
            </a:r>
            <a:endParaRPr lang="en-US" sz="2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514708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365390"/>
            <a:ext cx="11610109" cy="810532"/>
          </a:xfrm>
        </p:spPr>
        <p:txBody>
          <a:bodyPr>
            <a:normAutofit/>
          </a:bodyPr>
          <a:lstStyle/>
          <a:p>
            <a:pPr algn="ctr"/>
            <a:r>
              <a:rPr lang="en-US" sz="4400" b="1" dirty="0" smtClean="0">
                <a:solidFill>
                  <a:srgbClr val="FFFF00"/>
                </a:solidFill>
                <a:latin typeface="Arial" panose="020B0604020202020204" pitchFamily="34" charset="0"/>
                <a:cs typeface="Arial" panose="020B0604020202020204" pitchFamily="34" charset="0"/>
              </a:rPr>
              <a:t>2.3 </a:t>
            </a:r>
            <a:r>
              <a:rPr lang="vi-VN" sz="4400" b="1" dirty="0" smtClean="0">
                <a:solidFill>
                  <a:srgbClr val="FFFF00"/>
                </a:solidFill>
                <a:latin typeface="Arial" panose="020B0604020202020204" pitchFamily="34" charset="0"/>
                <a:cs typeface="Arial" panose="020B0604020202020204" pitchFamily="34" charset="0"/>
              </a:rPr>
              <a:t>Hệ thống văn bản quy phạm pháp luật</a:t>
            </a:r>
            <a:endParaRPr lang="en-US" sz="44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5577" y="1555933"/>
            <a:ext cx="11117580" cy="2914468"/>
          </a:xfrm>
        </p:spPr>
        <p:txBody>
          <a:bodyPr/>
          <a:lstStyle/>
          <a:p>
            <a:r>
              <a:rPr lang="vi-VN" sz="3200" u="sng" dirty="0" smtClean="0">
                <a:solidFill>
                  <a:srgbClr val="FFFF00"/>
                </a:solidFill>
              </a:rPr>
              <a:t>Khái niệm văn bản quy phạm pháp luật</a:t>
            </a:r>
          </a:p>
          <a:p>
            <a:pPr marL="0" indent="0">
              <a:buNone/>
            </a:pPr>
            <a:r>
              <a:rPr lang="vi-VN" sz="3200" i="1" dirty="0" smtClean="0"/>
              <a:t>Văn bản quy phạm pháp luật là văn bản có chứa quy phạm pháp luật, được ban hành theo đúng thẩm quyền, hình thức, trình tự, thủ tục theo quy định của Luật ban hành văn bản quy phạm pháp luật</a:t>
            </a:r>
            <a:endParaRPr lang="en-US" sz="3200" i="1" dirty="0"/>
          </a:p>
        </p:txBody>
      </p:sp>
    </p:spTree>
    <p:extLst>
      <p:ext uri="{BB962C8B-B14F-4D97-AF65-F5344CB8AC3E}">
        <p14:creationId xmlns:p14="http://schemas.microsoft.com/office/powerpoint/2010/main" val="1444174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8953" y="0"/>
            <a:ext cx="12192000" cy="6614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FF00"/>
                </a:solidFill>
              </a:rPr>
              <a:t>Các</a:t>
            </a:r>
            <a:r>
              <a:rPr lang="en-US" sz="3600" b="1" dirty="0" smtClean="0">
                <a:solidFill>
                  <a:srgbClr val="FFFF00"/>
                </a:solidFill>
              </a:rPr>
              <a:t> </a:t>
            </a:r>
            <a:r>
              <a:rPr lang="en-US" sz="3600" b="1" dirty="0" err="1" smtClean="0">
                <a:solidFill>
                  <a:srgbClr val="FFFF00"/>
                </a:solidFill>
              </a:rPr>
              <a:t>loại</a:t>
            </a:r>
            <a:r>
              <a:rPr lang="vi-VN" sz="3600" b="1" dirty="0" smtClean="0">
                <a:solidFill>
                  <a:srgbClr val="FFFF00"/>
                </a:solidFill>
              </a:rPr>
              <a:t> văn bản quy phạm pháp luật Việt Nam</a:t>
            </a:r>
            <a:endParaRPr lang="en-US" sz="3600" b="1" dirty="0">
              <a:solidFill>
                <a:srgbClr val="FFFF00"/>
              </a:solidFill>
              <a:latin typeface="Arial" panose="020B0604020202020204" pitchFamily="34" charset="0"/>
            </a:endParaRPr>
          </a:p>
        </p:txBody>
      </p:sp>
      <p:sp>
        <p:nvSpPr>
          <p:cNvPr id="3" name="Rounded Rectangle 2"/>
          <p:cNvSpPr/>
          <p:nvPr/>
        </p:nvSpPr>
        <p:spPr>
          <a:xfrm>
            <a:off x="-6564631" y="2976313"/>
            <a:ext cx="4730497" cy="3621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defTabSz="622300">
              <a:lnSpc>
                <a:spcPct val="90000"/>
              </a:lnSpc>
              <a:spcBef>
                <a:spcPct val="0"/>
              </a:spcBef>
              <a:spcAft>
                <a:spcPct val="35000"/>
              </a:spcAft>
              <a:buFont typeface="Wingdings" panose="05000000000000000000" pitchFamily="2" charset="2"/>
              <a:buChar char="ü"/>
            </a:pPr>
            <a:r>
              <a:rPr lang="en-US" sz="2800" dirty="0" err="1">
                <a:solidFill>
                  <a:srgbClr val="8E0000"/>
                </a:solidFill>
                <a:latin typeface="Arial" panose="020B0604020202020204" pitchFamily="34" charset="0"/>
              </a:rPr>
              <a:t>Các</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quy</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định</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của</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Hiến</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pháp</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là</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nguồn</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là</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nền</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tảng</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cho</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tất</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cả</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các</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ngành</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luật</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khác</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thuộc</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hệ</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thống</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pháp</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Việt</a:t>
            </a:r>
            <a:r>
              <a:rPr lang="en-US" sz="2800" dirty="0">
                <a:solidFill>
                  <a:srgbClr val="8E0000"/>
                </a:solidFill>
                <a:latin typeface="Arial" panose="020B0604020202020204" pitchFamily="34" charset="0"/>
              </a:rPr>
              <a:t> Nam</a:t>
            </a:r>
          </a:p>
        </p:txBody>
      </p:sp>
      <p:grpSp>
        <p:nvGrpSpPr>
          <p:cNvPr id="7" name="Group 6"/>
          <p:cNvGrpSpPr/>
          <p:nvPr/>
        </p:nvGrpSpPr>
        <p:grpSpPr>
          <a:xfrm>
            <a:off x="13258984" y="4378497"/>
            <a:ext cx="4469522" cy="4959005"/>
            <a:chOff x="6000934" y="1186285"/>
            <a:chExt cx="4469522" cy="4959005"/>
          </a:xfrm>
        </p:grpSpPr>
        <p:sp>
          <p:nvSpPr>
            <p:cNvPr id="8" name="Freeform 7"/>
            <p:cNvSpPr/>
            <p:nvPr/>
          </p:nvSpPr>
          <p:spPr>
            <a:xfrm>
              <a:off x="7582970" y="3013062"/>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849" tIns="217849" rIns="217849" bIns="217849" numCol="1" spcCol="1270" anchor="ctr" anchorCtr="0">
              <a:noAutofit/>
            </a:bodyPr>
            <a:lstStyle/>
            <a:p>
              <a:pPr lvl="0" algn="ctr" defTabSz="933450">
                <a:lnSpc>
                  <a:spcPct val="90000"/>
                </a:lnSpc>
                <a:spcBef>
                  <a:spcPct val="0"/>
                </a:spcBef>
                <a:spcAft>
                  <a:spcPct val="35000"/>
                </a:spcAft>
              </a:pPr>
              <a:r>
                <a:rPr lang="en-US" sz="2100" kern="1200" dirty="0" err="1" smtClean="0">
                  <a:solidFill>
                    <a:srgbClr val="8E0000"/>
                  </a:solidFill>
                  <a:latin typeface="Arial" panose="020B0604020202020204" pitchFamily="34" charset="0"/>
                </a:rPr>
                <a:t>Luật</a:t>
              </a:r>
              <a:r>
                <a:rPr lang="en-US" sz="2100" kern="1200" dirty="0" smtClean="0">
                  <a:solidFill>
                    <a:srgbClr val="8E0000"/>
                  </a:solidFill>
                  <a:latin typeface="Arial" panose="020B0604020202020204" pitchFamily="34" charset="0"/>
                </a:rPr>
                <a:t> </a:t>
              </a:r>
              <a:r>
                <a:rPr lang="en-US" sz="2100" kern="1200" dirty="0" err="1" smtClean="0">
                  <a:solidFill>
                    <a:srgbClr val="8E0000"/>
                  </a:solidFill>
                  <a:latin typeface="Arial" panose="020B0604020202020204" pitchFamily="34" charset="0"/>
                </a:rPr>
                <a:t>Hiến</a:t>
              </a:r>
              <a:r>
                <a:rPr lang="en-US" sz="2100" kern="1200" dirty="0" smtClean="0">
                  <a:solidFill>
                    <a:srgbClr val="8E0000"/>
                  </a:solidFill>
                  <a:latin typeface="Arial" panose="020B0604020202020204" pitchFamily="34" charset="0"/>
                </a:rPr>
                <a:t> </a:t>
              </a:r>
              <a:r>
                <a:rPr lang="en-US" sz="2100" kern="1200" dirty="0" err="1" smtClean="0">
                  <a:solidFill>
                    <a:srgbClr val="8E0000"/>
                  </a:solidFill>
                  <a:latin typeface="Arial" panose="020B0604020202020204" pitchFamily="34" charset="0"/>
                </a:rPr>
                <a:t>pháp</a:t>
              </a:r>
              <a:endParaRPr lang="en-US" sz="2100" kern="1200" dirty="0">
                <a:solidFill>
                  <a:srgbClr val="8E0000"/>
                </a:solidFill>
                <a:latin typeface="Arial" panose="020B0604020202020204" pitchFamily="34" charset="0"/>
              </a:endParaRPr>
            </a:p>
          </p:txBody>
        </p:sp>
        <p:sp>
          <p:nvSpPr>
            <p:cNvPr id="9" name="Freeform 8"/>
            <p:cNvSpPr/>
            <p:nvPr/>
          </p:nvSpPr>
          <p:spPr>
            <a:xfrm rot="16200000">
              <a:off x="8097544" y="2538292"/>
              <a:ext cx="276302" cy="443853"/>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0" y="88771"/>
                  </a:moveTo>
                  <a:lnTo>
                    <a:pt x="138151" y="88771"/>
                  </a:lnTo>
                  <a:lnTo>
                    <a:pt x="138151" y="0"/>
                  </a:lnTo>
                  <a:lnTo>
                    <a:pt x="276302" y="221927"/>
                  </a:lnTo>
                  <a:lnTo>
                    <a:pt x="138151" y="443853"/>
                  </a:lnTo>
                  <a:lnTo>
                    <a:pt x="138151" y="355082"/>
                  </a:lnTo>
                  <a:lnTo>
                    <a:pt x="0" y="355082"/>
                  </a:lnTo>
                  <a:lnTo>
                    <a:pt x="0" y="88771"/>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 tIns="88771" rIns="82891" bIns="88771"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10" name="Freeform 9"/>
            <p:cNvSpPr/>
            <p:nvPr/>
          </p:nvSpPr>
          <p:spPr>
            <a:xfrm>
              <a:off x="7582970" y="1186285"/>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a:t>
              </a:r>
              <a:r>
                <a:rPr lang="en-US" sz="1700" kern="1200" dirty="0" err="1" smtClean="0">
                  <a:latin typeface="Arial" panose="020B0604020202020204" pitchFamily="34" charset="0"/>
                </a:rPr>
                <a:t>Dân</a:t>
              </a:r>
              <a:r>
                <a:rPr lang="en-US" sz="1700" kern="1200" dirty="0" smtClean="0">
                  <a:latin typeface="Arial" panose="020B0604020202020204" pitchFamily="34" charset="0"/>
                </a:rPr>
                <a:t> </a:t>
              </a:r>
              <a:r>
                <a:rPr lang="en-US" sz="1700" kern="1200" dirty="0" err="1" smtClean="0">
                  <a:latin typeface="Arial" panose="020B0604020202020204" pitchFamily="34" charset="0"/>
                </a:rPr>
                <a:t>sự</a:t>
              </a:r>
              <a:endParaRPr lang="en-US" sz="1700" kern="1200" dirty="0">
                <a:latin typeface="Arial" panose="020B0604020202020204" pitchFamily="34" charset="0"/>
              </a:endParaRPr>
            </a:p>
          </p:txBody>
        </p:sp>
        <p:sp>
          <p:nvSpPr>
            <p:cNvPr id="11" name="Freeform 10"/>
            <p:cNvSpPr/>
            <p:nvPr/>
          </p:nvSpPr>
          <p:spPr>
            <a:xfrm rot="19800000">
              <a:off x="8881790" y="2991077"/>
              <a:ext cx="276302" cy="443853"/>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0" y="88771"/>
                  </a:moveTo>
                  <a:lnTo>
                    <a:pt x="138151" y="88771"/>
                  </a:lnTo>
                  <a:lnTo>
                    <a:pt x="138151" y="0"/>
                  </a:lnTo>
                  <a:lnTo>
                    <a:pt x="276302" y="221927"/>
                  </a:lnTo>
                  <a:lnTo>
                    <a:pt x="138151" y="443853"/>
                  </a:lnTo>
                  <a:lnTo>
                    <a:pt x="138151" y="355082"/>
                  </a:lnTo>
                  <a:lnTo>
                    <a:pt x="0" y="355082"/>
                  </a:lnTo>
                  <a:lnTo>
                    <a:pt x="0" y="8877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88771" rIns="82891" bIns="88770"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12" name="Freeform 11"/>
            <p:cNvSpPr/>
            <p:nvPr/>
          </p:nvSpPr>
          <p:spPr>
            <a:xfrm>
              <a:off x="9165005" y="2099674"/>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Lao </a:t>
              </a:r>
              <a:r>
                <a:rPr lang="en-US" sz="1700" kern="1200" dirty="0" err="1" smtClean="0">
                  <a:latin typeface="Arial" panose="020B0604020202020204" pitchFamily="34" charset="0"/>
                </a:rPr>
                <a:t>động</a:t>
              </a:r>
              <a:endParaRPr lang="en-US" sz="1700" kern="1200" dirty="0">
                <a:latin typeface="Arial" panose="020B0604020202020204" pitchFamily="34" charset="0"/>
              </a:endParaRPr>
            </a:p>
          </p:txBody>
        </p:sp>
        <p:sp>
          <p:nvSpPr>
            <p:cNvPr id="13" name="Freeform 12"/>
            <p:cNvSpPr/>
            <p:nvPr/>
          </p:nvSpPr>
          <p:spPr>
            <a:xfrm rot="1800000">
              <a:off x="8881790" y="3896646"/>
              <a:ext cx="276302" cy="443853"/>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0" y="88771"/>
                  </a:moveTo>
                  <a:lnTo>
                    <a:pt x="138151" y="88771"/>
                  </a:lnTo>
                  <a:lnTo>
                    <a:pt x="138151" y="0"/>
                  </a:lnTo>
                  <a:lnTo>
                    <a:pt x="276302" y="221927"/>
                  </a:lnTo>
                  <a:lnTo>
                    <a:pt x="138151" y="443853"/>
                  </a:lnTo>
                  <a:lnTo>
                    <a:pt x="138151" y="355082"/>
                  </a:lnTo>
                  <a:lnTo>
                    <a:pt x="0" y="355082"/>
                  </a:lnTo>
                  <a:lnTo>
                    <a:pt x="0" y="88771"/>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88770" rIns="82890" bIns="88771"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14" name="Freeform 13"/>
            <p:cNvSpPr/>
            <p:nvPr/>
          </p:nvSpPr>
          <p:spPr>
            <a:xfrm>
              <a:off x="9165005" y="3926451"/>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a:t>
              </a:r>
              <a:r>
                <a:rPr lang="en-US" sz="1700" kern="1200" dirty="0" err="1" smtClean="0">
                  <a:latin typeface="Arial" panose="020B0604020202020204" pitchFamily="34" charset="0"/>
                </a:rPr>
                <a:t>Đất</a:t>
              </a:r>
              <a:r>
                <a:rPr lang="en-US" sz="1700" kern="1200" dirty="0" smtClean="0">
                  <a:latin typeface="Arial" panose="020B0604020202020204" pitchFamily="34" charset="0"/>
                </a:rPr>
                <a:t> </a:t>
              </a:r>
              <a:r>
                <a:rPr lang="en-US" sz="1700" kern="1200" dirty="0" err="1" smtClean="0">
                  <a:latin typeface="Arial" panose="020B0604020202020204" pitchFamily="34" charset="0"/>
                </a:rPr>
                <a:t>đai</a:t>
              </a:r>
              <a:endParaRPr lang="en-US" sz="1700" kern="1200" dirty="0">
                <a:latin typeface="Arial" panose="020B0604020202020204" pitchFamily="34" charset="0"/>
              </a:endParaRPr>
            </a:p>
          </p:txBody>
        </p:sp>
        <p:sp>
          <p:nvSpPr>
            <p:cNvPr id="15" name="Freeform 14"/>
            <p:cNvSpPr/>
            <p:nvPr/>
          </p:nvSpPr>
          <p:spPr>
            <a:xfrm rot="5400000">
              <a:off x="8097544" y="4349430"/>
              <a:ext cx="276302" cy="443853"/>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0" y="88771"/>
                  </a:moveTo>
                  <a:lnTo>
                    <a:pt x="138151" y="88771"/>
                  </a:lnTo>
                  <a:lnTo>
                    <a:pt x="138151" y="0"/>
                  </a:lnTo>
                  <a:lnTo>
                    <a:pt x="276302" y="221927"/>
                  </a:lnTo>
                  <a:lnTo>
                    <a:pt x="138151" y="443853"/>
                  </a:lnTo>
                  <a:lnTo>
                    <a:pt x="138151" y="355082"/>
                  </a:lnTo>
                  <a:lnTo>
                    <a:pt x="0" y="355082"/>
                  </a:lnTo>
                  <a:lnTo>
                    <a:pt x="0" y="8877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 tIns="88770" rIns="82890" bIns="88772"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16" name="Freeform 15"/>
            <p:cNvSpPr/>
            <p:nvPr/>
          </p:nvSpPr>
          <p:spPr>
            <a:xfrm>
              <a:off x="7582970" y="4839839"/>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a:t>
              </a:r>
              <a:r>
                <a:rPr lang="en-US" sz="1700" kern="1200" dirty="0" err="1" smtClean="0">
                  <a:latin typeface="Arial" panose="020B0604020202020204" pitchFamily="34" charset="0"/>
                </a:rPr>
                <a:t>Hình</a:t>
              </a:r>
              <a:r>
                <a:rPr lang="en-US" sz="1700" kern="1200" dirty="0" smtClean="0">
                  <a:latin typeface="Arial" panose="020B0604020202020204" pitchFamily="34" charset="0"/>
                </a:rPr>
                <a:t> </a:t>
              </a:r>
              <a:r>
                <a:rPr lang="en-US" sz="1700" kern="1200" dirty="0" err="1" smtClean="0">
                  <a:latin typeface="Arial" panose="020B0604020202020204" pitchFamily="34" charset="0"/>
                </a:rPr>
                <a:t>sự</a:t>
              </a:r>
              <a:endParaRPr lang="en-US" sz="1700" kern="1200" dirty="0">
                <a:latin typeface="Arial" panose="020B0604020202020204" pitchFamily="34" charset="0"/>
              </a:endParaRPr>
            </a:p>
          </p:txBody>
        </p:sp>
        <p:sp>
          <p:nvSpPr>
            <p:cNvPr id="17" name="Freeform 16"/>
            <p:cNvSpPr/>
            <p:nvPr/>
          </p:nvSpPr>
          <p:spPr>
            <a:xfrm rot="19800000">
              <a:off x="7313299" y="3896645"/>
              <a:ext cx="276303" cy="443854"/>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276302" y="355082"/>
                  </a:moveTo>
                  <a:lnTo>
                    <a:pt x="138151" y="355082"/>
                  </a:lnTo>
                  <a:lnTo>
                    <a:pt x="138151" y="443853"/>
                  </a:lnTo>
                  <a:lnTo>
                    <a:pt x="0" y="221926"/>
                  </a:lnTo>
                  <a:lnTo>
                    <a:pt x="138151" y="0"/>
                  </a:lnTo>
                  <a:lnTo>
                    <a:pt x="138151" y="88771"/>
                  </a:lnTo>
                  <a:lnTo>
                    <a:pt x="276302" y="88771"/>
                  </a:lnTo>
                  <a:lnTo>
                    <a:pt x="276302" y="355082"/>
                  </a:lnTo>
                  <a:close/>
                </a:path>
              </a:pathLst>
            </a:cu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2890" tIns="88771" rIns="1" bIns="88771"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18" name="Freeform 17"/>
            <p:cNvSpPr/>
            <p:nvPr/>
          </p:nvSpPr>
          <p:spPr>
            <a:xfrm>
              <a:off x="6000934" y="3926451"/>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a:t>
              </a:r>
              <a:r>
                <a:rPr lang="en-US" sz="1700" kern="1200" dirty="0" err="1" smtClean="0">
                  <a:latin typeface="Arial" panose="020B0604020202020204" pitchFamily="34" charset="0"/>
                </a:rPr>
                <a:t>Hôn</a:t>
              </a:r>
              <a:r>
                <a:rPr lang="en-US" sz="1700" kern="1200" dirty="0" smtClean="0">
                  <a:latin typeface="Arial" panose="020B0604020202020204" pitchFamily="34" charset="0"/>
                </a:rPr>
                <a:t> </a:t>
              </a:r>
              <a:r>
                <a:rPr lang="en-US" sz="1700" kern="1200" dirty="0" err="1" smtClean="0">
                  <a:latin typeface="Arial" panose="020B0604020202020204" pitchFamily="34" charset="0"/>
                </a:rPr>
                <a:t>nhân</a:t>
              </a:r>
              <a:r>
                <a:rPr lang="en-US" sz="1700" kern="1200" dirty="0" smtClean="0">
                  <a:latin typeface="Arial" panose="020B0604020202020204" pitchFamily="34" charset="0"/>
                </a:rPr>
                <a:t> </a:t>
              </a:r>
              <a:r>
                <a:rPr lang="en-US" sz="1700" kern="1200" dirty="0" err="1" smtClean="0">
                  <a:latin typeface="Arial" panose="020B0604020202020204" pitchFamily="34" charset="0"/>
                </a:rPr>
                <a:t>và</a:t>
              </a:r>
              <a:r>
                <a:rPr lang="en-US" sz="1700" kern="1200" dirty="0" smtClean="0">
                  <a:latin typeface="Arial" panose="020B0604020202020204" pitchFamily="34" charset="0"/>
                </a:rPr>
                <a:t> </a:t>
              </a:r>
              <a:r>
                <a:rPr lang="en-US" sz="1700" kern="1200" dirty="0" err="1" smtClean="0">
                  <a:latin typeface="Arial" panose="020B0604020202020204" pitchFamily="34" charset="0"/>
                </a:rPr>
                <a:t>gia</a:t>
              </a:r>
              <a:r>
                <a:rPr lang="en-US" sz="1700" kern="1200" dirty="0" smtClean="0">
                  <a:latin typeface="Arial" panose="020B0604020202020204" pitchFamily="34" charset="0"/>
                </a:rPr>
                <a:t> </a:t>
              </a:r>
              <a:r>
                <a:rPr lang="en-US" sz="1700" kern="1200" dirty="0" err="1" smtClean="0">
                  <a:latin typeface="Arial" panose="020B0604020202020204" pitchFamily="34" charset="0"/>
                </a:rPr>
                <a:t>đình</a:t>
              </a:r>
              <a:endParaRPr lang="en-US" sz="1700" kern="1200" dirty="0">
                <a:latin typeface="Arial" panose="020B0604020202020204" pitchFamily="34" charset="0"/>
              </a:endParaRPr>
            </a:p>
          </p:txBody>
        </p:sp>
        <p:sp>
          <p:nvSpPr>
            <p:cNvPr id="19" name="Freeform 18"/>
            <p:cNvSpPr/>
            <p:nvPr/>
          </p:nvSpPr>
          <p:spPr>
            <a:xfrm rot="23400000">
              <a:off x="7313299" y="2991076"/>
              <a:ext cx="276303" cy="443854"/>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276302" y="355082"/>
                  </a:moveTo>
                  <a:lnTo>
                    <a:pt x="138151" y="355082"/>
                  </a:lnTo>
                  <a:lnTo>
                    <a:pt x="138151" y="443853"/>
                  </a:lnTo>
                  <a:lnTo>
                    <a:pt x="0" y="221926"/>
                  </a:lnTo>
                  <a:lnTo>
                    <a:pt x="138151" y="0"/>
                  </a:lnTo>
                  <a:lnTo>
                    <a:pt x="138151" y="88771"/>
                  </a:lnTo>
                  <a:lnTo>
                    <a:pt x="276302" y="88771"/>
                  </a:lnTo>
                  <a:lnTo>
                    <a:pt x="276302" y="355082"/>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2891" tIns="88772" rIns="0" bIns="88770"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20" name="Freeform 19"/>
            <p:cNvSpPr/>
            <p:nvPr/>
          </p:nvSpPr>
          <p:spPr>
            <a:xfrm>
              <a:off x="6000934" y="2099674"/>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a:t>
              </a:r>
              <a:r>
                <a:rPr lang="en-US" sz="1700" kern="1200" dirty="0" err="1" smtClean="0">
                  <a:latin typeface="Arial" panose="020B0604020202020204" pitchFamily="34" charset="0"/>
                </a:rPr>
                <a:t>Hành</a:t>
              </a:r>
              <a:r>
                <a:rPr lang="en-US" sz="1700" kern="1200" dirty="0" smtClean="0">
                  <a:latin typeface="Arial" panose="020B0604020202020204" pitchFamily="34" charset="0"/>
                </a:rPr>
                <a:t> </a:t>
              </a:r>
              <a:r>
                <a:rPr lang="en-US" sz="1700" kern="1200" dirty="0" err="1" smtClean="0">
                  <a:latin typeface="Arial" panose="020B0604020202020204" pitchFamily="34" charset="0"/>
                </a:rPr>
                <a:t>chính</a:t>
              </a:r>
              <a:endParaRPr lang="en-US" sz="1700" kern="1200" dirty="0">
                <a:latin typeface="Arial" panose="020B0604020202020204" pitchFamily="34" charset="0"/>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53" y="708546"/>
            <a:ext cx="2743200" cy="36699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692" y="2692575"/>
            <a:ext cx="2388477" cy="3451369"/>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2752" y="1163933"/>
            <a:ext cx="3128327" cy="275917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6102" y="3657625"/>
            <a:ext cx="2765451" cy="2939712"/>
          </a:xfrm>
          <a:prstGeom prst="rect">
            <a:avLst/>
          </a:prstGeom>
        </p:spPr>
      </p:pic>
    </p:spTree>
    <p:extLst>
      <p:ext uri="{BB962C8B-B14F-4D97-AF65-F5344CB8AC3E}">
        <p14:creationId xmlns:p14="http://schemas.microsoft.com/office/powerpoint/2010/main" val="21111778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4812" y="139087"/>
            <a:ext cx="12192000" cy="6614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FF00"/>
                </a:solidFill>
              </a:rPr>
              <a:t>Hiệu</a:t>
            </a:r>
            <a:r>
              <a:rPr lang="en-US" sz="3600" b="1" dirty="0" smtClean="0">
                <a:solidFill>
                  <a:srgbClr val="FFFF00"/>
                </a:solidFill>
              </a:rPr>
              <a:t> </a:t>
            </a:r>
            <a:r>
              <a:rPr lang="en-US" sz="3600" b="1" dirty="0" err="1" smtClean="0">
                <a:solidFill>
                  <a:srgbClr val="FFFF00"/>
                </a:solidFill>
              </a:rPr>
              <a:t>lực</a:t>
            </a:r>
            <a:r>
              <a:rPr lang="en-US" sz="3600" b="1" dirty="0" smtClean="0">
                <a:solidFill>
                  <a:srgbClr val="FFFF00"/>
                </a:solidFill>
              </a:rPr>
              <a:t> </a:t>
            </a:r>
            <a:r>
              <a:rPr lang="en-US" sz="3600" b="1" dirty="0" err="1" smtClean="0">
                <a:solidFill>
                  <a:srgbClr val="FFFF00"/>
                </a:solidFill>
              </a:rPr>
              <a:t>của</a:t>
            </a:r>
            <a:r>
              <a:rPr lang="en-US" sz="3600" b="1" dirty="0" smtClean="0">
                <a:solidFill>
                  <a:srgbClr val="FFFF00"/>
                </a:solidFill>
              </a:rPr>
              <a:t> </a:t>
            </a:r>
            <a:r>
              <a:rPr lang="vi-VN" sz="3600" b="1" dirty="0" smtClean="0">
                <a:solidFill>
                  <a:srgbClr val="FFFF00"/>
                </a:solidFill>
              </a:rPr>
              <a:t>văn bản quy phạm pháp luật Việt Nam</a:t>
            </a:r>
            <a:endParaRPr lang="en-US" sz="3600" b="1" dirty="0">
              <a:solidFill>
                <a:srgbClr val="FFFF00"/>
              </a:solidFill>
              <a:latin typeface="Arial" panose="020B0604020202020204" pitchFamily="34" charset="0"/>
            </a:endParaRPr>
          </a:p>
        </p:txBody>
      </p:sp>
      <p:sp>
        <p:nvSpPr>
          <p:cNvPr id="3" name="Rounded Rectangle 2"/>
          <p:cNvSpPr/>
          <p:nvPr/>
        </p:nvSpPr>
        <p:spPr>
          <a:xfrm>
            <a:off x="-6564631" y="2976313"/>
            <a:ext cx="4730497" cy="3621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defTabSz="622300">
              <a:lnSpc>
                <a:spcPct val="90000"/>
              </a:lnSpc>
              <a:spcBef>
                <a:spcPct val="0"/>
              </a:spcBef>
              <a:spcAft>
                <a:spcPct val="35000"/>
              </a:spcAft>
              <a:buFont typeface="Wingdings" panose="05000000000000000000" pitchFamily="2" charset="2"/>
              <a:buChar char="ü"/>
            </a:pPr>
            <a:r>
              <a:rPr lang="en-US" sz="2800" dirty="0" err="1">
                <a:solidFill>
                  <a:srgbClr val="8E0000"/>
                </a:solidFill>
                <a:latin typeface="Arial" panose="020B0604020202020204" pitchFamily="34" charset="0"/>
              </a:rPr>
              <a:t>Các</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quy</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định</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của</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Hiến</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pháp</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là</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nguồn</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là</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nền</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tảng</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cho</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tất</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cả</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các</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ngành</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luật</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khác</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thuộc</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hệ</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thống</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pháp</a:t>
            </a:r>
            <a:r>
              <a:rPr lang="en-US" sz="2800" dirty="0">
                <a:solidFill>
                  <a:srgbClr val="8E0000"/>
                </a:solidFill>
                <a:latin typeface="Arial" panose="020B0604020202020204" pitchFamily="34" charset="0"/>
              </a:rPr>
              <a:t> </a:t>
            </a:r>
            <a:r>
              <a:rPr lang="en-US" sz="2800" dirty="0" err="1">
                <a:solidFill>
                  <a:srgbClr val="8E0000"/>
                </a:solidFill>
                <a:latin typeface="Arial" panose="020B0604020202020204" pitchFamily="34" charset="0"/>
              </a:rPr>
              <a:t>Việt</a:t>
            </a:r>
            <a:r>
              <a:rPr lang="en-US" sz="2800" dirty="0">
                <a:solidFill>
                  <a:srgbClr val="8E0000"/>
                </a:solidFill>
                <a:latin typeface="Arial" panose="020B0604020202020204" pitchFamily="34" charset="0"/>
              </a:rPr>
              <a:t> Nam</a:t>
            </a:r>
          </a:p>
        </p:txBody>
      </p:sp>
      <p:grpSp>
        <p:nvGrpSpPr>
          <p:cNvPr id="7" name="Group 6"/>
          <p:cNvGrpSpPr/>
          <p:nvPr/>
        </p:nvGrpSpPr>
        <p:grpSpPr>
          <a:xfrm>
            <a:off x="13258984" y="4378497"/>
            <a:ext cx="4469522" cy="4959005"/>
            <a:chOff x="6000934" y="1186285"/>
            <a:chExt cx="4469522" cy="4959005"/>
          </a:xfrm>
        </p:grpSpPr>
        <p:sp>
          <p:nvSpPr>
            <p:cNvPr id="8" name="Freeform 7"/>
            <p:cNvSpPr/>
            <p:nvPr/>
          </p:nvSpPr>
          <p:spPr>
            <a:xfrm>
              <a:off x="7582970" y="3013062"/>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849" tIns="217849" rIns="217849" bIns="217849" numCol="1" spcCol="1270" anchor="ctr" anchorCtr="0">
              <a:noAutofit/>
            </a:bodyPr>
            <a:lstStyle/>
            <a:p>
              <a:pPr lvl="0" algn="ctr" defTabSz="933450">
                <a:lnSpc>
                  <a:spcPct val="90000"/>
                </a:lnSpc>
                <a:spcBef>
                  <a:spcPct val="0"/>
                </a:spcBef>
                <a:spcAft>
                  <a:spcPct val="35000"/>
                </a:spcAft>
              </a:pPr>
              <a:r>
                <a:rPr lang="en-US" sz="2100" kern="1200" dirty="0" err="1" smtClean="0">
                  <a:solidFill>
                    <a:srgbClr val="8E0000"/>
                  </a:solidFill>
                  <a:latin typeface="Arial" panose="020B0604020202020204" pitchFamily="34" charset="0"/>
                </a:rPr>
                <a:t>Luật</a:t>
              </a:r>
              <a:r>
                <a:rPr lang="en-US" sz="2100" kern="1200" dirty="0" smtClean="0">
                  <a:solidFill>
                    <a:srgbClr val="8E0000"/>
                  </a:solidFill>
                  <a:latin typeface="Arial" panose="020B0604020202020204" pitchFamily="34" charset="0"/>
                </a:rPr>
                <a:t> </a:t>
              </a:r>
              <a:r>
                <a:rPr lang="en-US" sz="2100" kern="1200" dirty="0" err="1" smtClean="0">
                  <a:solidFill>
                    <a:srgbClr val="8E0000"/>
                  </a:solidFill>
                  <a:latin typeface="Arial" panose="020B0604020202020204" pitchFamily="34" charset="0"/>
                </a:rPr>
                <a:t>Hiến</a:t>
              </a:r>
              <a:r>
                <a:rPr lang="en-US" sz="2100" kern="1200" dirty="0" smtClean="0">
                  <a:solidFill>
                    <a:srgbClr val="8E0000"/>
                  </a:solidFill>
                  <a:latin typeface="Arial" panose="020B0604020202020204" pitchFamily="34" charset="0"/>
                </a:rPr>
                <a:t> </a:t>
              </a:r>
              <a:r>
                <a:rPr lang="en-US" sz="2100" kern="1200" dirty="0" err="1" smtClean="0">
                  <a:solidFill>
                    <a:srgbClr val="8E0000"/>
                  </a:solidFill>
                  <a:latin typeface="Arial" panose="020B0604020202020204" pitchFamily="34" charset="0"/>
                </a:rPr>
                <a:t>pháp</a:t>
              </a:r>
              <a:endParaRPr lang="en-US" sz="2100" kern="1200" dirty="0">
                <a:solidFill>
                  <a:srgbClr val="8E0000"/>
                </a:solidFill>
                <a:latin typeface="Arial" panose="020B0604020202020204" pitchFamily="34" charset="0"/>
              </a:endParaRPr>
            </a:p>
          </p:txBody>
        </p:sp>
        <p:sp>
          <p:nvSpPr>
            <p:cNvPr id="9" name="Freeform 8"/>
            <p:cNvSpPr/>
            <p:nvPr/>
          </p:nvSpPr>
          <p:spPr>
            <a:xfrm rot="16200000">
              <a:off x="8097544" y="2538292"/>
              <a:ext cx="276302" cy="443853"/>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0" y="88771"/>
                  </a:moveTo>
                  <a:lnTo>
                    <a:pt x="138151" y="88771"/>
                  </a:lnTo>
                  <a:lnTo>
                    <a:pt x="138151" y="0"/>
                  </a:lnTo>
                  <a:lnTo>
                    <a:pt x="276302" y="221927"/>
                  </a:lnTo>
                  <a:lnTo>
                    <a:pt x="138151" y="443853"/>
                  </a:lnTo>
                  <a:lnTo>
                    <a:pt x="138151" y="355082"/>
                  </a:lnTo>
                  <a:lnTo>
                    <a:pt x="0" y="355082"/>
                  </a:lnTo>
                  <a:lnTo>
                    <a:pt x="0" y="88771"/>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 tIns="88771" rIns="82891" bIns="88771"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10" name="Freeform 9"/>
            <p:cNvSpPr/>
            <p:nvPr/>
          </p:nvSpPr>
          <p:spPr>
            <a:xfrm>
              <a:off x="7582970" y="1186285"/>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a:t>
              </a:r>
              <a:r>
                <a:rPr lang="en-US" sz="1700" kern="1200" dirty="0" err="1" smtClean="0">
                  <a:latin typeface="Arial" panose="020B0604020202020204" pitchFamily="34" charset="0"/>
                </a:rPr>
                <a:t>Dân</a:t>
              </a:r>
              <a:r>
                <a:rPr lang="en-US" sz="1700" kern="1200" dirty="0" smtClean="0">
                  <a:latin typeface="Arial" panose="020B0604020202020204" pitchFamily="34" charset="0"/>
                </a:rPr>
                <a:t> </a:t>
              </a:r>
              <a:r>
                <a:rPr lang="en-US" sz="1700" kern="1200" dirty="0" err="1" smtClean="0">
                  <a:latin typeface="Arial" panose="020B0604020202020204" pitchFamily="34" charset="0"/>
                </a:rPr>
                <a:t>sự</a:t>
              </a:r>
              <a:endParaRPr lang="en-US" sz="1700" kern="1200" dirty="0">
                <a:latin typeface="Arial" panose="020B0604020202020204" pitchFamily="34" charset="0"/>
              </a:endParaRPr>
            </a:p>
          </p:txBody>
        </p:sp>
        <p:sp>
          <p:nvSpPr>
            <p:cNvPr id="11" name="Freeform 10"/>
            <p:cNvSpPr/>
            <p:nvPr/>
          </p:nvSpPr>
          <p:spPr>
            <a:xfrm rot="19800000">
              <a:off x="8881790" y="2991077"/>
              <a:ext cx="276302" cy="443853"/>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0" y="88771"/>
                  </a:moveTo>
                  <a:lnTo>
                    <a:pt x="138151" y="88771"/>
                  </a:lnTo>
                  <a:lnTo>
                    <a:pt x="138151" y="0"/>
                  </a:lnTo>
                  <a:lnTo>
                    <a:pt x="276302" y="221927"/>
                  </a:lnTo>
                  <a:lnTo>
                    <a:pt x="138151" y="443853"/>
                  </a:lnTo>
                  <a:lnTo>
                    <a:pt x="138151" y="355082"/>
                  </a:lnTo>
                  <a:lnTo>
                    <a:pt x="0" y="355082"/>
                  </a:lnTo>
                  <a:lnTo>
                    <a:pt x="0" y="8877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88771" rIns="82891" bIns="88770"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12" name="Freeform 11"/>
            <p:cNvSpPr/>
            <p:nvPr/>
          </p:nvSpPr>
          <p:spPr>
            <a:xfrm>
              <a:off x="9165005" y="2099674"/>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Lao </a:t>
              </a:r>
              <a:r>
                <a:rPr lang="en-US" sz="1700" kern="1200" dirty="0" err="1" smtClean="0">
                  <a:latin typeface="Arial" panose="020B0604020202020204" pitchFamily="34" charset="0"/>
                </a:rPr>
                <a:t>động</a:t>
              </a:r>
              <a:endParaRPr lang="en-US" sz="1700" kern="1200" dirty="0">
                <a:latin typeface="Arial" panose="020B0604020202020204" pitchFamily="34" charset="0"/>
              </a:endParaRPr>
            </a:p>
          </p:txBody>
        </p:sp>
        <p:sp>
          <p:nvSpPr>
            <p:cNvPr id="13" name="Freeform 12"/>
            <p:cNvSpPr/>
            <p:nvPr/>
          </p:nvSpPr>
          <p:spPr>
            <a:xfrm rot="1800000">
              <a:off x="8881790" y="3896646"/>
              <a:ext cx="276302" cy="443853"/>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0" y="88771"/>
                  </a:moveTo>
                  <a:lnTo>
                    <a:pt x="138151" y="88771"/>
                  </a:lnTo>
                  <a:lnTo>
                    <a:pt x="138151" y="0"/>
                  </a:lnTo>
                  <a:lnTo>
                    <a:pt x="276302" y="221927"/>
                  </a:lnTo>
                  <a:lnTo>
                    <a:pt x="138151" y="443853"/>
                  </a:lnTo>
                  <a:lnTo>
                    <a:pt x="138151" y="355082"/>
                  </a:lnTo>
                  <a:lnTo>
                    <a:pt x="0" y="355082"/>
                  </a:lnTo>
                  <a:lnTo>
                    <a:pt x="0" y="88771"/>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88770" rIns="82890" bIns="88771"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14" name="Freeform 13"/>
            <p:cNvSpPr/>
            <p:nvPr/>
          </p:nvSpPr>
          <p:spPr>
            <a:xfrm>
              <a:off x="9165005" y="3926451"/>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a:t>
              </a:r>
              <a:r>
                <a:rPr lang="en-US" sz="1700" kern="1200" dirty="0" err="1" smtClean="0">
                  <a:latin typeface="Arial" panose="020B0604020202020204" pitchFamily="34" charset="0"/>
                </a:rPr>
                <a:t>Đất</a:t>
              </a:r>
              <a:r>
                <a:rPr lang="en-US" sz="1700" kern="1200" dirty="0" smtClean="0">
                  <a:latin typeface="Arial" panose="020B0604020202020204" pitchFamily="34" charset="0"/>
                </a:rPr>
                <a:t> </a:t>
              </a:r>
              <a:r>
                <a:rPr lang="en-US" sz="1700" kern="1200" dirty="0" err="1" smtClean="0">
                  <a:latin typeface="Arial" panose="020B0604020202020204" pitchFamily="34" charset="0"/>
                </a:rPr>
                <a:t>đai</a:t>
              </a:r>
              <a:endParaRPr lang="en-US" sz="1700" kern="1200" dirty="0">
                <a:latin typeface="Arial" panose="020B0604020202020204" pitchFamily="34" charset="0"/>
              </a:endParaRPr>
            </a:p>
          </p:txBody>
        </p:sp>
        <p:sp>
          <p:nvSpPr>
            <p:cNvPr id="15" name="Freeform 14"/>
            <p:cNvSpPr/>
            <p:nvPr/>
          </p:nvSpPr>
          <p:spPr>
            <a:xfrm rot="5400000">
              <a:off x="8097544" y="4349430"/>
              <a:ext cx="276302" cy="443853"/>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0" y="88771"/>
                  </a:moveTo>
                  <a:lnTo>
                    <a:pt x="138151" y="88771"/>
                  </a:lnTo>
                  <a:lnTo>
                    <a:pt x="138151" y="0"/>
                  </a:lnTo>
                  <a:lnTo>
                    <a:pt x="276302" y="221927"/>
                  </a:lnTo>
                  <a:lnTo>
                    <a:pt x="138151" y="443853"/>
                  </a:lnTo>
                  <a:lnTo>
                    <a:pt x="138151" y="355082"/>
                  </a:lnTo>
                  <a:lnTo>
                    <a:pt x="0" y="355082"/>
                  </a:lnTo>
                  <a:lnTo>
                    <a:pt x="0" y="8877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 tIns="88770" rIns="82890" bIns="88772"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16" name="Freeform 15"/>
            <p:cNvSpPr/>
            <p:nvPr/>
          </p:nvSpPr>
          <p:spPr>
            <a:xfrm>
              <a:off x="7582970" y="4839839"/>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a:t>
              </a:r>
              <a:r>
                <a:rPr lang="en-US" sz="1700" kern="1200" dirty="0" err="1" smtClean="0">
                  <a:latin typeface="Arial" panose="020B0604020202020204" pitchFamily="34" charset="0"/>
                </a:rPr>
                <a:t>Hình</a:t>
              </a:r>
              <a:r>
                <a:rPr lang="en-US" sz="1700" kern="1200" dirty="0" smtClean="0">
                  <a:latin typeface="Arial" panose="020B0604020202020204" pitchFamily="34" charset="0"/>
                </a:rPr>
                <a:t> </a:t>
              </a:r>
              <a:r>
                <a:rPr lang="en-US" sz="1700" kern="1200" dirty="0" err="1" smtClean="0">
                  <a:latin typeface="Arial" panose="020B0604020202020204" pitchFamily="34" charset="0"/>
                </a:rPr>
                <a:t>sự</a:t>
              </a:r>
              <a:endParaRPr lang="en-US" sz="1700" kern="1200" dirty="0">
                <a:latin typeface="Arial" panose="020B0604020202020204" pitchFamily="34" charset="0"/>
              </a:endParaRPr>
            </a:p>
          </p:txBody>
        </p:sp>
        <p:sp>
          <p:nvSpPr>
            <p:cNvPr id="17" name="Freeform 16"/>
            <p:cNvSpPr/>
            <p:nvPr/>
          </p:nvSpPr>
          <p:spPr>
            <a:xfrm rot="19800000">
              <a:off x="7313299" y="3896645"/>
              <a:ext cx="276303" cy="443854"/>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276302" y="355082"/>
                  </a:moveTo>
                  <a:lnTo>
                    <a:pt x="138151" y="355082"/>
                  </a:lnTo>
                  <a:lnTo>
                    <a:pt x="138151" y="443853"/>
                  </a:lnTo>
                  <a:lnTo>
                    <a:pt x="0" y="221926"/>
                  </a:lnTo>
                  <a:lnTo>
                    <a:pt x="138151" y="0"/>
                  </a:lnTo>
                  <a:lnTo>
                    <a:pt x="138151" y="88771"/>
                  </a:lnTo>
                  <a:lnTo>
                    <a:pt x="276302" y="88771"/>
                  </a:lnTo>
                  <a:lnTo>
                    <a:pt x="276302" y="355082"/>
                  </a:lnTo>
                  <a:close/>
                </a:path>
              </a:pathLst>
            </a:cu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2890" tIns="88771" rIns="1" bIns="88771"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18" name="Freeform 17"/>
            <p:cNvSpPr/>
            <p:nvPr/>
          </p:nvSpPr>
          <p:spPr>
            <a:xfrm>
              <a:off x="6000934" y="3926451"/>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a:t>
              </a:r>
              <a:r>
                <a:rPr lang="en-US" sz="1700" kern="1200" dirty="0" err="1" smtClean="0">
                  <a:latin typeface="Arial" panose="020B0604020202020204" pitchFamily="34" charset="0"/>
                </a:rPr>
                <a:t>Hôn</a:t>
              </a:r>
              <a:r>
                <a:rPr lang="en-US" sz="1700" kern="1200" dirty="0" smtClean="0">
                  <a:latin typeface="Arial" panose="020B0604020202020204" pitchFamily="34" charset="0"/>
                </a:rPr>
                <a:t> </a:t>
              </a:r>
              <a:r>
                <a:rPr lang="en-US" sz="1700" kern="1200" dirty="0" err="1" smtClean="0">
                  <a:latin typeface="Arial" panose="020B0604020202020204" pitchFamily="34" charset="0"/>
                </a:rPr>
                <a:t>nhân</a:t>
              </a:r>
              <a:r>
                <a:rPr lang="en-US" sz="1700" kern="1200" dirty="0" smtClean="0">
                  <a:latin typeface="Arial" panose="020B0604020202020204" pitchFamily="34" charset="0"/>
                </a:rPr>
                <a:t> </a:t>
              </a:r>
              <a:r>
                <a:rPr lang="en-US" sz="1700" kern="1200" dirty="0" err="1" smtClean="0">
                  <a:latin typeface="Arial" panose="020B0604020202020204" pitchFamily="34" charset="0"/>
                </a:rPr>
                <a:t>và</a:t>
              </a:r>
              <a:r>
                <a:rPr lang="en-US" sz="1700" kern="1200" dirty="0" smtClean="0">
                  <a:latin typeface="Arial" panose="020B0604020202020204" pitchFamily="34" charset="0"/>
                </a:rPr>
                <a:t> </a:t>
              </a:r>
              <a:r>
                <a:rPr lang="en-US" sz="1700" kern="1200" dirty="0" err="1" smtClean="0">
                  <a:latin typeface="Arial" panose="020B0604020202020204" pitchFamily="34" charset="0"/>
                </a:rPr>
                <a:t>gia</a:t>
              </a:r>
              <a:r>
                <a:rPr lang="en-US" sz="1700" kern="1200" dirty="0" smtClean="0">
                  <a:latin typeface="Arial" panose="020B0604020202020204" pitchFamily="34" charset="0"/>
                </a:rPr>
                <a:t> </a:t>
              </a:r>
              <a:r>
                <a:rPr lang="en-US" sz="1700" kern="1200" dirty="0" err="1" smtClean="0">
                  <a:latin typeface="Arial" panose="020B0604020202020204" pitchFamily="34" charset="0"/>
                </a:rPr>
                <a:t>đình</a:t>
              </a:r>
              <a:endParaRPr lang="en-US" sz="1700" kern="1200" dirty="0">
                <a:latin typeface="Arial" panose="020B0604020202020204" pitchFamily="34" charset="0"/>
              </a:endParaRPr>
            </a:p>
          </p:txBody>
        </p:sp>
        <p:sp>
          <p:nvSpPr>
            <p:cNvPr id="19" name="Freeform 18"/>
            <p:cNvSpPr/>
            <p:nvPr/>
          </p:nvSpPr>
          <p:spPr>
            <a:xfrm rot="23400000">
              <a:off x="7313299" y="2991076"/>
              <a:ext cx="276303" cy="443854"/>
            </a:xfrm>
            <a:custGeom>
              <a:avLst/>
              <a:gdLst>
                <a:gd name="connsiteX0" fmla="*/ 0 w 276302"/>
                <a:gd name="connsiteY0" fmla="*/ 88771 h 443853"/>
                <a:gd name="connsiteX1" fmla="*/ 138151 w 276302"/>
                <a:gd name="connsiteY1" fmla="*/ 88771 h 443853"/>
                <a:gd name="connsiteX2" fmla="*/ 138151 w 276302"/>
                <a:gd name="connsiteY2" fmla="*/ 0 h 443853"/>
                <a:gd name="connsiteX3" fmla="*/ 276302 w 276302"/>
                <a:gd name="connsiteY3" fmla="*/ 221927 h 443853"/>
                <a:gd name="connsiteX4" fmla="*/ 138151 w 276302"/>
                <a:gd name="connsiteY4" fmla="*/ 443853 h 443853"/>
                <a:gd name="connsiteX5" fmla="*/ 138151 w 276302"/>
                <a:gd name="connsiteY5" fmla="*/ 355082 h 443853"/>
                <a:gd name="connsiteX6" fmla="*/ 0 w 276302"/>
                <a:gd name="connsiteY6" fmla="*/ 355082 h 443853"/>
                <a:gd name="connsiteX7" fmla="*/ 0 w 276302"/>
                <a:gd name="connsiteY7" fmla="*/ 88771 h 44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302" h="443853">
                  <a:moveTo>
                    <a:pt x="276302" y="355082"/>
                  </a:moveTo>
                  <a:lnTo>
                    <a:pt x="138151" y="355082"/>
                  </a:lnTo>
                  <a:lnTo>
                    <a:pt x="138151" y="443853"/>
                  </a:lnTo>
                  <a:lnTo>
                    <a:pt x="0" y="221926"/>
                  </a:lnTo>
                  <a:lnTo>
                    <a:pt x="138151" y="0"/>
                  </a:lnTo>
                  <a:lnTo>
                    <a:pt x="138151" y="88771"/>
                  </a:lnTo>
                  <a:lnTo>
                    <a:pt x="276302" y="88771"/>
                  </a:lnTo>
                  <a:lnTo>
                    <a:pt x="276302" y="355082"/>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2891" tIns="88772" rIns="0" bIns="88770" numCol="1" spcCol="1270" anchor="ctr" anchorCtr="0">
              <a:noAutofit/>
            </a:bodyPr>
            <a:lstStyle/>
            <a:p>
              <a:pPr lvl="0" algn="ctr" defTabSz="755650">
                <a:lnSpc>
                  <a:spcPct val="90000"/>
                </a:lnSpc>
                <a:spcBef>
                  <a:spcPct val="0"/>
                </a:spcBef>
                <a:spcAft>
                  <a:spcPct val="35000"/>
                </a:spcAft>
              </a:pPr>
              <a:endParaRPr lang="en-US" sz="1700" kern="1200" dirty="0">
                <a:latin typeface="Arial" panose="020B0604020202020204" pitchFamily="34" charset="0"/>
              </a:endParaRPr>
            </a:p>
          </p:txBody>
        </p:sp>
        <p:sp>
          <p:nvSpPr>
            <p:cNvPr id="20" name="Freeform 19"/>
            <p:cNvSpPr/>
            <p:nvPr/>
          </p:nvSpPr>
          <p:spPr>
            <a:xfrm>
              <a:off x="6000934" y="2099674"/>
              <a:ext cx="1305451" cy="1305451"/>
            </a:xfrm>
            <a:custGeom>
              <a:avLst/>
              <a:gdLst>
                <a:gd name="connsiteX0" fmla="*/ 0 w 1305451"/>
                <a:gd name="connsiteY0" fmla="*/ 652726 h 1305451"/>
                <a:gd name="connsiteX1" fmla="*/ 652726 w 1305451"/>
                <a:gd name="connsiteY1" fmla="*/ 0 h 1305451"/>
                <a:gd name="connsiteX2" fmla="*/ 1305452 w 1305451"/>
                <a:gd name="connsiteY2" fmla="*/ 652726 h 1305451"/>
                <a:gd name="connsiteX3" fmla="*/ 652726 w 1305451"/>
                <a:gd name="connsiteY3" fmla="*/ 1305452 h 1305451"/>
                <a:gd name="connsiteX4" fmla="*/ 0 w 1305451"/>
                <a:gd name="connsiteY4" fmla="*/ 652726 h 130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51" h="1305451">
                  <a:moveTo>
                    <a:pt x="0" y="652726"/>
                  </a:moveTo>
                  <a:cubicBezTo>
                    <a:pt x="0" y="292235"/>
                    <a:pt x="292235" y="0"/>
                    <a:pt x="652726" y="0"/>
                  </a:cubicBezTo>
                  <a:cubicBezTo>
                    <a:pt x="1013217" y="0"/>
                    <a:pt x="1305452" y="292235"/>
                    <a:pt x="1305452" y="652726"/>
                  </a:cubicBezTo>
                  <a:cubicBezTo>
                    <a:pt x="1305452" y="1013217"/>
                    <a:pt x="1013217" y="1305452"/>
                    <a:pt x="652726" y="1305452"/>
                  </a:cubicBezTo>
                  <a:cubicBezTo>
                    <a:pt x="292235" y="1305452"/>
                    <a:pt x="0" y="1013217"/>
                    <a:pt x="0" y="65272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2769" tIns="212769" rIns="212769" bIns="212769" numCol="1" spcCol="1270" anchor="ctr" anchorCtr="0">
              <a:noAutofit/>
            </a:bodyPr>
            <a:lstStyle/>
            <a:p>
              <a:pPr lvl="0" algn="ctr" defTabSz="755650">
                <a:lnSpc>
                  <a:spcPct val="90000"/>
                </a:lnSpc>
                <a:spcBef>
                  <a:spcPct val="0"/>
                </a:spcBef>
                <a:spcAft>
                  <a:spcPct val="35000"/>
                </a:spcAft>
              </a:pPr>
              <a:r>
                <a:rPr lang="en-US" sz="1700" kern="1200" dirty="0" err="1" smtClean="0">
                  <a:latin typeface="Arial" panose="020B0604020202020204" pitchFamily="34" charset="0"/>
                </a:rPr>
                <a:t>Luật</a:t>
              </a:r>
              <a:r>
                <a:rPr lang="en-US" sz="1700" kern="1200" dirty="0" smtClean="0">
                  <a:latin typeface="Arial" panose="020B0604020202020204" pitchFamily="34" charset="0"/>
                </a:rPr>
                <a:t> </a:t>
              </a:r>
              <a:r>
                <a:rPr lang="en-US" sz="1700" kern="1200" dirty="0" err="1" smtClean="0">
                  <a:latin typeface="Arial" panose="020B0604020202020204" pitchFamily="34" charset="0"/>
                </a:rPr>
                <a:t>Hành</a:t>
              </a:r>
              <a:r>
                <a:rPr lang="en-US" sz="1700" kern="1200" dirty="0" smtClean="0">
                  <a:latin typeface="Arial" panose="020B0604020202020204" pitchFamily="34" charset="0"/>
                </a:rPr>
                <a:t> </a:t>
              </a:r>
              <a:r>
                <a:rPr lang="en-US" sz="1700" kern="1200" dirty="0" err="1" smtClean="0">
                  <a:latin typeface="Arial" panose="020B0604020202020204" pitchFamily="34" charset="0"/>
                </a:rPr>
                <a:t>chính</a:t>
              </a:r>
              <a:endParaRPr lang="en-US" sz="1700" kern="1200" dirty="0">
                <a:latin typeface="Arial" panose="020B0604020202020204" pitchFamily="34" charset="0"/>
              </a:endParaRPr>
            </a:p>
          </p:txBody>
        </p:sp>
      </p:grpSp>
      <p:graphicFrame>
        <p:nvGraphicFramePr>
          <p:cNvPr id="4" name="Diagram 3"/>
          <p:cNvGraphicFramePr/>
          <p:nvPr>
            <p:extLst>
              <p:ext uri="{D42A27DB-BD31-4B8C-83A1-F6EECF244321}">
                <p14:modId xmlns:p14="http://schemas.microsoft.com/office/powerpoint/2010/main" val="3192148317"/>
              </p:ext>
            </p:extLst>
          </p:nvPr>
        </p:nvGraphicFramePr>
        <p:xfrm>
          <a:off x="1816929" y="941294"/>
          <a:ext cx="8900459" cy="5656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41904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255" y="247560"/>
            <a:ext cx="11961089" cy="692966"/>
          </a:xfrm>
          <a:noFill/>
        </p:spPr>
        <p:txBody>
          <a:bodyPr>
            <a:normAutofit/>
          </a:bodyPr>
          <a:lstStyle/>
          <a:p>
            <a:pPr algn="ctr"/>
            <a:r>
              <a:rPr lang="vi-VN" sz="4000" b="1" dirty="0" smtClean="0">
                <a:solidFill>
                  <a:srgbClr val="FFFF00"/>
                </a:solidFill>
              </a:rPr>
              <a:t>THẨM QUYỀN BAN HÀNH PHÁP LUẬT</a:t>
            </a:r>
            <a:endParaRPr lang="en-US" sz="4000" b="1" dirty="0">
              <a:solidFill>
                <a:srgbClr val="FFFF00"/>
              </a:solidFill>
            </a:endParaRPr>
          </a:p>
        </p:txBody>
      </p:sp>
      <p:sp>
        <p:nvSpPr>
          <p:cNvPr id="4" name="Content Placeholder 3"/>
          <p:cNvSpPr>
            <a:spLocks noGrp="1"/>
          </p:cNvSpPr>
          <p:nvPr>
            <p:ph idx="1"/>
          </p:nvPr>
        </p:nvSpPr>
        <p:spPr>
          <a:xfrm>
            <a:off x="687582" y="940525"/>
            <a:ext cx="11042864" cy="5477691"/>
          </a:xfrm>
        </p:spPr>
        <p:txBody>
          <a:bodyPr>
            <a:normAutofit lnSpcReduction="10000"/>
          </a:bodyPr>
          <a:lstStyle/>
          <a:p>
            <a:r>
              <a:rPr lang="vi-VN" dirty="0" smtClean="0">
                <a:solidFill>
                  <a:schemeClr val="tx1"/>
                </a:solidFill>
              </a:rPr>
              <a:t>Quốc hội: Hiến pháp, Luật, Nghị quyết</a:t>
            </a:r>
          </a:p>
          <a:p>
            <a:r>
              <a:rPr lang="vi-VN" dirty="0" smtClean="0">
                <a:solidFill>
                  <a:schemeClr val="tx1"/>
                </a:solidFill>
              </a:rPr>
              <a:t>UBTVQH: Pháp lệnh, Nghị quyết</a:t>
            </a:r>
          </a:p>
          <a:p>
            <a:r>
              <a:rPr lang="vi-VN" dirty="0" smtClean="0">
                <a:solidFill>
                  <a:schemeClr val="tx1"/>
                </a:solidFill>
              </a:rPr>
              <a:t>Chủ tịch nước: Lệnh, Quyết định</a:t>
            </a:r>
          </a:p>
          <a:p>
            <a:r>
              <a:rPr lang="vi-VN" dirty="0" smtClean="0">
                <a:solidFill>
                  <a:schemeClr val="tx1"/>
                </a:solidFill>
              </a:rPr>
              <a:t>Chính phủ: Nghị định</a:t>
            </a:r>
            <a:r>
              <a:rPr lang="en-US" dirty="0" smtClean="0">
                <a:solidFill>
                  <a:schemeClr val="tx1"/>
                </a:solidFill>
              </a:rPr>
              <a:t>, </a:t>
            </a:r>
            <a:r>
              <a:rPr lang="en-US" dirty="0" err="1" smtClean="0">
                <a:solidFill>
                  <a:schemeClr val="tx1"/>
                </a:solidFill>
              </a:rPr>
              <a:t>Nghị</a:t>
            </a:r>
            <a:r>
              <a:rPr lang="en-US" dirty="0" smtClean="0">
                <a:solidFill>
                  <a:schemeClr val="tx1"/>
                </a:solidFill>
              </a:rPr>
              <a:t> </a:t>
            </a:r>
            <a:r>
              <a:rPr lang="en-US" dirty="0" err="1" smtClean="0">
                <a:solidFill>
                  <a:schemeClr val="tx1"/>
                </a:solidFill>
              </a:rPr>
              <a:t>quyết</a:t>
            </a:r>
            <a:r>
              <a:rPr lang="en-US" dirty="0" smtClean="0">
                <a:solidFill>
                  <a:schemeClr val="tx1"/>
                </a:solidFill>
              </a:rPr>
              <a:t> </a:t>
            </a:r>
            <a:r>
              <a:rPr lang="en-US" dirty="0" err="1" smtClean="0">
                <a:solidFill>
                  <a:schemeClr val="tx1"/>
                </a:solidFill>
              </a:rPr>
              <a:t>liên</a:t>
            </a:r>
            <a:r>
              <a:rPr lang="en-US" dirty="0" smtClean="0">
                <a:solidFill>
                  <a:schemeClr val="tx1"/>
                </a:solidFill>
              </a:rPr>
              <a:t> </a:t>
            </a:r>
            <a:r>
              <a:rPr lang="en-US" dirty="0" err="1" smtClean="0">
                <a:solidFill>
                  <a:schemeClr val="tx1"/>
                </a:solidFill>
              </a:rPr>
              <a:t>tịch</a:t>
            </a:r>
            <a:r>
              <a:rPr lang="en-US" dirty="0" smtClean="0">
                <a:solidFill>
                  <a:schemeClr val="tx1"/>
                </a:solidFill>
              </a:rPr>
              <a:t> (</a:t>
            </a:r>
            <a:r>
              <a:rPr lang="en-US" dirty="0" err="1" smtClean="0">
                <a:solidFill>
                  <a:schemeClr val="tx1"/>
                </a:solidFill>
              </a:rPr>
              <a:t>giữa</a:t>
            </a:r>
            <a:r>
              <a:rPr lang="en-US" dirty="0" smtClean="0">
                <a:solidFill>
                  <a:schemeClr val="tx1"/>
                </a:solidFill>
              </a:rPr>
              <a:t> </a:t>
            </a:r>
            <a:r>
              <a:rPr lang="en-US" dirty="0" err="1" smtClean="0">
                <a:solidFill>
                  <a:schemeClr val="tx1"/>
                </a:solidFill>
              </a:rPr>
              <a:t>chính</a:t>
            </a:r>
            <a:r>
              <a:rPr lang="en-US" dirty="0" smtClean="0">
                <a:solidFill>
                  <a:schemeClr val="tx1"/>
                </a:solidFill>
              </a:rPr>
              <a:t> </a:t>
            </a:r>
            <a:r>
              <a:rPr lang="en-US" dirty="0" err="1" smtClean="0">
                <a:solidFill>
                  <a:schemeClr val="tx1"/>
                </a:solidFill>
              </a:rPr>
              <a:t>phủ</a:t>
            </a:r>
            <a:r>
              <a:rPr lang="en-US" dirty="0" smtClean="0">
                <a:solidFill>
                  <a:schemeClr val="tx1"/>
                </a:solidFill>
              </a:rPr>
              <a:t> </a:t>
            </a:r>
            <a:r>
              <a:rPr lang="en-US" dirty="0" err="1" smtClean="0">
                <a:solidFill>
                  <a:schemeClr val="tx1"/>
                </a:solidFill>
              </a:rPr>
              <a:t>với</a:t>
            </a:r>
            <a:r>
              <a:rPr lang="en-US" dirty="0" smtClean="0">
                <a:solidFill>
                  <a:schemeClr val="tx1"/>
                </a:solidFill>
              </a:rPr>
              <a:t> </a:t>
            </a:r>
            <a:r>
              <a:rPr lang="en-US" dirty="0" err="1" smtClean="0">
                <a:solidFill>
                  <a:schemeClr val="tx1"/>
                </a:solidFill>
              </a:rPr>
              <a:t>đoàn</a:t>
            </a:r>
            <a:r>
              <a:rPr lang="en-US" dirty="0" smtClean="0">
                <a:solidFill>
                  <a:schemeClr val="tx1"/>
                </a:solidFill>
              </a:rPr>
              <a:t> </a:t>
            </a:r>
            <a:r>
              <a:rPr lang="en-US" dirty="0" err="1" smtClean="0">
                <a:solidFill>
                  <a:schemeClr val="tx1"/>
                </a:solidFill>
              </a:rPr>
              <a:t>chủ</a:t>
            </a:r>
            <a:r>
              <a:rPr lang="en-US" dirty="0" smtClean="0">
                <a:solidFill>
                  <a:schemeClr val="tx1"/>
                </a:solidFill>
              </a:rPr>
              <a:t> </a:t>
            </a:r>
            <a:r>
              <a:rPr lang="en-US" dirty="0" err="1" smtClean="0">
                <a:solidFill>
                  <a:schemeClr val="tx1"/>
                </a:solidFill>
              </a:rPr>
              <a:t>tịch</a:t>
            </a:r>
            <a:r>
              <a:rPr lang="en-US" dirty="0" smtClean="0">
                <a:solidFill>
                  <a:schemeClr val="tx1"/>
                </a:solidFill>
              </a:rPr>
              <a:t> UBTU MTTQVN)</a:t>
            </a:r>
            <a:endParaRPr lang="vi-VN" dirty="0" smtClean="0">
              <a:solidFill>
                <a:schemeClr val="tx1"/>
              </a:solidFill>
            </a:endParaRPr>
          </a:p>
          <a:p>
            <a:r>
              <a:rPr lang="vi-VN" dirty="0" smtClean="0">
                <a:solidFill>
                  <a:schemeClr val="tx1"/>
                </a:solidFill>
              </a:rPr>
              <a:t>Thủ tướng Chính phủ: Quyết định, Chỉ thị</a:t>
            </a:r>
          </a:p>
          <a:p>
            <a:r>
              <a:rPr lang="vi-VN" dirty="0" smtClean="0">
                <a:solidFill>
                  <a:schemeClr val="tx1"/>
                </a:solidFill>
              </a:rPr>
              <a:t>Bộ trưởng, Thủ trưởng cơ quan ngang Bộ: Quyết định, Chỉ thị, Thông tư</a:t>
            </a:r>
          </a:p>
          <a:p>
            <a:r>
              <a:rPr lang="vi-VN" dirty="0" smtClean="0">
                <a:solidFill>
                  <a:schemeClr val="tx1"/>
                </a:solidFill>
              </a:rPr>
              <a:t>HĐ thẩm phán TANDTC: Nghị quyết</a:t>
            </a:r>
          </a:p>
          <a:p>
            <a:r>
              <a:rPr lang="vi-VN" dirty="0" smtClean="0">
                <a:solidFill>
                  <a:schemeClr val="tx1"/>
                </a:solidFill>
              </a:rPr>
              <a:t>Chánh án TANDTC, Viện trưởng VKSNDTC: Thông tư</a:t>
            </a:r>
          </a:p>
          <a:p>
            <a:r>
              <a:rPr lang="vi-VN" dirty="0" smtClean="0">
                <a:solidFill>
                  <a:schemeClr val="tx1"/>
                </a:solidFill>
              </a:rPr>
              <a:t>HĐND các cấp: Nghị quyết</a:t>
            </a:r>
          </a:p>
          <a:p>
            <a:r>
              <a:rPr lang="vi-VN" dirty="0" smtClean="0">
                <a:solidFill>
                  <a:schemeClr val="tx1"/>
                </a:solidFill>
              </a:rPr>
              <a:t>UBND các cấp: Quyết định</a:t>
            </a:r>
          </a:p>
          <a:p>
            <a:endParaRPr lang="vi-VN" dirty="0" smtClean="0"/>
          </a:p>
        </p:txBody>
      </p:sp>
    </p:spTree>
    <p:extLst>
      <p:ext uri="{BB962C8B-B14F-4D97-AF65-F5344CB8AC3E}">
        <p14:creationId xmlns:p14="http://schemas.microsoft.com/office/powerpoint/2010/main" val="33215885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4" y="381168"/>
            <a:ext cx="7259781" cy="1062622"/>
          </a:xfrm>
        </p:spPr>
        <p:txBody>
          <a:bodyPr>
            <a:normAutofit/>
          </a:bodyPr>
          <a:lstStyle/>
          <a:p>
            <a:r>
              <a:rPr lang="en-US" b="1" dirty="0" err="1" smtClean="0">
                <a:solidFill>
                  <a:srgbClr val="FFFF00"/>
                </a:solidFill>
              </a:rPr>
              <a:t>Câu</a:t>
            </a:r>
            <a:r>
              <a:rPr lang="en-US" b="1" dirty="0" smtClean="0">
                <a:solidFill>
                  <a:srgbClr val="FFFF00"/>
                </a:solidFill>
              </a:rPr>
              <a:t> </a:t>
            </a:r>
            <a:r>
              <a:rPr lang="en-US" b="1" dirty="0" err="1" smtClean="0">
                <a:solidFill>
                  <a:srgbClr val="FFFF00"/>
                </a:solidFill>
              </a:rPr>
              <a:t>hỏi</a:t>
            </a:r>
            <a:r>
              <a:rPr lang="en-US" b="1" dirty="0" smtClean="0">
                <a:solidFill>
                  <a:srgbClr val="FFFF00"/>
                </a:solidFill>
              </a:rPr>
              <a:t> </a:t>
            </a:r>
            <a:r>
              <a:rPr lang="en-US" b="1" dirty="0" err="1" smtClean="0">
                <a:solidFill>
                  <a:srgbClr val="FFFF00"/>
                </a:solidFill>
              </a:rPr>
              <a:t>thảo</a:t>
            </a:r>
            <a:r>
              <a:rPr lang="en-US" b="1" dirty="0" smtClean="0">
                <a:solidFill>
                  <a:srgbClr val="FFFF00"/>
                </a:solidFill>
              </a:rPr>
              <a:t> </a:t>
            </a:r>
            <a:r>
              <a:rPr lang="en-US" b="1" dirty="0" err="1" smtClean="0">
                <a:solidFill>
                  <a:srgbClr val="FFFF00"/>
                </a:solidFill>
              </a:rPr>
              <a:t>luận</a:t>
            </a:r>
            <a:endParaRPr lang="en-US" b="1" dirty="0">
              <a:solidFill>
                <a:srgbClr val="FFFF00"/>
              </a:solidFill>
            </a:endParaRPr>
          </a:p>
        </p:txBody>
      </p:sp>
      <p:sp>
        <p:nvSpPr>
          <p:cNvPr id="3" name="Content Placeholder 2"/>
          <p:cNvSpPr>
            <a:spLocks noGrp="1"/>
          </p:cNvSpPr>
          <p:nvPr>
            <p:ph idx="1"/>
          </p:nvPr>
        </p:nvSpPr>
        <p:spPr>
          <a:xfrm>
            <a:off x="1251283" y="1748590"/>
            <a:ext cx="9881938" cy="2759242"/>
          </a:xfrm>
        </p:spPr>
        <p:txBody>
          <a:bodyPr>
            <a:normAutofit fontScale="92500" lnSpcReduction="10000"/>
          </a:bodyPr>
          <a:lstStyle/>
          <a:p>
            <a:pPr marL="0" indent="0" algn="just">
              <a:buNone/>
            </a:pPr>
            <a:r>
              <a:rPr lang="en-US" sz="4300" dirty="0" err="1" smtClean="0">
                <a:latin typeface="Arial" panose="020B0604020202020204" pitchFamily="34" charset="0"/>
                <a:cs typeface="Arial" panose="020B0604020202020204" pitchFamily="34" charset="0"/>
              </a:rPr>
              <a:t>Để</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thực</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hiện</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chủ</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trương</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cấm</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nhân</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dân</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đốt</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pháo</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Chính</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phủ</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có</a:t>
            </a:r>
            <a:r>
              <a:rPr lang="en-US" sz="4300" dirty="0" smtClean="0">
                <a:latin typeface="Arial" panose="020B0604020202020204" pitchFamily="34" charset="0"/>
                <a:cs typeface="Arial" panose="020B0604020202020204" pitchFamily="34" charset="0"/>
              </a:rPr>
              <a:t> ban </a:t>
            </a:r>
            <a:r>
              <a:rPr lang="en-US" sz="4300" dirty="0" err="1" smtClean="0">
                <a:latin typeface="Arial" panose="020B0604020202020204" pitchFamily="34" charset="0"/>
                <a:cs typeface="Arial" panose="020B0604020202020204" pitchFamily="34" charset="0"/>
              </a:rPr>
              <a:t>hành</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văn</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bản</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cấm</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đốt</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pháo</a:t>
            </a:r>
            <a:r>
              <a:rPr lang="en-US" sz="4300" dirty="0" smtClean="0">
                <a:latin typeface="Arial" panose="020B0604020202020204" pitchFamily="34" charset="0"/>
                <a:cs typeface="Arial" panose="020B0604020202020204" pitchFamily="34" charset="0"/>
              </a:rPr>
              <a:t> ở </a:t>
            </a:r>
            <a:r>
              <a:rPr lang="en-US" sz="4300" dirty="0" err="1" smtClean="0">
                <a:latin typeface="Arial" panose="020B0604020202020204" pitchFamily="34" charset="0"/>
                <a:cs typeface="Arial" panose="020B0604020202020204" pitchFamily="34" charset="0"/>
              </a:rPr>
              <a:t>Việt</a:t>
            </a:r>
            <a:r>
              <a:rPr lang="en-US" sz="4300" dirty="0" smtClean="0">
                <a:latin typeface="Arial" panose="020B0604020202020204" pitchFamily="34" charset="0"/>
                <a:cs typeface="Arial" panose="020B0604020202020204" pitchFamily="34" charset="0"/>
              </a:rPr>
              <a:t> Nam </a:t>
            </a:r>
            <a:r>
              <a:rPr lang="en-US" sz="4300" dirty="0" err="1" smtClean="0">
                <a:latin typeface="Arial" panose="020B0604020202020204" pitchFamily="34" charset="0"/>
                <a:cs typeface="Arial" panose="020B0604020202020204" pitchFamily="34" charset="0"/>
              </a:rPr>
              <a:t>và</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loại</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văn</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bản</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là</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Chỉ</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thị</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Anh</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chị</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hãy</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cho</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biết</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việc</a:t>
            </a:r>
            <a:r>
              <a:rPr lang="en-US" sz="4300" dirty="0" smtClean="0">
                <a:latin typeface="Arial" panose="020B0604020202020204" pitchFamily="34" charset="0"/>
                <a:cs typeface="Arial" panose="020B0604020202020204" pitchFamily="34" charset="0"/>
              </a:rPr>
              <a:t> ban </a:t>
            </a:r>
            <a:r>
              <a:rPr lang="en-US" sz="4300" dirty="0" err="1" smtClean="0">
                <a:latin typeface="Arial" panose="020B0604020202020204" pitchFamily="34" charset="0"/>
                <a:cs typeface="Arial" panose="020B0604020202020204" pitchFamily="34" charset="0"/>
              </a:rPr>
              <a:t>hành</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Chỉ</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thị</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có</a:t>
            </a:r>
            <a:r>
              <a:rPr lang="en-US" sz="4300" dirty="0" smtClean="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đúng</a:t>
            </a:r>
            <a:r>
              <a:rPr lang="en-US" sz="4300" dirty="0" smtClean="0">
                <a:latin typeface="Arial" panose="020B0604020202020204" pitchFamily="34" charset="0"/>
                <a:cs typeface="Arial" panose="020B0604020202020204" pitchFamily="34" charset="0"/>
              </a:rPr>
              <a:t> hay </a:t>
            </a:r>
            <a:r>
              <a:rPr lang="en-US" sz="4300" dirty="0" err="1" smtClean="0">
                <a:latin typeface="Arial" panose="020B0604020202020204" pitchFamily="34" charset="0"/>
                <a:cs typeface="Arial" panose="020B0604020202020204" pitchFamily="34" charset="0"/>
              </a:rPr>
              <a:t>không</a:t>
            </a:r>
            <a:r>
              <a:rPr lang="en-US" sz="4300" dirty="0" smtClean="0">
                <a:latin typeface="Arial" panose="020B0604020202020204" pitchFamily="34" charset="0"/>
                <a:cs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1391111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160" y="17917"/>
            <a:ext cx="10461173" cy="634338"/>
          </a:xfrm>
        </p:spPr>
        <p:txBody>
          <a:bodyPr>
            <a:normAutofit/>
          </a:bodyPr>
          <a:lstStyle/>
          <a:p>
            <a:pPr algn="ctr"/>
            <a:r>
              <a:rPr lang="vi-VN" sz="3600" b="1" dirty="0" smtClean="0">
                <a:solidFill>
                  <a:schemeClr val="tx1"/>
                </a:solidFill>
              </a:rPr>
              <a:t>MỤC TIÊU HỌC TẬP</a:t>
            </a:r>
            <a:endParaRPr lang="en-US" sz="3600" b="1" dirty="0">
              <a:solidFill>
                <a:schemeClr val="tx1"/>
              </a:solidFill>
            </a:endParaRPr>
          </a:p>
        </p:txBody>
      </p:sp>
      <p:sp>
        <p:nvSpPr>
          <p:cNvPr id="4" name="Rectangle 3"/>
          <p:cNvSpPr/>
          <p:nvPr/>
        </p:nvSpPr>
        <p:spPr>
          <a:xfrm>
            <a:off x="174168" y="3396477"/>
            <a:ext cx="11739156" cy="12033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tx1">
                    <a:lumMod val="95000"/>
                    <a:lumOff val="5000"/>
                  </a:schemeClr>
                </a:solidFill>
                <a:latin typeface="Arial" panose="020B0604020202020204" pitchFamily="34" charset="0"/>
                <a:cs typeface="Arial" panose="020B0604020202020204" pitchFamily="34" charset="0"/>
              </a:rPr>
              <a:t>3.</a:t>
            </a:r>
            <a:r>
              <a:rPr lang="en-US" sz="2400" dirty="0" smtClean="0">
                <a:solidFill>
                  <a:schemeClr val="tx1">
                    <a:lumMod val="95000"/>
                    <a:lumOff val="5000"/>
                  </a:schemeClr>
                </a:solidFill>
                <a:latin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Vận</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dụng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được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những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vấn</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đề</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lý</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luận</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về</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tổ</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chức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xây</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dựng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bộ</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máy</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nhà</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nước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Cộng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hòa</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xã</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hội</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chủ</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nghĩa</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Việt</a:t>
            </a:r>
            <a:r>
              <a:rPr lang="en-US" sz="2400" dirty="0" smtClean="0">
                <a:solidFill>
                  <a:schemeClr val="tx1">
                    <a:lumMod val="95000"/>
                    <a:lumOff val="5000"/>
                  </a:schemeClr>
                </a:solidFill>
                <a:latin typeface="Arial" panose="020B0604020202020204" pitchFamily="34" charset="0"/>
                <a:cs typeface="Arial" panose="020B0604020202020204" pitchFamily="34" charset="0"/>
              </a:rPr>
              <a:t> Nam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trong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thực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tiễn</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và</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nâng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cao</a:t>
            </a:r>
            <a:r>
              <a:rPr lang="en-US" sz="2400" dirty="0" smtClean="0">
                <a:solidFill>
                  <a:schemeClr val="tx1">
                    <a:lumMod val="95000"/>
                    <a:lumOff val="5000"/>
                  </a:schemeClr>
                </a:solidFill>
                <a:latin typeface="Arial" panose="020B0604020202020204" pitchFamily="34" charset="0"/>
                <a:cs typeface="Arial" panose="020B0604020202020204" pitchFamily="34" charset="0"/>
              </a:rPr>
              <a:t> ý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thức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tìm</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hiểu</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hệ</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thống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pháp</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luật</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Việt</a:t>
            </a:r>
            <a:r>
              <a:rPr lang="en-US" sz="2400" dirty="0" smtClean="0">
                <a:solidFill>
                  <a:schemeClr val="tx1">
                    <a:lumMod val="95000"/>
                    <a:lumOff val="5000"/>
                  </a:schemeClr>
                </a:solidFill>
                <a:latin typeface="Arial" panose="020B0604020202020204" pitchFamily="34" charset="0"/>
                <a:cs typeface="Arial" panose="020B0604020202020204" pitchFamily="34" charset="0"/>
              </a:rPr>
              <a:t> Nam</a:t>
            </a:r>
            <a:endParaRPr lang="vi-VN" sz="2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ectangle 5"/>
          <p:cNvSpPr/>
          <p:nvPr/>
        </p:nvSpPr>
        <p:spPr>
          <a:xfrm>
            <a:off x="174168" y="1204486"/>
            <a:ext cx="11739156" cy="15718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smtClean="0">
                <a:solidFill>
                  <a:schemeClr val="tx1">
                    <a:lumMod val="95000"/>
                    <a:lumOff val="5000"/>
                  </a:schemeClr>
                </a:solidFill>
              </a:rPr>
              <a:t>1. Trình bày được </a:t>
            </a:r>
            <a:r>
              <a:rPr lang="vi-VN" sz="2400" dirty="0">
                <a:solidFill>
                  <a:schemeClr val="tx1">
                    <a:lumMod val="95000"/>
                    <a:lumOff val="5000"/>
                  </a:schemeClr>
                </a:solidFill>
              </a:rPr>
              <a:t>bản chất, chức năng, nguyên tắc tổ chức và hoạt động của các cơ quan trong bộ máy Nhà nước Cộng hòa xã hội chủ nghĩa Việt Nam;</a:t>
            </a:r>
          </a:p>
          <a:p>
            <a:pPr algn="just"/>
            <a:r>
              <a:rPr lang="vi-VN" sz="2400" dirty="0" smtClean="0">
                <a:solidFill>
                  <a:schemeClr val="tx1">
                    <a:lumMod val="95000"/>
                    <a:lumOff val="5000"/>
                  </a:schemeClr>
                </a:solidFill>
              </a:rPr>
              <a:t>2. Trình bày được </a:t>
            </a:r>
            <a:r>
              <a:rPr lang="vi-VN" sz="2400" dirty="0">
                <a:solidFill>
                  <a:schemeClr val="tx1">
                    <a:lumMod val="95000"/>
                    <a:lumOff val="5000"/>
                  </a:schemeClr>
                </a:solidFill>
              </a:rPr>
              <a:t>các thành tố của hệ thống pháp luật và hệ thống văn bản quy phạm pháp luật Việt Nam.</a:t>
            </a:r>
          </a:p>
        </p:txBody>
      </p:sp>
      <p:sp>
        <p:nvSpPr>
          <p:cNvPr id="7" name="Rounded Rectangle 6"/>
          <p:cNvSpPr/>
          <p:nvPr/>
        </p:nvSpPr>
        <p:spPr>
          <a:xfrm>
            <a:off x="174170" y="2983607"/>
            <a:ext cx="8473439" cy="4128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chemeClr val="tx1">
                    <a:lumMod val="95000"/>
                    <a:lumOff val="5000"/>
                  </a:schemeClr>
                </a:solidFill>
              </a:rPr>
              <a:t>KỸ NĂNG</a:t>
            </a:r>
            <a:endParaRPr lang="en-US" sz="2800" b="1" dirty="0">
              <a:solidFill>
                <a:schemeClr val="tx1">
                  <a:lumMod val="95000"/>
                  <a:lumOff val="5000"/>
                </a:schemeClr>
              </a:solidFill>
              <a:latin typeface="Arial" panose="020B0604020202020204" pitchFamily="34" charset="0"/>
            </a:endParaRPr>
          </a:p>
        </p:txBody>
      </p:sp>
      <p:sp>
        <p:nvSpPr>
          <p:cNvPr id="8" name="Rectangle 7"/>
          <p:cNvSpPr/>
          <p:nvPr/>
        </p:nvSpPr>
        <p:spPr>
          <a:xfrm>
            <a:off x="174168" y="5219923"/>
            <a:ext cx="11739155" cy="146864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tx1">
                    <a:lumMod val="95000"/>
                    <a:lumOff val="5000"/>
                  </a:schemeClr>
                </a:solidFill>
                <a:latin typeface="Arial" panose="020B0604020202020204" pitchFamily="34" charset="0"/>
                <a:cs typeface="Arial" panose="020B0604020202020204" pitchFamily="34" charset="0"/>
              </a:rPr>
              <a:t>4.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Thể</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hiện</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thái</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độ</a:t>
            </a:r>
            <a:r>
              <a:rPr lang="en-US" sz="2400" dirty="0" smtClean="0">
                <a:solidFill>
                  <a:schemeClr val="tx1">
                    <a:lumMod val="95000"/>
                    <a:lumOff val="5000"/>
                  </a:schemeClr>
                </a:solidFill>
                <a:latin typeface="Arial" panose="020B0604020202020204" pitchFamily="34" charset="0"/>
                <a:cs typeface="Arial" panose="020B0604020202020204" pitchFamily="34" charset="0"/>
              </a:rPr>
              <a:t> tin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tưởng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vào</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công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cuộc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xây</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dựng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nhà</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nước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pháp</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quyền</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xã</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hội</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chủ</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nghĩa</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Việt</a:t>
            </a:r>
            <a:r>
              <a:rPr lang="en-US" sz="2400" dirty="0" smtClean="0">
                <a:solidFill>
                  <a:schemeClr val="tx1">
                    <a:lumMod val="95000"/>
                    <a:lumOff val="5000"/>
                  </a:schemeClr>
                </a:solidFill>
                <a:latin typeface="Arial" panose="020B0604020202020204" pitchFamily="34" charset="0"/>
                <a:cs typeface="Arial" panose="020B0604020202020204" pitchFamily="34" charset="0"/>
              </a:rPr>
              <a:t> Nam,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xây</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dựng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hệ</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thống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pháp</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luật</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Việt</a:t>
            </a:r>
            <a:r>
              <a:rPr lang="en-US" sz="2400" dirty="0" smtClean="0">
                <a:solidFill>
                  <a:schemeClr val="tx1">
                    <a:lumMod val="95000"/>
                    <a:lumOff val="5000"/>
                  </a:schemeClr>
                </a:solidFill>
                <a:latin typeface="Arial" panose="020B0604020202020204" pitchFamily="34" charset="0"/>
                <a:cs typeface="Arial" panose="020B0604020202020204" pitchFamily="34" charset="0"/>
              </a:rPr>
              <a:t> Nam</a:t>
            </a:r>
          </a:p>
          <a:p>
            <a:pPr algn="just"/>
            <a:r>
              <a:rPr lang="en-US" sz="2400" dirty="0" smtClean="0">
                <a:solidFill>
                  <a:schemeClr val="tx1">
                    <a:lumMod val="95000"/>
                    <a:lumOff val="5000"/>
                  </a:schemeClr>
                </a:solidFill>
                <a:latin typeface="Arial" panose="020B0604020202020204" pitchFamily="34" charset="0"/>
                <a:cs typeface="Arial" panose="020B0604020202020204" pitchFamily="34" charset="0"/>
              </a:rPr>
              <a:t>5.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Thể</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hiện</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được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tính</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tích</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cực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khả</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năng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hợp</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tác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hiệu</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quả</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với</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các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thành</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viên</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trong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nhóm</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học</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tập</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Sử</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dụng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tốt</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công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nghệ</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thông</a:t>
            </a:r>
            <a:r>
              <a:rPr lang="en-US" sz="2400" dirty="0" smtClean="0">
                <a:solidFill>
                  <a:schemeClr val="tx1">
                    <a:lumMod val="95000"/>
                    <a:lumOff val="5000"/>
                  </a:schemeClr>
                </a:solidFill>
                <a:latin typeface="Arial" panose="020B0604020202020204" pitchFamily="34" charset="0"/>
                <a:cs typeface="Arial" panose="020B0604020202020204" pitchFamily="34" charset="0"/>
              </a:rPr>
              <a:t> tin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để</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giải</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quyết</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bài</a:t>
            </a:r>
            <a:r>
              <a:rPr lang="en-US" sz="2400" dirty="0" smtClean="0">
                <a:solidFill>
                  <a:schemeClr val="tx1">
                    <a:lumMod val="95000"/>
                    <a:lumOff val="5000"/>
                  </a:schemeClr>
                </a:solidFill>
                <a:latin typeface="Arial" panose="020B0604020202020204" pitchFamily="34" charset="0"/>
                <a:cs typeface="Arial" panose="020B0604020202020204" pitchFamily="34" charset="0"/>
              </a:rPr>
              <a:t> </a:t>
            </a:r>
            <a:r>
              <a:rPr lang="en-US" sz="2400" dirty="0" err="1" smtClean="0">
                <a:solidFill>
                  <a:schemeClr val="tx1">
                    <a:lumMod val="95000"/>
                    <a:lumOff val="5000"/>
                  </a:schemeClr>
                </a:solidFill>
                <a:latin typeface="Arial" panose="020B0604020202020204" pitchFamily="34" charset="0"/>
                <a:cs typeface="Arial" panose="020B0604020202020204" pitchFamily="34" charset="0"/>
              </a:rPr>
              <a:t>tập</a:t>
            </a:r>
            <a:endParaRPr lang="vi-VN" sz="2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9" name="Rounded Rectangle 8"/>
          <p:cNvSpPr/>
          <p:nvPr/>
        </p:nvSpPr>
        <p:spPr>
          <a:xfrm>
            <a:off x="174168" y="4807053"/>
            <a:ext cx="8473441" cy="4128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chemeClr val="tx1">
                    <a:lumMod val="95000"/>
                    <a:lumOff val="5000"/>
                  </a:schemeClr>
                </a:solidFill>
              </a:rPr>
              <a:t>NĂNG LỰC TỰ CHỦ VÀ CHỊU TRÁCH NHIỆM</a:t>
            </a:r>
            <a:endParaRPr lang="en-US" sz="2800" b="1" dirty="0">
              <a:solidFill>
                <a:schemeClr val="tx1">
                  <a:lumMod val="95000"/>
                  <a:lumOff val="5000"/>
                </a:schemeClr>
              </a:solidFill>
              <a:latin typeface="Arial" panose="020B0604020202020204" pitchFamily="34" charset="0"/>
            </a:endParaRPr>
          </a:p>
        </p:txBody>
      </p:sp>
      <p:sp>
        <p:nvSpPr>
          <p:cNvPr id="10" name="Rounded Rectangle 9"/>
          <p:cNvSpPr/>
          <p:nvPr/>
        </p:nvSpPr>
        <p:spPr>
          <a:xfrm>
            <a:off x="174170" y="757645"/>
            <a:ext cx="8473440" cy="446841"/>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chemeClr val="tx1">
                    <a:lumMod val="95000"/>
                    <a:lumOff val="5000"/>
                  </a:schemeClr>
                </a:solidFill>
              </a:rPr>
              <a:t>KIẾN THỨC</a:t>
            </a:r>
            <a:endParaRPr lang="en-US" sz="2800" b="1" dirty="0">
              <a:solidFill>
                <a:schemeClr val="tx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277427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100" y="147412"/>
            <a:ext cx="10472671" cy="1115332"/>
          </a:xfrm>
        </p:spPr>
        <p:txBody>
          <a:bodyPr/>
          <a:lstStyle/>
          <a:p>
            <a:r>
              <a:rPr lang="en-US" b="1" dirty="0" err="1" smtClean="0">
                <a:solidFill>
                  <a:srgbClr val="FFFF00"/>
                </a:solidFill>
                <a:latin typeface="Arial" panose="020B0604020202020204" pitchFamily="34" charset="0"/>
                <a:cs typeface="Arial" panose="020B0604020202020204" pitchFamily="34" charset="0"/>
              </a:rPr>
              <a:t>Đáp</a:t>
            </a:r>
            <a:r>
              <a:rPr lang="en-US" b="1" dirty="0" smtClean="0">
                <a:solidFill>
                  <a:srgbClr val="FFFF00"/>
                </a:solidFill>
                <a:latin typeface="Arial" panose="020B0604020202020204" pitchFamily="34" charset="0"/>
                <a:cs typeface="Arial" panose="020B0604020202020204" pitchFamily="34" charset="0"/>
              </a:rPr>
              <a:t> </a:t>
            </a:r>
            <a:r>
              <a:rPr lang="en-US" b="1" dirty="0" err="1" smtClean="0">
                <a:solidFill>
                  <a:srgbClr val="FFFF00"/>
                </a:solidFill>
                <a:latin typeface="Arial" panose="020B0604020202020204" pitchFamily="34" charset="0"/>
                <a:cs typeface="Arial" panose="020B0604020202020204" pitchFamily="34" charset="0"/>
              </a:rPr>
              <a:t>án</a:t>
            </a:r>
            <a:r>
              <a:rPr lang="en-US" b="1" dirty="0" smtClean="0">
                <a:solidFill>
                  <a:srgbClr val="FFFF00"/>
                </a:solidFill>
                <a:latin typeface="Arial" panose="020B0604020202020204" pitchFamily="34" charset="0"/>
                <a:cs typeface="Arial" panose="020B0604020202020204" pitchFamily="34" charset="0"/>
              </a:rPr>
              <a:t>:</a:t>
            </a: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9100" y="1262744"/>
            <a:ext cx="10233800" cy="4351338"/>
          </a:xfrm>
        </p:spPr>
        <p:txBody>
          <a:bodyPr>
            <a:noAutofit/>
          </a:bodyPr>
          <a:lstStyle/>
          <a:p>
            <a:pPr algn="just"/>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ban </a:t>
            </a:r>
            <a:r>
              <a:rPr lang="en-US" sz="3200" dirty="0" err="1" smtClean="0">
                <a:latin typeface="Arial" panose="020B0604020202020204" pitchFamily="34" charset="0"/>
                <a:cs typeface="Arial" panose="020B0604020202020204" pitchFamily="34" charset="0"/>
              </a:rPr>
              <a:t>hành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chỉ</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thị</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Chính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phủ</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sai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Chính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phủ</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chỉ</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quyền</a:t>
            </a:r>
            <a:r>
              <a:rPr lang="en-US" sz="3200" dirty="0" smtClean="0">
                <a:latin typeface="Arial" panose="020B0604020202020204" pitchFamily="34" charset="0"/>
                <a:cs typeface="Arial" panose="020B0604020202020204" pitchFamily="34" charset="0"/>
              </a:rPr>
              <a:t> ban </a:t>
            </a:r>
            <a:r>
              <a:rPr lang="en-US" sz="3200" dirty="0" err="1" smtClean="0">
                <a:latin typeface="Arial" panose="020B0604020202020204" pitchFamily="34" charset="0"/>
                <a:cs typeface="Arial" panose="020B0604020202020204" pitchFamily="34" charset="0"/>
              </a:rPr>
              <a:t>hành</a:t>
            </a:r>
            <a:r>
              <a:rPr lang="en-US" sz="3200" dirty="0" smtClean="0">
                <a:latin typeface="Arial" panose="020B0604020202020204" pitchFamily="34" charset="0"/>
                <a:cs typeface="Arial" panose="020B0604020202020204" pitchFamily="34" charset="0"/>
              </a:rPr>
              <a:t> </a:t>
            </a:r>
            <a:r>
              <a:rPr lang="en-US" sz="3200" dirty="0" err="1" smtClean="0">
                <a:solidFill>
                  <a:srgbClr val="C00000"/>
                </a:solidFill>
                <a:latin typeface="Arial" panose="020B0604020202020204" pitchFamily="34" charset="0"/>
                <a:cs typeface="Arial" panose="020B0604020202020204" pitchFamily="34" charset="0"/>
              </a:rPr>
              <a:t>Nghị</a:t>
            </a:r>
            <a:r>
              <a:rPr lang="en-US" sz="3200" dirty="0" smtClean="0">
                <a:solidFill>
                  <a:srgbClr val="C00000"/>
                </a:solidFill>
                <a:latin typeface="Arial" panose="020B0604020202020204" pitchFamily="34" charset="0"/>
                <a:cs typeface="Arial" panose="020B0604020202020204" pitchFamily="34" charset="0"/>
              </a:rPr>
              <a:t> </a:t>
            </a:r>
            <a:r>
              <a:rPr lang="en-US" sz="3200" dirty="0" err="1" smtClean="0">
                <a:solidFill>
                  <a:srgbClr val="C00000"/>
                </a:solidFill>
                <a:latin typeface="Arial" panose="020B0604020202020204" pitchFamily="34" charset="0"/>
                <a:cs typeface="Arial" panose="020B0604020202020204" pitchFamily="34" charset="0"/>
              </a:rPr>
              <a:t>định</a:t>
            </a:r>
            <a:endParaRPr lang="en-US" sz="3200" dirty="0" smtClean="0">
              <a:solidFill>
                <a:srgbClr val="C00000"/>
              </a:solidFill>
              <a:latin typeface="Arial" panose="020B0604020202020204" pitchFamily="34" charset="0"/>
              <a:cs typeface="Arial" panose="020B0604020202020204" pitchFamily="34" charset="0"/>
            </a:endParaRPr>
          </a:p>
          <a:p>
            <a:pPr algn="just"/>
            <a:r>
              <a:rPr lang="en-US" sz="3200" dirty="0" err="1" smtClean="0">
                <a:latin typeface="Arial" panose="020B0604020202020204" pitchFamily="34" charset="0"/>
                <a:cs typeface="Arial" panose="020B0604020202020204" pitchFamily="34" charset="0"/>
              </a:rPr>
              <a:t>Thủ</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tướng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thẩm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quyền</a:t>
            </a:r>
            <a:r>
              <a:rPr lang="en-US" sz="3200" dirty="0" smtClean="0">
                <a:latin typeface="Arial" panose="020B0604020202020204" pitchFamily="34" charset="0"/>
                <a:cs typeface="Arial" panose="020B0604020202020204" pitchFamily="34" charset="0"/>
              </a:rPr>
              <a:t> ban </a:t>
            </a:r>
            <a:r>
              <a:rPr lang="en-US" sz="3200" dirty="0" err="1" smtClean="0">
                <a:latin typeface="Arial" panose="020B0604020202020204" pitchFamily="34" charset="0"/>
                <a:cs typeface="Arial" panose="020B0604020202020204" pitchFamily="34" charset="0"/>
              </a:rPr>
              <a:t>hành</a:t>
            </a:r>
            <a:r>
              <a:rPr lang="en-US" sz="3200" dirty="0" smtClean="0">
                <a:latin typeface="Arial" panose="020B0604020202020204" pitchFamily="34" charset="0"/>
                <a:cs typeface="Arial" panose="020B0604020202020204" pitchFamily="34" charset="0"/>
              </a:rPr>
              <a:t> </a:t>
            </a:r>
            <a:r>
              <a:rPr lang="en-US" sz="3200" dirty="0" err="1" smtClean="0">
                <a:solidFill>
                  <a:srgbClr val="C00000"/>
                </a:solidFill>
                <a:latin typeface="Arial" panose="020B0604020202020204" pitchFamily="34" charset="0"/>
                <a:cs typeface="Arial" panose="020B0604020202020204" pitchFamily="34" charset="0"/>
              </a:rPr>
              <a:t>Chỉ</a:t>
            </a:r>
            <a:r>
              <a:rPr lang="en-US" sz="3200" dirty="0" smtClean="0">
                <a:solidFill>
                  <a:srgbClr val="C00000"/>
                </a:solidFill>
                <a:latin typeface="Arial" panose="020B0604020202020204" pitchFamily="34" charset="0"/>
                <a:cs typeface="Arial" panose="020B0604020202020204" pitchFamily="34" charset="0"/>
              </a:rPr>
              <a:t> </a:t>
            </a:r>
            <a:r>
              <a:rPr lang="en-US" sz="3200" dirty="0" err="1" smtClean="0">
                <a:solidFill>
                  <a:srgbClr val="C00000"/>
                </a:solidFill>
                <a:latin typeface="Arial" panose="020B0604020202020204" pitchFamily="34" charset="0"/>
                <a:cs typeface="Arial" panose="020B0604020202020204" pitchFamily="34" charset="0"/>
              </a:rPr>
              <a:t>thị</a:t>
            </a:r>
            <a:endParaRPr lang="en-US" sz="3200" dirty="0">
              <a:solidFill>
                <a:srgbClr val="C00000"/>
              </a:solidFill>
              <a:latin typeface="Arial" panose="020B0604020202020204" pitchFamily="34" charset="0"/>
              <a:cs typeface="Arial" panose="020B0604020202020204" pitchFamily="34" charset="0"/>
            </a:endParaRPr>
          </a:p>
          <a:p>
            <a:pPr algn="just"/>
            <a:r>
              <a:rPr lang="en-US" sz="3200" dirty="0" err="1" smtClean="0">
                <a:latin typeface="Arial" panose="020B0604020202020204" pitchFamily="34" charset="0"/>
                <a:cs typeface="Arial" panose="020B0604020202020204" pitchFamily="34" charset="0"/>
              </a:rPr>
              <a:t>Chỉ</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thị</a:t>
            </a:r>
            <a:r>
              <a:rPr lang="en-US" sz="3200" dirty="0" smtClean="0">
                <a:latin typeface="Arial" panose="020B0604020202020204" pitchFamily="34" charset="0"/>
                <a:cs typeface="Arial" panose="020B0604020202020204" pitchFamily="34" charset="0"/>
              </a:rPr>
              <a:t> ban </a:t>
            </a:r>
            <a:r>
              <a:rPr lang="en-US" sz="3200" dirty="0" err="1" smtClean="0">
                <a:latin typeface="Arial" panose="020B0604020202020204" pitchFamily="34" charset="0"/>
                <a:cs typeface="Arial" panose="020B0604020202020204" pitchFamily="34" charset="0"/>
              </a:rPr>
              <a:t>hành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cấp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với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cấp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dưới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hoạt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động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quản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lý</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chính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điều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Vd</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Chỉ</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thị</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thủ</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tướng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chính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phủ</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chỉ</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đạo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ubnd</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tỉnh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phòng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chống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lũ</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lụt</a:t>
            </a:r>
            <a:endParaRPr lang="en-US" sz="3200" dirty="0" smtClean="0">
              <a:latin typeface="Arial" panose="020B0604020202020204" pitchFamily="34" charset="0"/>
              <a:cs typeface="Arial" panose="020B0604020202020204" pitchFamily="34" charset="0"/>
            </a:endParaRPr>
          </a:p>
          <a:p>
            <a:pPr algn="just"/>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cấm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người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những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người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phải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cấp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dưới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thủ</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tướng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chính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phủ</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thể</a:t>
            </a:r>
            <a:r>
              <a:rPr lang="en-US" sz="3200" dirty="0" smtClean="0">
                <a:latin typeface="Arial" panose="020B0604020202020204" pitchFamily="34" charset="0"/>
                <a:cs typeface="Arial" panose="020B0604020202020204" pitchFamily="34" charset="0"/>
              </a:rPr>
              <a:t> ban </a:t>
            </a:r>
            <a:r>
              <a:rPr lang="en-US" sz="3200" dirty="0" err="1" smtClean="0">
                <a:latin typeface="Arial" panose="020B0604020202020204" pitchFamily="34" charset="0"/>
                <a:cs typeface="Arial" panose="020B0604020202020204" pitchFamily="34" charset="0"/>
              </a:rPr>
              <a:t>hành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chỉ</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thị</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với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người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dân</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3685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356273" cy="789419"/>
          </a:xfrm>
        </p:spPr>
        <p:txBody>
          <a:bodyPr>
            <a:normAutofit fontScale="90000"/>
          </a:bodyPr>
          <a:lstStyle/>
          <a:p>
            <a:pPr algn="ctr"/>
            <a:r>
              <a:rPr lang="en-US" b="1" dirty="0" smtClean="0">
                <a:solidFill>
                  <a:srgbClr val="FFFF00"/>
                </a:solidFill>
                <a:latin typeface="Arial" panose="020B0604020202020204" pitchFamily="34" charset="0"/>
                <a:cs typeface="Arial" panose="020B0604020202020204" pitchFamily="34" charset="0"/>
              </a:rPr>
              <a:t>TỔNG KẾT</a:t>
            </a:r>
            <a:endParaRPr lang="en-US" b="1" dirty="0">
              <a:solidFill>
                <a:srgbClr val="FFFF00"/>
              </a:solidFill>
              <a:latin typeface="Arial" panose="020B0604020202020204" pitchFamily="34" charset="0"/>
              <a:cs typeface="Arial" panose="020B0604020202020204" pitchFamily="34" charset="0"/>
            </a:endParaRPr>
          </a:p>
        </p:txBody>
      </p:sp>
      <p:sp>
        <p:nvSpPr>
          <p:cNvPr id="7" name="Rounded Rectangle 6"/>
          <p:cNvSpPr/>
          <p:nvPr/>
        </p:nvSpPr>
        <p:spPr>
          <a:xfrm>
            <a:off x="1139536" y="1524000"/>
            <a:ext cx="9845963" cy="1163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luật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a:t>
            </a:r>
            <a:endParaRPr lang="en-US" sz="4000" dirty="0">
              <a:latin typeface="Arial" panose="020B0604020202020204" pitchFamily="34" charset="0"/>
              <a:cs typeface="Arial" panose="020B0604020202020204" pitchFamily="34" charset="0"/>
            </a:endParaRPr>
          </a:p>
        </p:txBody>
      </p:sp>
      <p:sp>
        <p:nvSpPr>
          <p:cNvPr id="8" name="Rounded Rectangle 7"/>
          <p:cNvSpPr/>
          <p:nvPr/>
        </p:nvSpPr>
        <p:spPr>
          <a:xfrm>
            <a:off x="1059871" y="2687782"/>
            <a:ext cx="9925628" cy="15932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hệ</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thống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luật</a:t>
            </a: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luật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hệ</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thống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luật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Việt</a:t>
            </a:r>
            <a:r>
              <a:rPr lang="en-US" sz="3200" dirty="0" smtClean="0">
                <a:latin typeface="Arial" panose="020B0604020202020204" pitchFamily="34" charset="0"/>
                <a:cs typeface="Arial" panose="020B0604020202020204" pitchFamily="34" charset="0"/>
              </a:rPr>
              <a:t> Nam</a:t>
            </a:r>
          </a:p>
          <a:p>
            <a:pPr marL="285750" indent="-285750">
              <a:buFont typeface="Arial" panose="020B0604020202020204" pitchFamily="34" charset="0"/>
              <a:buChar char="•"/>
            </a:pPr>
            <a:r>
              <a:rPr lang="en-US" sz="3200" dirty="0" err="1" smtClean="0">
                <a:latin typeface="Arial" panose="020B0604020202020204" pitchFamily="34" charset="0"/>
                <a:cs typeface="Arial" panose="020B0604020202020204" pitchFamily="34" charset="0"/>
              </a:rPr>
              <a:t>Hệ</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thống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văn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bản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phạm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luật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3978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77702"/>
            <a:ext cx="10552611" cy="613954"/>
          </a:xfrm>
        </p:spPr>
        <p:txBody>
          <a:bodyPr>
            <a:normAutofit fontScale="90000"/>
          </a:bodyPr>
          <a:lstStyle/>
          <a:p>
            <a:pPr algn="ctr"/>
            <a:r>
              <a:rPr lang="vi-VN" b="1" dirty="0" smtClean="0">
                <a:solidFill>
                  <a:srgbClr val="FFFF00"/>
                </a:solidFill>
              </a:rPr>
              <a:t>CÂU HỎI LƯỢNG GIÁ</a:t>
            </a:r>
            <a:endParaRPr lang="en-US" b="1" dirty="0">
              <a:solidFill>
                <a:srgbClr val="FFFF00"/>
              </a:solidFill>
            </a:endParaRPr>
          </a:p>
        </p:txBody>
      </p:sp>
      <p:sp>
        <p:nvSpPr>
          <p:cNvPr id="3" name="Content Placeholder 2"/>
          <p:cNvSpPr>
            <a:spLocks noGrp="1"/>
          </p:cNvSpPr>
          <p:nvPr>
            <p:ph idx="1"/>
          </p:nvPr>
        </p:nvSpPr>
        <p:spPr>
          <a:xfrm>
            <a:off x="838199" y="2036617"/>
            <a:ext cx="10800806" cy="1496292"/>
          </a:xfrm>
        </p:spPr>
        <p:txBody>
          <a:bodyPr/>
          <a:lstStyle/>
          <a:p>
            <a:r>
              <a:rPr lang="vi-VN" dirty="0" smtClean="0"/>
              <a:t>Sinh viên làm bài tập lượng giá qua google </a:t>
            </a:r>
            <a:r>
              <a:rPr lang="vi-VN" dirty="0" smtClean="0"/>
              <a:t>form</a:t>
            </a:r>
            <a:endParaRPr lang="en-US" dirty="0" smtClean="0"/>
          </a:p>
        </p:txBody>
      </p:sp>
    </p:spTree>
    <p:extLst>
      <p:ext uri="{BB962C8B-B14F-4D97-AF65-F5344CB8AC3E}">
        <p14:creationId xmlns:p14="http://schemas.microsoft.com/office/powerpoint/2010/main" val="2617116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725" y="680346"/>
            <a:ext cx="10447184" cy="695872"/>
          </a:xfrm>
          <a:noFill/>
        </p:spPr>
        <p:txBody>
          <a:bodyPr>
            <a:normAutofit fontScale="90000"/>
          </a:bodyPr>
          <a:lstStyle/>
          <a:p>
            <a:pPr algn="ctr"/>
            <a:r>
              <a:rPr lang="vi-VN" b="1" dirty="0" smtClean="0">
                <a:solidFill>
                  <a:srgbClr val="FFFF00"/>
                </a:solidFill>
              </a:rPr>
              <a:t>NỘI DUNG BÀI HỌC</a:t>
            </a:r>
            <a:endParaRPr lang="en-US" b="1" dirty="0">
              <a:solidFill>
                <a:srgbClr val="FFFF00"/>
              </a:solidFill>
            </a:endParaRPr>
          </a:p>
        </p:txBody>
      </p:sp>
      <p:sp>
        <p:nvSpPr>
          <p:cNvPr id="3" name="Rounded Rectangle 2"/>
          <p:cNvSpPr/>
          <p:nvPr/>
        </p:nvSpPr>
        <p:spPr>
          <a:xfrm>
            <a:off x="1262281" y="2354141"/>
            <a:ext cx="9679577" cy="9144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rPr>
              <a:t>NHÀ NƯỚC CỘNG HÒA XÃ HỘI CHỦ NGHĨA VIỆT NAM</a:t>
            </a:r>
            <a:endParaRPr lang="en-US" sz="2800" b="1" dirty="0">
              <a:solidFill>
                <a:schemeClr val="tx1"/>
              </a:solidFill>
              <a:latin typeface="Arial" panose="020B0604020202020204" pitchFamily="34" charset="0"/>
            </a:endParaRPr>
          </a:p>
        </p:txBody>
      </p:sp>
      <p:sp>
        <p:nvSpPr>
          <p:cNvPr id="4" name="Rounded Rectangle 3"/>
          <p:cNvSpPr/>
          <p:nvPr/>
        </p:nvSpPr>
        <p:spPr>
          <a:xfrm>
            <a:off x="1262281" y="4114254"/>
            <a:ext cx="9679577"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lumMod val="95000"/>
                    <a:lumOff val="5000"/>
                  </a:schemeClr>
                </a:solidFill>
              </a:rPr>
              <a:t>HỆ THỐNG PHÁP LUẬT VIỆT NAM</a:t>
            </a:r>
            <a:endParaRPr lang="en-US" sz="2800" b="1" dirty="0">
              <a:solidFill>
                <a:schemeClr val="tx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2415899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013" y="2336801"/>
            <a:ext cx="10480568" cy="1837150"/>
          </a:xfrm>
          <a:noFill/>
        </p:spPr>
        <p:txBody>
          <a:bodyPr>
            <a:normAutofit fontScale="90000"/>
          </a:bodyPr>
          <a:lstStyle/>
          <a:p>
            <a:pPr algn="ctr"/>
            <a:r>
              <a:rPr lang="vi-VN" b="1" dirty="0" smtClean="0">
                <a:solidFill>
                  <a:srgbClr val="FFFF00"/>
                </a:solidFill>
              </a:rPr>
              <a:t>PHẦN 1</a:t>
            </a:r>
            <a:br>
              <a:rPr lang="vi-VN" b="1" dirty="0" smtClean="0">
                <a:solidFill>
                  <a:srgbClr val="FFFF00"/>
                </a:solidFill>
              </a:rPr>
            </a:br>
            <a:r>
              <a:rPr lang="vi-VN" b="1" dirty="0" smtClean="0">
                <a:solidFill>
                  <a:srgbClr val="FFFF00"/>
                </a:solidFill>
              </a:rPr>
              <a:t>NHÀ NƯỚC CỘNG HÒA XÃ HỘI CHỦ NGHĨA VIỆT NAM</a:t>
            </a:r>
            <a:endParaRPr lang="en-US" b="1" dirty="0">
              <a:solidFill>
                <a:srgbClr val="FFFF00"/>
              </a:solidFill>
            </a:endParaRPr>
          </a:p>
        </p:txBody>
      </p:sp>
    </p:spTree>
    <p:extLst>
      <p:ext uri="{BB962C8B-B14F-4D97-AF65-F5344CB8AC3E}">
        <p14:creationId xmlns:p14="http://schemas.microsoft.com/office/powerpoint/2010/main" val="31178783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Oval 4"/>
          <p:cNvSpPr>
            <a:spLocks noChangeArrowheads="1"/>
          </p:cNvSpPr>
          <p:nvPr/>
        </p:nvSpPr>
        <p:spPr bwMode="auto">
          <a:xfrm>
            <a:off x="3733800" y="533400"/>
            <a:ext cx="4572000" cy="12954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3200" dirty="0" err="1">
                <a:solidFill>
                  <a:schemeClr val="tx1"/>
                </a:solidFill>
                <a:latin typeface="Times New Roman" pitchFamily="18" charset="0"/>
              </a:rPr>
              <a:t>Khái</a:t>
            </a:r>
            <a:r>
              <a:rPr lang="en-US" sz="3200" dirty="0">
                <a:solidFill>
                  <a:schemeClr val="tx1"/>
                </a:solidFill>
                <a:latin typeface="Times New Roman" pitchFamily="18" charset="0"/>
              </a:rPr>
              <a:t> </a:t>
            </a:r>
            <a:r>
              <a:rPr lang="en-US" sz="3200" dirty="0" err="1">
                <a:solidFill>
                  <a:schemeClr val="tx1"/>
                </a:solidFill>
                <a:latin typeface="Times New Roman" pitchFamily="18" charset="0"/>
              </a:rPr>
              <a:t>niệm</a:t>
            </a:r>
            <a:r>
              <a:rPr lang="en-US" sz="3200" dirty="0">
                <a:solidFill>
                  <a:schemeClr val="tx1"/>
                </a:solidFill>
                <a:latin typeface="Times New Roman" pitchFamily="18" charset="0"/>
              </a:rPr>
              <a:t> </a:t>
            </a:r>
            <a:r>
              <a:rPr lang="en-US" sz="3200" dirty="0" err="1">
                <a:solidFill>
                  <a:schemeClr val="tx1"/>
                </a:solidFill>
                <a:latin typeface="Times New Roman" pitchFamily="18" charset="0"/>
              </a:rPr>
              <a:t>nhà</a:t>
            </a:r>
            <a:r>
              <a:rPr lang="en-US" sz="3200" dirty="0">
                <a:solidFill>
                  <a:schemeClr val="tx1"/>
                </a:solidFill>
                <a:latin typeface="Times New Roman" pitchFamily="18" charset="0"/>
              </a:rPr>
              <a:t> </a:t>
            </a:r>
            <a:r>
              <a:rPr lang="en-US" sz="3200" dirty="0" err="1">
                <a:solidFill>
                  <a:schemeClr val="tx1"/>
                </a:solidFill>
                <a:latin typeface="Times New Roman" pitchFamily="18" charset="0"/>
              </a:rPr>
              <a:t>nước</a:t>
            </a:r>
            <a:endParaRPr lang="vi-VN" sz="3200" dirty="0">
              <a:solidFill>
                <a:schemeClr val="tx1"/>
              </a:solidFill>
              <a:latin typeface="Times New Roman" pitchFamily="18" charset="0"/>
            </a:endParaRPr>
          </a:p>
        </p:txBody>
      </p:sp>
      <p:sp>
        <p:nvSpPr>
          <p:cNvPr id="34821" name="Oval 5"/>
          <p:cNvSpPr>
            <a:spLocks noChangeArrowheads="1"/>
          </p:cNvSpPr>
          <p:nvPr/>
        </p:nvSpPr>
        <p:spPr bwMode="auto">
          <a:xfrm>
            <a:off x="1853453" y="3124200"/>
            <a:ext cx="8408894" cy="37338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err="1">
                <a:solidFill>
                  <a:schemeClr val="bg1"/>
                </a:solidFill>
                <a:latin typeface="Times New Roman" panose="02020603050405020304" pitchFamily="18" charset="0"/>
              </a:rPr>
              <a:t>Nhà</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nước</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là</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một</a:t>
            </a:r>
            <a:r>
              <a:rPr lang="en-US" altLang="en-US" sz="2800" b="1" dirty="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bộ</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máy</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quyền</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lực</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đặc</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biệt</a:t>
            </a:r>
            <a:endParaRPr lang="en-US" altLang="en-US" sz="2800" b="1" dirty="0">
              <a:solidFill>
                <a:schemeClr val="bg1"/>
              </a:solidFill>
              <a:latin typeface="Times New Roman" panose="02020603050405020304" pitchFamily="18" charset="0"/>
            </a:endParaRPr>
          </a:p>
          <a:p>
            <a:pPr algn="ctr" eaLnBrk="1" hangingPunct="1"/>
            <a:r>
              <a:rPr lang="en-US" altLang="en-US" sz="2800" b="1" dirty="0" err="1" smtClean="0">
                <a:solidFill>
                  <a:schemeClr val="bg1"/>
                </a:solidFill>
                <a:latin typeface="Times New Roman" panose="02020603050405020304" pitchFamily="18" charset="0"/>
              </a:rPr>
              <a:t>được</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tổ</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chức</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chặt</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chẽ</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để</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thực</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thi</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chủ</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quyền</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quốc</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gia</a:t>
            </a:r>
            <a:r>
              <a:rPr lang="en-US" altLang="en-US" sz="2800" b="1" dirty="0" smtClean="0">
                <a:solidFill>
                  <a:schemeClr val="bg1"/>
                </a:solidFill>
                <a:latin typeface="Times New Roman" panose="02020603050405020304" pitchFamily="18" charset="0"/>
              </a:rPr>
              <a:t>,</a:t>
            </a:r>
          </a:p>
          <a:p>
            <a:pPr algn="ctr" eaLnBrk="1" hangingPunct="1"/>
            <a:r>
              <a:rPr lang="en-US" altLang="en-US" sz="2800" b="1" dirty="0" err="1" smtClean="0">
                <a:solidFill>
                  <a:schemeClr val="bg1"/>
                </a:solidFill>
                <a:latin typeface="Times New Roman" panose="02020603050405020304" pitchFamily="18" charset="0"/>
              </a:rPr>
              <a:t>tổ</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chức</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và</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quản</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lý</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xã</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hội</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bằng</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pháp</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luật</a:t>
            </a:r>
            <a:r>
              <a:rPr lang="en-US" altLang="en-US" sz="2800" b="1" dirty="0" smtClean="0">
                <a:solidFill>
                  <a:schemeClr val="bg1"/>
                </a:solidFill>
                <a:latin typeface="Times New Roman" panose="02020603050405020304" pitchFamily="18" charset="0"/>
              </a:rPr>
              <a:t>,</a:t>
            </a:r>
          </a:p>
          <a:p>
            <a:pPr algn="ctr" eaLnBrk="1" hangingPunct="1"/>
            <a:r>
              <a:rPr lang="en-US" altLang="en-US" sz="2800" b="1" dirty="0" err="1" smtClean="0">
                <a:solidFill>
                  <a:schemeClr val="bg1"/>
                </a:solidFill>
                <a:latin typeface="Times New Roman" panose="02020603050405020304" pitchFamily="18" charset="0"/>
              </a:rPr>
              <a:t>phục</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vụ</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lợi</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ích</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giai</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cấp</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lợi</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ích</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xã</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hội</a:t>
            </a:r>
            <a:endParaRPr lang="en-US" altLang="en-US" sz="2800" b="1" dirty="0" smtClean="0">
              <a:solidFill>
                <a:schemeClr val="bg1"/>
              </a:solidFill>
              <a:latin typeface="Times New Roman" panose="02020603050405020304" pitchFamily="18" charset="0"/>
            </a:endParaRPr>
          </a:p>
          <a:p>
            <a:pPr algn="ctr" eaLnBrk="1" hangingPunct="1"/>
            <a:r>
              <a:rPr lang="en-US" altLang="en-US" sz="2800" b="1" dirty="0" err="1" smtClean="0">
                <a:solidFill>
                  <a:schemeClr val="bg1"/>
                </a:solidFill>
                <a:latin typeface="Times New Roman" panose="02020603050405020304" pitchFamily="18" charset="0"/>
              </a:rPr>
              <a:t>và</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thực</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thi</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các</a:t>
            </a:r>
            <a:r>
              <a:rPr lang="en-US" altLang="en-US" sz="2800" b="1" dirty="0" smtClean="0">
                <a:solidFill>
                  <a:schemeClr val="bg1"/>
                </a:solidFill>
                <a:latin typeface="Times New Roman" panose="02020603050405020304" pitchFamily="18" charset="0"/>
              </a:rPr>
              <a:t> cam </a:t>
            </a:r>
            <a:r>
              <a:rPr lang="en-US" altLang="en-US" sz="2800" b="1" dirty="0" err="1" smtClean="0">
                <a:solidFill>
                  <a:schemeClr val="bg1"/>
                </a:solidFill>
                <a:latin typeface="Times New Roman" panose="02020603050405020304" pitchFamily="18" charset="0"/>
              </a:rPr>
              <a:t>kết</a:t>
            </a:r>
            <a:r>
              <a:rPr lang="en-US" altLang="en-US" sz="2800" b="1" dirty="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quốc</a:t>
            </a: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tế</a:t>
            </a:r>
            <a:endParaRPr lang="vi-VN" altLang="en-US" sz="2800" b="1" dirty="0">
              <a:solidFill>
                <a:schemeClr val="bg1"/>
              </a:solidFill>
              <a:latin typeface="Times New Roman" panose="02020603050405020304" pitchFamily="18" charset="0"/>
            </a:endParaRPr>
          </a:p>
        </p:txBody>
      </p:sp>
      <p:sp>
        <p:nvSpPr>
          <p:cNvPr id="34822" name="AutoShape 6"/>
          <p:cNvSpPr>
            <a:spLocks noChangeArrowheads="1"/>
          </p:cNvSpPr>
          <p:nvPr/>
        </p:nvSpPr>
        <p:spPr bwMode="auto">
          <a:xfrm>
            <a:off x="5562600" y="1828800"/>
            <a:ext cx="990600" cy="1295400"/>
          </a:xfrm>
          <a:prstGeom prst="downArrow">
            <a:avLst>
              <a:gd name="adj1" fmla="val 50000"/>
              <a:gd name="adj2" fmla="val 32692"/>
            </a:avLst>
          </a:prstGeom>
          <a:solidFill>
            <a:srgbClr val="0066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5" name="Picture 4"/>
          <p:cNvPicPr>
            <a:picLocks noChangeAspect="1"/>
          </p:cNvPicPr>
          <p:nvPr/>
        </p:nvPicPr>
        <p:blipFill>
          <a:blip r:embed="rId2"/>
          <a:stretch>
            <a:fillRect/>
          </a:stretch>
        </p:blipFill>
        <p:spPr>
          <a:xfrm>
            <a:off x="66502" y="69569"/>
            <a:ext cx="2833653" cy="2126784"/>
          </a:xfrm>
          <a:prstGeom prst="rect">
            <a:avLst/>
          </a:prstGeom>
        </p:spPr>
      </p:pic>
    </p:spTree>
    <p:extLst>
      <p:ext uri="{BB962C8B-B14F-4D97-AF65-F5344CB8AC3E}">
        <p14:creationId xmlns:p14="http://schemas.microsoft.com/office/powerpoint/2010/main" val="1283382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plus(in)">
                                      <p:cBhvr>
                                        <p:cTn id="7" dur="20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plus(in)">
                                      <p:cBhvr>
                                        <p:cTn id="12" dur="2000"/>
                                        <p:tgtEl>
                                          <p:spTgt spid="34822"/>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plus(in)">
                                      <p:cBhvr>
                                        <p:cTn id="15" dur="2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P spid="348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062" y="143788"/>
            <a:ext cx="10515600" cy="719092"/>
          </a:xfrm>
        </p:spPr>
        <p:txBody>
          <a:bodyPr>
            <a:normAutofit fontScale="90000"/>
          </a:bodyPr>
          <a:lstStyle/>
          <a:p>
            <a:pPr algn="ctr"/>
            <a:r>
              <a:rPr lang="vi-VN" dirty="0" smtClean="0">
                <a:solidFill>
                  <a:srgbClr val="FFFF00"/>
                </a:solidFill>
              </a:rPr>
              <a:t>Bộ máy nhà nước</a:t>
            </a:r>
            <a:endParaRPr lang="en-US" dirty="0">
              <a:solidFill>
                <a:srgbClr val="FFFF00"/>
              </a:solidFill>
            </a:endParaRPr>
          </a:p>
        </p:txBody>
      </p:sp>
      <p:sp>
        <p:nvSpPr>
          <p:cNvPr id="5" name="Rounded Rectangle 4"/>
          <p:cNvSpPr/>
          <p:nvPr/>
        </p:nvSpPr>
        <p:spPr>
          <a:xfrm>
            <a:off x="315647" y="1276066"/>
            <a:ext cx="4457172" cy="509938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smtClean="0">
                <a:solidFill>
                  <a:schemeClr val="bg1">
                    <a:lumMod val="95000"/>
                    <a:lumOff val="5000"/>
                  </a:schemeClr>
                </a:solidFill>
              </a:rPr>
              <a:t>Là hệ thống các cơ quan nhà nước từ trung ương đến địa phương, được tổ chức và hoạt động theo quy định của pháp luật để thực hiện các chức năng, nhiệm vụ của nhà nước</a:t>
            </a:r>
          </a:p>
          <a:p>
            <a:pPr algn="ctr"/>
            <a:endParaRPr lang="vi-VN" sz="2800" dirty="0">
              <a:solidFill>
                <a:schemeClr val="tx1"/>
              </a:solidFill>
            </a:endParaRPr>
          </a:p>
          <a:p>
            <a:pPr algn="ctr"/>
            <a:endParaRPr lang="en-US" sz="2800" dirty="0">
              <a:solidFill>
                <a:schemeClr val="tx1"/>
              </a:solidFill>
              <a:latin typeface="Arial" panose="020B0604020202020204" pitchFamily="34" charset="0"/>
            </a:endParaRPr>
          </a:p>
        </p:txBody>
      </p:sp>
      <p:sp>
        <p:nvSpPr>
          <p:cNvPr id="7" name="Shape 6"/>
          <p:cNvSpPr/>
          <p:nvPr/>
        </p:nvSpPr>
        <p:spPr>
          <a:xfrm>
            <a:off x="3569366" y="3825761"/>
            <a:ext cx="3595597" cy="3032239"/>
          </a:xfrm>
          <a:prstGeom prst="leftCircularArrow">
            <a:avLst>
              <a:gd name="adj1" fmla="val 2492"/>
              <a:gd name="adj2" fmla="val 301989"/>
              <a:gd name="adj3" fmla="val 1611447"/>
              <a:gd name="adj4" fmla="val 8558436"/>
              <a:gd name="adj5" fmla="val 9042"/>
            </a:avLst>
          </a:prstGeom>
          <a:solidFill>
            <a:srgbClr val="FF0000"/>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ounded Rectangle 7"/>
          <p:cNvSpPr/>
          <p:nvPr/>
        </p:nvSpPr>
        <p:spPr>
          <a:xfrm>
            <a:off x="1539764" y="5671250"/>
            <a:ext cx="3357153" cy="862149"/>
          </a:xfrm>
          <a:prstGeom prst="roundRect">
            <a:avLst/>
          </a:prstGeom>
          <a:solidFill>
            <a:srgbClr val="F66E7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BỘ MÁY NHÀ NƯỚC</a:t>
            </a:r>
            <a:endParaRPr lang="en-US" sz="2400" b="1" dirty="0">
              <a:solidFill>
                <a:schemeClr val="tx1"/>
              </a:solidFill>
              <a:latin typeface="Arial" panose="020B0604020202020204" pitchFamily="34" charset="0"/>
            </a:endParaRPr>
          </a:p>
        </p:txBody>
      </p:sp>
      <p:sp>
        <p:nvSpPr>
          <p:cNvPr id="9" name="Rounded Rectangle 8"/>
          <p:cNvSpPr/>
          <p:nvPr/>
        </p:nvSpPr>
        <p:spPr>
          <a:xfrm>
            <a:off x="6975565" y="1332410"/>
            <a:ext cx="4467497" cy="509938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smtClean="0">
              <a:solidFill>
                <a:schemeClr val="tx1"/>
              </a:solidFill>
            </a:endParaRPr>
          </a:p>
          <a:p>
            <a:pPr algn="ctr"/>
            <a:endParaRPr lang="vi-VN" sz="2400" dirty="0">
              <a:solidFill>
                <a:schemeClr val="tx1"/>
              </a:solidFill>
            </a:endParaRPr>
          </a:p>
          <a:p>
            <a:pPr algn="ctr"/>
            <a:r>
              <a:rPr lang="vi-VN" sz="2400" dirty="0" smtClean="0">
                <a:solidFill>
                  <a:schemeClr val="bg1">
                    <a:lumMod val="95000"/>
                    <a:lumOff val="5000"/>
                  </a:schemeClr>
                </a:solidFill>
              </a:rPr>
              <a:t>Là hệ thống các cơ quan Nhà nước từ trung ương đến địa phương, được tổ chức và hoạt động theo những nguyên tắc nhất định, đảm bảo cho Nhà nước thực hiện được mọi chức năng, nhiệm vụ của mình và thực sự là công cụ quyền lực của nhân dân, do nhân dân và vì nhân dân</a:t>
            </a:r>
            <a:endParaRPr lang="en-US" sz="2400" dirty="0">
              <a:solidFill>
                <a:schemeClr val="bg1">
                  <a:lumMod val="95000"/>
                  <a:lumOff val="5000"/>
                </a:schemeClr>
              </a:solidFill>
              <a:latin typeface="Arial" panose="020B0604020202020204" pitchFamily="34" charset="0"/>
            </a:endParaRPr>
          </a:p>
        </p:txBody>
      </p:sp>
      <p:sp>
        <p:nvSpPr>
          <p:cNvPr id="10" name="Rounded Rectangle 9"/>
          <p:cNvSpPr/>
          <p:nvPr/>
        </p:nvSpPr>
        <p:spPr>
          <a:xfrm>
            <a:off x="7903030" y="785234"/>
            <a:ext cx="3788228" cy="1239410"/>
          </a:xfrm>
          <a:prstGeom prst="round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bg1"/>
                </a:solidFill>
              </a:rPr>
              <a:t>BỘ MÁY NHÀ NƯỚC CỘNG HÒA XÃ HỘI CHỦ NGHĨA VIỆT NAM</a:t>
            </a:r>
            <a:endParaRPr lang="en-US" sz="24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42005614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4"/>
            <a:ext cx="10515600" cy="1187019"/>
          </a:xfrm>
        </p:spPr>
        <p:txBody>
          <a:bodyPr>
            <a:normAutofit/>
          </a:bodyPr>
          <a:lstStyle/>
          <a:p>
            <a:r>
              <a:rPr lang="vi-VN" sz="3600" b="1" dirty="0" smtClean="0"/>
              <a:t>1.1 Bản chất, chức năng của Nhà nước cộng hòa xã hội chủ nghĩa Việt Nam</a:t>
            </a:r>
            <a:endParaRPr lang="en-US" sz="3600" b="1" dirty="0"/>
          </a:p>
        </p:txBody>
      </p:sp>
      <p:sp>
        <p:nvSpPr>
          <p:cNvPr id="3" name="Content Placeholder 2"/>
          <p:cNvSpPr>
            <a:spLocks noGrp="1"/>
          </p:cNvSpPr>
          <p:nvPr>
            <p:ph idx="1"/>
          </p:nvPr>
        </p:nvSpPr>
        <p:spPr>
          <a:xfrm>
            <a:off x="838199" y="1325563"/>
            <a:ext cx="10747465" cy="5417846"/>
          </a:xfrm>
        </p:spPr>
        <p:txBody>
          <a:bodyPr/>
          <a:lstStyle/>
          <a:p>
            <a:pPr marL="0" indent="0">
              <a:buNone/>
            </a:pPr>
            <a:r>
              <a:rPr lang="vi-VN" dirty="0" smtClean="0"/>
              <a:t>Bản chất của Nhà nước</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862" y="2097854"/>
            <a:ext cx="2730136" cy="3454600"/>
          </a:xfrm>
          <a:prstGeom prst="rect">
            <a:avLst/>
          </a:prstGeom>
        </p:spPr>
      </p:pic>
      <p:sp>
        <p:nvSpPr>
          <p:cNvPr id="5" name="Rounded Rectangle 4"/>
          <p:cNvSpPr/>
          <p:nvPr/>
        </p:nvSpPr>
        <p:spPr>
          <a:xfrm>
            <a:off x="6225309" y="5907386"/>
            <a:ext cx="5009605" cy="836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FF00"/>
                </a:solidFill>
                <a:latin typeface="Arial" panose="020B0604020202020204" pitchFamily="34" charset="0"/>
                <a:cs typeface="Arial" panose="020B0604020202020204" pitchFamily="34" charset="0"/>
              </a:rPr>
              <a:t>Khoản</a:t>
            </a:r>
            <a:r>
              <a:rPr lang="en-US" sz="2800" dirty="0" smtClean="0">
                <a:solidFill>
                  <a:srgbClr val="FFFF00"/>
                </a:solidFill>
                <a:latin typeface="Arial" panose="020B0604020202020204" pitchFamily="34" charset="0"/>
                <a:cs typeface="Arial" panose="020B0604020202020204" pitchFamily="34" charset="0"/>
              </a:rPr>
              <a:t> 1, </a:t>
            </a:r>
            <a:r>
              <a:rPr lang="vi-VN" sz="2800" dirty="0" smtClean="0">
                <a:solidFill>
                  <a:srgbClr val="FFFF00"/>
                </a:solidFill>
              </a:rPr>
              <a:t>Điều 2 Hiến pháp năm 2013</a:t>
            </a:r>
            <a:endParaRPr lang="en-US" sz="2800" dirty="0">
              <a:solidFill>
                <a:srgbClr val="FFFF00"/>
              </a:solidFill>
              <a:latin typeface="Arial" panose="020B0604020202020204" pitchFamily="34" charset="0"/>
            </a:endParaRPr>
          </a:p>
        </p:txBody>
      </p:sp>
      <p:sp>
        <p:nvSpPr>
          <p:cNvPr id="6" name="Rounded Rectangle 5"/>
          <p:cNvSpPr/>
          <p:nvPr/>
        </p:nvSpPr>
        <p:spPr>
          <a:xfrm>
            <a:off x="5705201" y="1473998"/>
            <a:ext cx="5880464" cy="4295912"/>
          </a:xfrm>
          <a:prstGeom prst="roundRect">
            <a:avLst/>
          </a:prstGeom>
          <a:solidFill>
            <a:srgbClr val="FBC7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i="1" dirty="0" smtClean="0">
                <a:solidFill>
                  <a:schemeClr val="bg1">
                    <a:lumMod val="95000"/>
                    <a:lumOff val="5000"/>
                  </a:schemeClr>
                </a:solidFill>
              </a:rPr>
              <a:t>Nước Cộng hòa xã hội chủ nghĩa Việt Nam là nhà nước pháp quyền xã hội chủ nghĩa </a:t>
            </a:r>
            <a:r>
              <a:rPr lang="vi-VN" sz="2600" i="1" u="sng" dirty="0" smtClean="0">
                <a:solidFill>
                  <a:schemeClr val="bg1">
                    <a:lumMod val="95000"/>
                    <a:lumOff val="5000"/>
                  </a:schemeClr>
                </a:solidFill>
              </a:rPr>
              <a:t>của </a:t>
            </a:r>
            <a:r>
              <a:rPr lang="en-US" sz="2600" i="1" u="sng" dirty="0" smtClean="0">
                <a:solidFill>
                  <a:schemeClr val="bg1">
                    <a:lumMod val="95000"/>
                    <a:lumOff val="5000"/>
                  </a:schemeClr>
                </a:solidFill>
                <a:latin typeface="Arial" panose="020B0604020202020204" pitchFamily="34" charset="0"/>
              </a:rPr>
              <a:t>N</a:t>
            </a:r>
            <a:r>
              <a:rPr lang="vi-VN" sz="2600" i="1" u="sng" dirty="0" smtClean="0">
                <a:solidFill>
                  <a:schemeClr val="bg1">
                    <a:lumMod val="95000"/>
                    <a:lumOff val="5000"/>
                  </a:schemeClr>
                </a:solidFill>
              </a:rPr>
              <a:t>hân dân, do </a:t>
            </a:r>
            <a:r>
              <a:rPr lang="en-US" sz="2600" i="1" u="sng" dirty="0" smtClean="0">
                <a:solidFill>
                  <a:schemeClr val="bg1">
                    <a:lumMod val="95000"/>
                    <a:lumOff val="5000"/>
                  </a:schemeClr>
                </a:solidFill>
                <a:latin typeface="Arial" panose="020B0604020202020204" pitchFamily="34" charset="0"/>
              </a:rPr>
              <a:t>N</a:t>
            </a:r>
            <a:r>
              <a:rPr lang="vi-VN" sz="2600" i="1" u="sng" dirty="0" smtClean="0">
                <a:solidFill>
                  <a:schemeClr val="bg1">
                    <a:lumMod val="95000"/>
                    <a:lumOff val="5000"/>
                  </a:schemeClr>
                </a:solidFill>
              </a:rPr>
              <a:t>hân dân, vì </a:t>
            </a:r>
            <a:r>
              <a:rPr lang="en-US" sz="2600" i="1" u="sng" dirty="0" smtClean="0">
                <a:solidFill>
                  <a:schemeClr val="bg1">
                    <a:lumMod val="95000"/>
                    <a:lumOff val="5000"/>
                  </a:schemeClr>
                </a:solidFill>
                <a:latin typeface="Arial" panose="020B0604020202020204" pitchFamily="34" charset="0"/>
              </a:rPr>
              <a:t>N</a:t>
            </a:r>
            <a:r>
              <a:rPr lang="vi-VN" sz="2600" i="1" u="sng" dirty="0" smtClean="0">
                <a:solidFill>
                  <a:schemeClr val="bg1">
                    <a:lumMod val="95000"/>
                    <a:lumOff val="5000"/>
                  </a:schemeClr>
                </a:solidFill>
              </a:rPr>
              <a:t>hân dân</a:t>
            </a:r>
          </a:p>
          <a:p>
            <a:pPr algn="ctr"/>
            <a:r>
              <a:rPr lang="vi-VN" sz="2600" i="1" dirty="0">
                <a:solidFill>
                  <a:schemeClr val="bg1">
                    <a:lumMod val="95000"/>
                    <a:lumOff val="5000"/>
                  </a:schemeClr>
                </a:solidFill>
              </a:rPr>
              <a:t>Nước Cộng hòa xã hội chủ nghĩa Việt Nam do Nhân dân làm chủ; tất cả quyền lực nhà nước thuộc về Nhân dân mà nền tảng là liên minh giữa giai cấp công nhân với giai cấp nông dân và đội ngũ trí thức.</a:t>
            </a:r>
            <a:endParaRPr lang="en-US" sz="2600" i="1" dirty="0">
              <a:solidFill>
                <a:schemeClr val="bg1">
                  <a:lumMod val="95000"/>
                  <a:lumOff val="5000"/>
                </a:schemeClr>
              </a:solidFill>
              <a:latin typeface="Arial" panose="020B0604020202020204" pitchFamily="34" charset="0"/>
            </a:endParaRPr>
          </a:p>
        </p:txBody>
      </p:sp>
      <p:sp>
        <p:nvSpPr>
          <p:cNvPr id="7" name="Right Arrow 6"/>
          <p:cNvSpPr/>
          <p:nvPr/>
        </p:nvSpPr>
        <p:spPr>
          <a:xfrm>
            <a:off x="4070456" y="3379637"/>
            <a:ext cx="1634743" cy="591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4862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6572" y="1749334"/>
            <a:ext cx="1084218" cy="2886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tx1"/>
                </a:solidFill>
              </a:rPr>
              <a:t>Chức năng cơ bản của Nhà nước</a:t>
            </a:r>
            <a:endParaRPr lang="en-US" sz="2200" b="1" dirty="0">
              <a:solidFill>
                <a:schemeClr val="tx1"/>
              </a:solidFill>
              <a:latin typeface="Arial" panose="020B0604020202020204" pitchFamily="34" charset="0"/>
            </a:endParaRPr>
          </a:p>
        </p:txBody>
      </p:sp>
      <p:sp>
        <p:nvSpPr>
          <p:cNvPr id="3" name="Rounded Rectangle 2"/>
          <p:cNvSpPr/>
          <p:nvPr/>
        </p:nvSpPr>
        <p:spPr>
          <a:xfrm>
            <a:off x="1750423" y="391885"/>
            <a:ext cx="1985554"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bg1">
                    <a:lumMod val="95000"/>
                    <a:lumOff val="5000"/>
                  </a:schemeClr>
                </a:solidFill>
              </a:rPr>
              <a:t>Chức năng</a:t>
            </a:r>
          </a:p>
          <a:p>
            <a:pPr algn="ctr"/>
            <a:r>
              <a:rPr lang="vi-VN" sz="2400" b="1" dirty="0" smtClean="0">
                <a:solidFill>
                  <a:schemeClr val="bg1">
                    <a:lumMod val="95000"/>
                    <a:lumOff val="5000"/>
                  </a:schemeClr>
                </a:solidFill>
              </a:rPr>
              <a:t>đối nội</a:t>
            </a:r>
            <a:endParaRPr lang="en-US" sz="2400" b="1" dirty="0">
              <a:solidFill>
                <a:schemeClr val="bg1">
                  <a:lumMod val="95000"/>
                  <a:lumOff val="5000"/>
                </a:schemeClr>
              </a:solidFill>
              <a:latin typeface="Arial" panose="020B0604020202020204" pitchFamily="34" charset="0"/>
            </a:endParaRPr>
          </a:p>
        </p:txBody>
      </p:sp>
      <p:sp>
        <p:nvSpPr>
          <p:cNvPr id="4" name="Rounded Rectangle 3"/>
          <p:cNvSpPr/>
          <p:nvPr/>
        </p:nvSpPr>
        <p:spPr>
          <a:xfrm>
            <a:off x="1750423" y="5080363"/>
            <a:ext cx="1985554"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Chức năng</a:t>
            </a:r>
          </a:p>
          <a:p>
            <a:pPr algn="ctr"/>
            <a:r>
              <a:rPr lang="vi-VN" sz="2400" b="1" dirty="0" smtClean="0">
                <a:solidFill>
                  <a:schemeClr val="tx1"/>
                </a:solidFill>
              </a:rPr>
              <a:t>đối ngoại</a:t>
            </a:r>
            <a:endParaRPr lang="en-US" sz="2400" b="1" dirty="0">
              <a:solidFill>
                <a:schemeClr val="tx1"/>
              </a:solidFill>
              <a:latin typeface="Arial" panose="020B0604020202020204" pitchFamily="34" charset="0"/>
            </a:endParaRPr>
          </a:p>
        </p:txBody>
      </p:sp>
      <p:sp>
        <p:nvSpPr>
          <p:cNvPr id="5" name="Rounded Rectangle 4"/>
          <p:cNvSpPr/>
          <p:nvPr/>
        </p:nvSpPr>
        <p:spPr>
          <a:xfrm>
            <a:off x="5782492" y="209005"/>
            <a:ext cx="5647508"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bg1">
                    <a:lumMod val="95000"/>
                    <a:lumOff val="5000"/>
                  </a:schemeClr>
                </a:solidFill>
              </a:rPr>
              <a:t>Chức năng chính trị</a:t>
            </a:r>
            <a:endParaRPr lang="en-US" sz="2800" dirty="0">
              <a:solidFill>
                <a:schemeClr val="bg1">
                  <a:lumMod val="95000"/>
                  <a:lumOff val="5000"/>
                </a:schemeClr>
              </a:solidFill>
              <a:latin typeface="Arial" panose="020B0604020202020204" pitchFamily="34" charset="0"/>
            </a:endParaRPr>
          </a:p>
        </p:txBody>
      </p:sp>
      <p:sp>
        <p:nvSpPr>
          <p:cNvPr id="6" name="Rounded Rectangle 5"/>
          <p:cNvSpPr/>
          <p:nvPr/>
        </p:nvSpPr>
        <p:spPr>
          <a:xfrm>
            <a:off x="5782492" y="2906486"/>
            <a:ext cx="5647508"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bg1">
                    <a:lumMod val="95000"/>
                    <a:lumOff val="5000"/>
                  </a:schemeClr>
                </a:solidFill>
              </a:rPr>
              <a:t>Chức năng xã hội</a:t>
            </a:r>
            <a:endParaRPr lang="en-US" sz="2800" dirty="0">
              <a:solidFill>
                <a:schemeClr val="bg1">
                  <a:lumMod val="95000"/>
                  <a:lumOff val="5000"/>
                </a:schemeClr>
              </a:solidFill>
              <a:latin typeface="Arial" panose="020B0604020202020204" pitchFamily="34" charset="0"/>
            </a:endParaRPr>
          </a:p>
        </p:txBody>
      </p:sp>
      <p:sp>
        <p:nvSpPr>
          <p:cNvPr id="7" name="Rounded Rectangle 6"/>
          <p:cNvSpPr/>
          <p:nvPr/>
        </p:nvSpPr>
        <p:spPr>
          <a:xfrm>
            <a:off x="5782492" y="1463040"/>
            <a:ext cx="5647508"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bg1">
                    <a:lumMod val="95000"/>
                    <a:lumOff val="5000"/>
                  </a:schemeClr>
                </a:solidFill>
              </a:rPr>
              <a:t>Chức năng kinh tế</a:t>
            </a:r>
            <a:endParaRPr lang="en-US" sz="2800" dirty="0">
              <a:solidFill>
                <a:schemeClr val="bg1">
                  <a:lumMod val="95000"/>
                  <a:lumOff val="5000"/>
                </a:schemeClr>
              </a:solidFill>
              <a:latin typeface="Arial" panose="020B0604020202020204" pitchFamily="34" charset="0"/>
            </a:endParaRPr>
          </a:p>
        </p:txBody>
      </p:sp>
      <p:sp>
        <p:nvSpPr>
          <p:cNvPr id="8" name="Rounded Rectangle 7"/>
          <p:cNvSpPr/>
          <p:nvPr/>
        </p:nvSpPr>
        <p:spPr>
          <a:xfrm>
            <a:off x="5782492" y="4179026"/>
            <a:ext cx="5647508"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Bảo vệ vững chắc Nhà nước xã hội chủ nghĩa</a:t>
            </a:r>
            <a:endParaRPr lang="en-US" sz="2800" dirty="0">
              <a:solidFill>
                <a:schemeClr val="tx1"/>
              </a:solidFill>
              <a:latin typeface="Arial" panose="020B0604020202020204" pitchFamily="34" charset="0"/>
            </a:endParaRPr>
          </a:p>
        </p:txBody>
      </p:sp>
      <p:sp>
        <p:nvSpPr>
          <p:cNvPr id="9" name="Rounded Rectangle 8"/>
          <p:cNvSpPr/>
          <p:nvPr/>
        </p:nvSpPr>
        <p:spPr>
          <a:xfrm>
            <a:off x="5782492" y="5564778"/>
            <a:ext cx="5647508"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Mở rộng mối quan hệ hợp tác với các nước trên thế giới</a:t>
            </a:r>
            <a:endParaRPr lang="en-US" sz="2800" dirty="0">
              <a:solidFill>
                <a:schemeClr val="tx1"/>
              </a:solidFill>
              <a:latin typeface="Arial" panose="020B0604020202020204" pitchFamily="34" charset="0"/>
            </a:endParaRPr>
          </a:p>
        </p:txBody>
      </p:sp>
      <p:cxnSp>
        <p:nvCxnSpPr>
          <p:cNvPr id="11" name="Elbow Connector 10"/>
          <p:cNvCxnSpPr>
            <a:stCxn id="2" idx="0"/>
            <a:endCxn id="3" idx="1"/>
          </p:cNvCxnSpPr>
          <p:nvPr/>
        </p:nvCxnSpPr>
        <p:spPr>
          <a:xfrm rot="5400000" flipH="1" flipV="1">
            <a:off x="859428" y="858339"/>
            <a:ext cx="900249" cy="881742"/>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2" idx="2"/>
            <a:endCxn id="4" idx="1"/>
          </p:cNvCxnSpPr>
          <p:nvPr/>
        </p:nvCxnSpPr>
        <p:spPr>
          <a:xfrm rot="16200000" flipH="1">
            <a:off x="858884" y="4646023"/>
            <a:ext cx="901337" cy="881742"/>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a:endCxn id="5" idx="1"/>
          </p:cNvCxnSpPr>
          <p:nvPr/>
        </p:nvCxnSpPr>
        <p:spPr>
          <a:xfrm flipV="1">
            <a:off x="3735977" y="666205"/>
            <a:ext cx="2046515" cy="1828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3"/>
            <a:endCxn id="7" idx="1"/>
          </p:cNvCxnSpPr>
          <p:nvPr/>
        </p:nvCxnSpPr>
        <p:spPr>
          <a:xfrm>
            <a:off x="3735977" y="849085"/>
            <a:ext cx="2046515" cy="10711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 idx="3"/>
            <a:endCxn id="6" idx="1"/>
          </p:cNvCxnSpPr>
          <p:nvPr/>
        </p:nvCxnSpPr>
        <p:spPr>
          <a:xfrm>
            <a:off x="3735977" y="849085"/>
            <a:ext cx="2046515" cy="25146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a:endCxn id="8" idx="1"/>
          </p:cNvCxnSpPr>
          <p:nvPr/>
        </p:nvCxnSpPr>
        <p:spPr>
          <a:xfrm flipV="1">
            <a:off x="3735977" y="4636226"/>
            <a:ext cx="2046515" cy="9013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3"/>
            <a:endCxn id="9" idx="1"/>
          </p:cNvCxnSpPr>
          <p:nvPr/>
        </p:nvCxnSpPr>
        <p:spPr>
          <a:xfrm>
            <a:off x="3735977" y="5537563"/>
            <a:ext cx="2046515" cy="4844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6556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5377</TotalTime>
  <Words>4153</Words>
  <Application>Microsoft Office PowerPoint</Application>
  <PresentationFormat>Widescreen</PresentationFormat>
  <Paragraphs>317</Paragraphs>
  <Slides>32</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Calibri Light</vt:lpstr>
      <vt:lpstr>Corbel</vt:lpstr>
      <vt:lpstr>Times New Roman</vt:lpstr>
      <vt:lpstr>Wingdings</vt:lpstr>
      <vt:lpstr>Custom Design</vt:lpstr>
      <vt:lpstr>Depth</vt:lpstr>
      <vt:lpstr>MÔN HỌC PHÁP LUẬT</vt:lpstr>
      <vt:lpstr>PowerPoint Presentation</vt:lpstr>
      <vt:lpstr>MỤC TIÊU HỌC TẬP</vt:lpstr>
      <vt:lpstr>NỘI DUNG BÀI HỌC</vt:lpstr>
      <vt:lpstr>PHẦN 1 NHÀ NƯỚC CỘNG HÒA XÃ HỘI CHỦ NGHĨA VIỆT NAM</vt:lpstr>
      <vt:lpstr>PowerPoint Presentation</vt:lpstr>
      <vt:lpstr>Bộ máy nhà nước</vt:lpstr>
      <vt:lpstr>1.1 Bản chất, chức năng của Nhà nước cộng hòa xã hội chủ nghĩa Việt Nam</vt:lpstr>
      <vt:lpstr>PowerPoint Presentation</vt:lpstr>
      <vt:lpstr>PowerPoint Presentation</vt:lpstr>
      <vt:lpstr>1.3 Bộ máy nhà nước cộng hòa xã hội chủ nghĩa Việt Nam</vt:lpstr>
      <vt:lpstr>Thảo luận</vt:lpstr>
      <vt:lpstr>Đáp án</vt:lpstr>
      <vt:lpstr>PHẦN 2 HỆ THỐNG PHÁP LUẬT VIỆT NAM</vt:lpstr>
      <vt:lpstr>PHÁP LUẬT</vt:lpstr>
      <vt:lpstr>Khái niệm, cấu trúc của hệ thống pháp luật Việt Nam </vt:lpstr>
      <vt:lpstr>QUY PHẠM PHÁP LUẬT</vt:lpstr>
      <vt:lpstr>Cơ cấu của quy phạm pháp luật</vt:lpstr>
      <vt:lpstr>Lưu ý:</vt:lpstr>
      <vt:lpstr>Ví dụ:</vt:lpstr>
      <vt:lpstr>Xác định cơ cấu của QPPL</vt:lpstr>
      <vt:lpstr>Chế định pháp luật</vt:lpstr>
      <vt:lpstr>Ngành luật</vt:lpstr>
      <vt:lpstr>2.2 Các ngành luật trong hệ thống pháp luật Việt Nam</vt:lpstr>
      <vt:lpstr>2.3 Hệ thống văn bản quy phạm pháp luật</vt:lpstr>
      <vt:lpstr>PowerPoint Presentation</vt:lpstr>
      <vt:lpstr>PowerPoint Presentation</vt:lpstr>
      <vt:lpstr>THẨM QUYỀN BAN HÀNH PHÁP LUẬT</vt:lpstr>
      <vt:lpstr>Câu hỏi thảo luận</vt:lpstr>
      <vt:lpstr>Đáp án:</vt:lpstr>
      <vt:lpstr>TỔNG KẾT</vt:lpstr>
      <vt:lpstr>CÂU HỎI LƯỢNG GIÁ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Nghia</dc:creator>
  <cp:lastModifiedBy>Le Hieu</cp:lastModifiedBy>
  <cp:revision>388</cp:revision>
  <dcterms:created xsi:type="dcterms:W3CDTF">2022-07-30T10:23:28Z</dcterms:created>
  <dcterms:modified xsi:type="dcterms:W3CDTF">2023-02-27T04:52:46Z</dcterms:modified>
</cp:coreProperties>
</file>