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6" r:id="rId2"/>
    <p:sldId id="282" r:id="rId3"/>
    <p:sldId id="284" r:id="rId4"/>
    <p:sldId id="302" r:id="rId5"/>
    <p:sldId id="297" r:id="rId6"/>
    <p:sldId id="299" r:id="rId7"/>
    <p:sldId id="303" r:id="rId8"/>
    <p:sldId id="301" r:id="rId9"/>
    <p:sldId id="290" r:id="rId10"/>
    <p:sldId id="291" r:id="rId11"/>
    <p:sldId id="304" r:id="rId12"/>
    <p:sldId id="29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4660"/>
  </p:normalViewPr>
  <p:slideViewPr>
    <p:cSldViewPr>
      <p:cViewPr varScale="1">
        <p:scale>
          <a:sx n="83" d="100"/>
          <a:sy n="83" d="100"/>
        </p:scale>
        <p:origin x="167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13886-F0F7-466F-BDE7-C89B8E50D9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894AD8D-8852-48DA-B2BF-2CF6B812CA89}">
      <dgm:prSet/>
      <dgm:spPr/>
      <dgm:t>
        <a:bodyPr/>
        <a:lstStyle/>
        <a:p>
          <a:r>
            <a:rPr lang="en-US" dirty="0" smtClean="0">
              <a:solidFill>
                <a:schemeClr val="bg1"/>
              </a:solidFill>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QUYỀN VÀ NGHĨA VỤ CỦA NGƯỜI TIÊU DÙNG</a:t>
          </a:r>
          <a:endParaRPr lang="en-US" dirty="0">
            <a:latin typeface="Arial" panose="020B0604020202020204" pitchFamily="34" charset="0"/>
            <a:cs typeface="Arial" panose="020B0604020202020204" pitchFamily="34" charset="0"/>
          </a:endParaRPr>
        </a:p>
      </dgm:t>
    </dgm:pt>
    <dgm:pt modelId="{9BA7FE43-CFB2-4D79-8CB6-D9C652BCC547}" type="parTrans" cxnId="{CF8D8709-0B1B-4DEE-9B67-71B238318426}">
      <dgm:prSet/>
      <dgm:spPr/>
      <dgm:t>
        <a:bodyPr/>
        <a:lstStyle/>
        <a:p>
          <a:endParaRPr lang="en-US"/>
        </a:p>
      </dgm:t>
    </dgm:pt>
    <dgm:pt modelId="{246B06E4-AB2C-43A0-A741-FBCB0E1769AB}" type="sibTrans" cxnId="{CF8D8709-0B1B-4DEE-9B67-71B238318426}">
      <dgm:prSet/>
      <dgm:spPr/>
      <dgm:t>
        <a:bodyPr/>
        <a:lstStyle/>
        <a:p>
          <a:endParaRPr lang="en-US"/>
        </a:p>
      </dgm:t>
    </dgm:pt>
    <dgm:pt modelId="{6D47EC0A-4193-4B32-BBF5-AB56C33010D9}">
      <dgm:prSet/>
      <dgm:spPr/>
      <dgm:t>
        <a:bodyPr/>
        <a:lstStyle/>
        <a:p>
          <a:r>
            <a:rPr lang="en-US" dirty="0" smtClean="0">
              <a:latin typeface="Arial" panose="020B0604020202020204" pitchFamily="34" charset="0"/>
              <a:cs typeface="Arial" panose="020B0604020202020204" pitchFamily="34" charset="0"/>
            </a:rPr>
            <a:t>2. TRÁCH NHIỆM CỦA TỔ CHỨC,CÁ NHÂN ĐỐI VỚI NGƯỜI TIÊU DÙNG VÀ BẢO VỆ QUYỀN LỢI NGƯỜI TIÊU DÙNG</a:t>
          </a:r>
          <a:endParaRPr lang="en-US" dirty="0">
            <a:latin typeface="Arial" panose="020B0604020202020204" pitchFamily="34" charset="0"/>
            <a:cs typeface="Arial" panose="020B0604020202020204" pitchFamily="34" charset="0"/>
          </a:endParaRPr>
        </a:p>
      </dgm:t>
    </dgm:pt>
    <dgm:pt modelId="{79789817-B5D4-4CCD-92B4-C6B100EBE3F2}" type="parTrans" cxnId="{8E96B3D1-72B7-465D-99A3-AEE75C7193B4}">
      <dgm:prSet/>
      <dgm:spPr/>
      <dgm:t>
        <a:bodyPr/>
        <a:lstStyle/>
        <a:p>
          <a:endParaRPr lang="en-US"/>
        </a:p>
      </dgm:t>
    </dgm:pt>
    <dgm:pt modelId="{1B447D28-BB83-4988-95B4-51D18A80DF01}" type="sibTrans" cxnId="{8E96B3D1-72B7-465D-99A3-AEE75C7193B4}">
      <dgm:prSet/>
      <dgm:spPr/>
      <dgm:t>
        <a:bodyPr/>
        <a:lstStyle/>
        <a:p>
          <a:endParaRPr lang="en-US"/>
        </a:p>
      </dgm:t>
    </dgm:pt>
    <dgm:pt modelId="{E1ECE172-19FC-4B9A-B68A-681618CCDF21}" type="pres">
      <dgm:prSet presAssocID="{C5313886-F0F7-466F-BDE7-C89B8E50D9C5}" presName="Name0" presStyleCnt="0">
        <dgm:presLayoutVars>
          <dgm:chMax val="7"/>
          <dgm:chPref val="7"/>
          <dgm:dir/>
        </dgm:presLayoutVars>
      </dgm:prSet>
      <dgm:spPr/>
      <dgm:t>
        <a:bodyPr/>
        <a:lstStyle/>
        <a:p>
          <a:endParaRPr lang="en-US"/>
        </a:p>
      </dgm:t>
    </dgm:pt>
    <dgm:pt modelId="{9CDD5FC1-7436-4DE7-AFCE-8FF35E40526B}" type="pres">
      <dgm:prSet presAssocID="{C5313886-F0F7-466F-BDE7-C89B8E50D9C5}" presName="Name1" presStyleCnt="0"/>
      <dgm:spPr/>
    </dgm:pt>
    <dgm:pt modelId="{6D0928F3-D8C4-40F8-8EE3-7651C23B4FD1}" type="pres">
      <dgm:prSet presAssocID="{C5313886-F0F7-466F-BDE7-C89B8E50D9C5}" presName="cycle" presStyleCnt="0"/>
      <dgm:spPr/>
    </dgm:pt>
    <dgm:pt modelId="{29CB520C-D3E4-454B-80ED-61E430CCEDFA}" type="pres">
      <dgm:prSet presAssocID="{C5313886-F0F7-466F-BDE7-C89B8E50D9C5}" presName="srcNode" presStyleLbl="node1" presStyleIdx="0" presStyleCnt="2"/>
      <dgm:spPr/>
    </dgm:pt>
    <dgm:pt modelId="{7B6C6032-CA3B-4C67-B159-878828585DF3}" type="pres">
      <dgm:prSet presAssocID="{C5313886-F0F7-466F-BDE7-C89B8E50D9C5}" presName="conn" presStyleLbl="parChTrans1D2" presStyleIdx="0" presStyleCnt="1"/>
      <dgm:spPr/>
      <dgm:t>
        <a:bodyPr/>
        <a:lstStyle/>
        <a:p>
          <a:endParaRPr lang="en-US"/>
        </a:p>
      </dgm:t>
    </dgm:pt>
    <dgm:pt modelId="{AF953F79-D856-4983-8A8D-BD3D039F4A49}" type="pres">
      <dgm:prSet presAssocID="{C5313886-F0F7-466F-BDE7-C89B8E50D9C5}" presName="extraNode" presStyleLbl="node1" presStyleIdx="0" presStyleCnt="2"/>
      <dgm:spPr/>
    </dgm:pt>
    <dgm:pt modelId="{F59B4105-61A1-4D1C-8F7A-0B8C115E855C}" type="pres">
      <dgm:prSet presAssocID="{C5313886-F0F7-466F-BDE7-C89B8E50D9C5}" presName="dstNode" presStyleLbl="node1" presStyleIdx="0" presStyleCnt="2"/>
      <dgm:spPr/>
    </dgm:pt>
    <dgm:pt modelId="{8854FD2C-0306-4C21-8EAA-A65F8C53A1E1}" type="pres">
      <dgm:prSet presAssocID="{C894AD8D-8852-48DA-B2BF-2CF6B812CA89}" presName="text_1" presStyleLbl="node1" presStyleIdx="0" presStyleCnt="2">
        <dgm:presLayoutVars>
          <dgm:bulletEnabled val="1"/>
        </dgm:presLayoutVars>
      </dgm:prSet>
      <dgm:spPr/>
      <dgm:t>
        <a:bodyPr/>
        <a:lstStyle/>
        <a:p>
          <a:endParaRPr lang="en-US"/>
        </a:p>
      </dgm:t>
    </dgm:pt>
    <dgm:pt modelId="{05A126AA-9E52-42D0-85BA-721C719A3646}" type="pres">
      <dgm:prSet presAssocID="{C894AD8D-8852-48DA-B2BF-2CF6B812CA89}" presName="accent_1" presStyleCnt="0"/>
      <dgm:spPr/>
    </dgm:pt>
    <dgm:pt modelId="{ADB6E71B-272C-4FFF-8F8B-E5148B72E975}" type="pres">
      <dgm:prSet presAssocID="{C894AD8D-8852-48DA-B2BF-2CF6B812CA89}" presName="accentRepeatNode" presStyleLbl="solidFgAcc1" presStyleIdx="0" presStyleCnt="2"/>
      <dgm:spPr/>
    </dgm:pt>
    <dgm:pt modelId="{A5FE2AC6-811E-446F-9378-F1C5AD3F823E}" type="pres">
      <dgm:prSet presAssocID="{6D47EC0A-4193-4B32-BBF5-AB56C33010D9}" presName="text_2" presStyleLbl="node1" presStyleIdx="1" presStyleCnt="2">
        <dgm:presLayoutVars>
          <dgm:bulletEnabled val="1"/>
        </dgm:presLayoutVars>
      </dgm:prSet>
      <dgm:spPr/>
      <dgm:t>
        <a:bodyPr/>
        <a:lstStyle/>
        <a:p>
          <a:endParaRPr lang="en-US"/>
        </a:p>
      </dgm:t>
    </dgm:pt>
    <dgm:pt modelId="{381FD64D-070D-4E5E-8601-73E47D0A1CEB}" type="pres">
      <dgm:prSet presAssocID="{6D47EC0A-4193-4B32-BBF5-AB56C33010D9}" presName="accent_2" presStyleCnt="0"/>
      <dgm:spPr/>
    </dgm:pt>
    <dgm:pt modelId="{0B071567-15DC-4E47-AF50-FBD3E89E0226}" type="pres">
      <dgm:prSet presAssocID="{6D47EC0A-4193-4B32-BBF5-AB56C33010D9}" presName="accentRepeatNode" presStyleLbl="solidFgAcc1" presStyleIdx="1" presStyleCnt="2"/>
      <dgm:spPr/>
    </dgm:pt>
  </dgm:ptLst>
  <dgm:cxnLst>
    <dgm:cxn modelId="{63971C12-37A5-4B59-9B96-CC8E685840D8}" type="presOf" srcId="{C5313886-F0F7-466F-BDE7-C89B8E50D9C5}" destId="{E1ECE172-19FC-4B9A-B68A-681618CCDF21}" srcOrd="0" destOrd="0" presId="urn:microsoft.com/office/officeart/2008/layout/VerticalCurvedList"/>
    <dgm:cxn modelId="{CF8D8709-0B1B-4DEE-9B67-71B238318426}" srcId="{C5313886-F0F7-466F-BDE7-C89B8E50D9C5}" destId="{C894AD8D-8852-48DA-B2BF-2CF6B812CA89}" srcOrd="0" destOrd="0" parTransId="{9BA7FE43-CFB2-4D79-8CB6-D9C652BCC547}" sibTransId="{246B06E4-AB2C-43A0-A741-FBCB0E1769AB}"/>
    <dgm:cxn modelId="{4AC4282A-D94B-4EA6-B01A-B225F2B56BB7}" type="presOf" srcId="{6D47EC0A-4193-4B32-BBF5-AB56C33010D9}" destId="{A5FE2AC6-811E-446F-9378-F1C5AD3F823E}" srcOrd="0" destOrd="0" presId="urn:microsoft.com/office/officeart/2008/layout/VerticalCurvedList"/>
    <dgm:cxn modelId="{8E96B3D1-72B7-465D-99A3-AEE75C7193B4}" srcId="{C5313886-F0F7-466F-BDE7-C89B8E50D9C5}" destId="{6D47EC0A-4193-4B32-BBF5-AB56C33010D9}" srcOrd="1" destOrd="0" parTransId="{79789817-B5D4-4CCD-92B4-C6B100EBE3F2}" sibTransId="{1B447D28-BB83-4988-95B4-51D18A80DF01}"/>
    <dgm:cxn modelId="{1C4E04C8-9497-4698-AE05-1A939806A0BC}" type="presOf" srcId="{C894AD8D-8852-48DA-B2BF-2CF6B812CA89}" destId="{8854FD2C-0306-4C21-8EAA-A65F8C53A1E1}" srcOrd="0" destOrd="0" presId="urn:microsoft.com/office/officeart/2008/layout/VerticalCurvedList"/>
    <dgm:cxn modelId="{0D40AA58-5334-4CBD-8067-EFB6D5E1467D}" type="presOf" srcId="{246B06E4-AB2C-43A0-A741-FBCB0E1769AB}" destId="{7B6C6032-CA3B-4C67-B159-878828585DF3}" srcOrd="0" destOrd="0" presId="urn:microsoft.com/office/officeart/2008/layout/VerticalCurvedList"/>
    <dgm:cxn modelId="{CC5BF479-F327-43DD-B2DA-52163EDD6623}" type="presParOf" srcId="{E1ECE172-19FC-4B9A-B68A-681618CCDF21}" destId="{9CDD5FC1-7436-4DE7-AFCE-8FF35E40526B}" srcOrd="0" destOrd="0" presId="urn:microsoft.com/office/officeart/2008/layout/VerticalCurvedList"/>
    <dgm:cxn modelId="{2AC456B2-37EF-4031-BAA6-D9C3F4B1E8D0}" type="presParOf" srcId="{9CDD5FC1-7436-4DE7-AFCE-8FF35E40526B}" destId="{6D0928F3-D8C4-40F8-8EE3-7651C23B4FD1}" srcOrd="0" destOrd="0" presId="urn:microsoft.com/office/officeart/2008/layout/VerticalCurvedList"/>
    <dgm:cxn modelId="{65256F2A-983E-49D9-B85D-B30B08BF09C9}" type="presParOf" srcId="{6D0928F3-D8C4-40F8-8EE3-7651C23B4FD1}" destId="{29CB520C-D3E4-454B-80ED-61E430CCEDFA}" srcOrd="0" destOrd="0" presId="urn:microsoft.com/office/officeart/2008/layout/VerticalCurvedList"/>
    <dgm:cxn modelId="{2A8C2E18-60B8-41BC-A930-8DE7B77E7335}" type="presParOf" srcId="{6D0928F3-D8C4-40F8-8EE3-7651C23B4FD1}" destId="{7B6C6032-CA3B-4C67-B159-878828585DF3}" srcOrd="1" destOrd="0" presId="urn:microsoft.com/office/officeart/2008/layout/VerticalCurvedList"/>
    <dgm:cxn modelId="{080FE7E0-FDF4-488D-99FB-E84DE6CD0350}" type="presParOf" srcId="{6D0928F3-D8C4-40F8-8EE3-7651C23B4FD1}" destId="{AF953F79-D856-4983-8A8D-BD3D039F4A49}" srcOrd="2" destOrd="0" presId="urn:microsoft.com/office/officeart/2008/layout/VerticalCurvedList"/>
    <dgm:cxn modelId="{5271ED90-4B29-4A76-A72D-349DD958ECD2}" type="presParOf" srcId="{6D0928F3-D8C4-40F8-8EE3-7651C23B4FD1}" destId="{F59B4105-61A1-4D1C-8F7A-0B8C115E855C}" srcOrd="3" destOrd="0" presId="urn:microsoft.com/office/officeart/2008/layout/VerticalCurvedList"/>
    <dgm:cxn modelId="{24855003-EA42-49DC-A796-D4FACDB42967}" type="presParOf" srcId="{9CDD5FC1-7436-4DE7-AFCE-8FF35E40526B}" destId="{8854FD2C-0306-4C21-8EAA-A65F8C53A1E1}" srcOrd="1" destOrd="0" presId="urn:microsoft.com/office/officeart/2008/layout/VerticalCurvedList"/>
    <dgm:cxn modelId="{4B7F1502-7F9A-447B-BBAF-A23E27DE5601}" type="presParOf" srcId="{9CDD5FC1-7436-4DE7-AFCE-8FF35E40526B}" destId="{05A126AA-9E52-42D0-85BA-721C719A3646}" srcOrd="2" destOrd="0" presId="urn:microsoft.com/office/officeart/2008/layout/VerticalCurvedList"/>
    <dgm:cxn modelId="{7443C41D-0A82-4156-9D68-14F23DC712C1}" type="presParOf" srcId="{05A126AA-9E52-42D0-85BA-721C719A3646}" destId="{ADB6E71B-272C-4FFF-8F8B-E5148B72E975}" srcOrd="0" destOrd="0" presId="urn:microsoft.com/office/officeart/2008/layout/VerticalCurvedList"/>
    <dgm:cxn modelId="{A9EE8AE3-3835-47A9-9E9B-5D55DCE02247}" type="presParOf" srcId="{9CDD5FC1-7436-4DE7-AFCE-8FF35E40526B}" destId="{A5FE2AC6-811E-446F-9378-F1C5AD3F823E}" srcOrd="3" destOrd="0" presId="urn:microsoft.com/office/officeart/2008/layout/VerticalCurvedList"/>
    <dgm:cxn modelId="{E67D66ED-E379-4093-9490-20D148AD18C3}" type="presParOf" srcId="{9CDD5FC1-7436-4DE7-AFCE-8FF35E40526B}" destId="{381FD64D-070D-4E5E-8601-73E47D0A1CEB}" srcOrd="4" destOrd="0" presId="urn:microsoft.com/office/officeart/2008/layout/VerticalCurvedList"/>
    <dgm:cxn modelId="{4EF404DF-D3D6-44BF-A54B-BA61C2001E4C}" type="presParOf" srcId="{381FD64D-070D-4E5E-8601-73E47D0A1CEB}" destId="{0B071567-15DC-4E47-AF50-FBD3E89E022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13886-F0F7-466F-BDE7-C89B8E50D9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894AD8D-8852-48DA-B2BF-2CF6B812CA89}">
      <dgm:prSet/>
      <dgm:spPr/>
      <dgm:t>
        <a:bodyPr/>
        <a:lstStyle/>
        <a:p>
          <a:r>
            <a:rPr lang="en-US" dirty="0" smtClean="0">
              <a:solidFill>
                <a:schemeClr val="bg1"/>
              </a:solidFill>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QUYỀN VÀ NGHĨA VỤ CỦA NGƯỜI TIÊU DÙNG</a:t>
          </a:r>
          <a:endParaRPr lang="en-US" dirty="0">
            <a:latin typeface="Arial" panose="020B0604020202020204" pitchFamily="34" charset="0"/>
            <a:cs typeface="Arial" panose="020B0604020202020204" pitchFamily="34" charset="0"/>
          </a:endParaRPr>
        </a:p>
      </dgm:t>
    </dgm:pt>
    <dgm:pt modelId="{9BA7FE43-CFB2-4D79-8CB6-D9C652BCC547}" type="parTrans" cxnId="{CF8D8709-0B1B-4DEE-9B67-71B238318426}">
      <dgm:prSet/>
      <dgm:spPr/>
      <dgm:t>
        <a:bodyPr/>
        <a:lstStyle/>
        <a:p>
          <a:endParaRPr lang="en-US"/>
        </a:p>
      </dgm:t>
    </dgm:pt>
    <dgm:pt modelId="{246B06E4-AB2C-43A0-A741-FBCB0E1769AB}" type="sibTrans" cxnId="{CF8D8709-0B1B-4DEE-9B67-71B238318426}">
      <dgm:prSet/>
      <dgm:spPr/>
      <dgm:t>
        <a:bodyPr/>
        <a:lstStyle/>
        <a:p>
          <a:endParaRPr lang="en-US"/>
        </a:p>
      </dgm:t>
    </dgm:pt>
    <dgm:pt modelId="{6D47EC0A-4193-4B32-BBF5-AB56C33010D9}">
      <dgm:prSet/>
      <dgm:spPr/>
      <dgm:t>
        <a:bodyPr/>
        <a:lstStyle/>
        <a:p>
          <a:r>
            <a:rPr lang="en-US" dirty="0" smtClean="0">
              <a:latin typeface="Arial" panose="020B0604020202020204" pitchFamily="34" charset="0"/>
              <a:cs typeface="Arial" panose="020B0604020202020204" pitchFamily="34" charset="0"/>
            </a:rPr>
            <a:t>2. TRÁCH NHIỆM CỦA TỔ CHỨC,CÁ NHÂN ĐỐI VỚI NGƯỜI TIÊU DÙNG VÀ BẢO VỆ QUYỀN LỢI NGƯỜI TIÊU DÙNG</a:t>
          </a:r>
          <a:endParaRPr lang="en-US" dirty="0">
            <a:latin typeface="Arial" panose="020B0604020202020204" pitchFamily="34" charset="0"/>
            <a:cs typeface="Arial" panose="020B0604020202020204" pitchFamily="34" charset="0"/>
          </a:endParaRPr>
        </a:p>
      </dgm:t>
    </dgm:pt>
    <dgm:pt modelId="{79789817-B5D4-4CCD-92B4-C6B100EBE3F2}" type="parTrans" cxnId="{8E96B3D1-72B7-465D-99A3-AEE75C7193B4}">
      <dgm:prSet/>
      <dgm:spPr/>
      <dgm:t>
        <a:bodyPr/>
        <a:lstStyle/>
        <a:p>
          <a:endParaRPr lang="en-US"/>
        </a:p>
      </dgm:t>
    </dgm:pt>
    <dgm:pt modelId="{1B447D28-BB83-4988-95B4-51D18A80DF01}" type="sibTrans" cxnId="{8E96B3D1-72B7-465D-99A3-AEE75C7193B4}">
      <dgm:prSet/>
      <dgm:spPr/>
      <dgm:t>
        <a:bodyPr/>
        <a:lstStyle/>
        <a:p>
          <a:endParaRPr lang="en-US"/>
        </a:p>
      </dgm:t>
    </dgm:pt>
    <dgm:pt modelId="{E1ECE172-19FC-4B9A-B68A-681618CCDF21}" type="pres">
      <dgm:prSet presAssocID="{C5313886-F0F7-466F-BDE7-C89B8E50D9C5}" presName="Name0" presStyleCnt="0">
        <dgm:presLayoutVars>
          <dgm:chMax val="7"/>
          <dgm:chPref val="7"/>
          <dgm:dir/>
        </dgm:presLayoutVars>
      </dgm:prSet>
      <dgm:spPr/>
      <dgm:t>
        <a:bodyPr/>
        <a:lstStyle/>
        <a:p>
          <a:endParaRPr lang="en-US"/>
        </a:p>
      </dgm:t>
    </dgm:pt>
    <dgm:pt modelId="{9CDD5FC1-7436-4DE7-AFCE-8FF35E40526B}" type="pres">
      <dgm:prSet presAssocID="{C5313886-F0F7-466F-BDE7-C89B8E50D9C5}" presName="Name1" presStyleCnt="0"/>
      <dgm:spPr/>
    </dgm:pt>
    <dgm:pt modelId="{6D0928F3-D8C4-40F8-8EE3-7651C23B4FD1}" type="pres">
      <dgm:prSet presAssocID="{C5313886-F0F7-466F-BDE7-C89B8E50D9C5}" presName="cycle" presStyleCnt="0"/>
      <dgm:spPr/>
    </dgm:pt>
    <dgm:pt modelId="{29CB520C-D3E4-454B-80ED-61E430CCEDFA}" type="pres">
      <dgm:prSet presAssocID="{C5313886-F0F7-466F-BDE7-C89B8E50D9C5}" presName="srcNode" presStyleLbl="node1" presStyleIdx="0" presStyleCnt="2"/>
      <dgm:spPr/>
    </dgm:pt>
    <dgm:pt modelId="{7B6C6032-CA3B-4C67-B159-878828585DF3}" type="pres">
      <dgm:prSet presAssocID="{C5313886-F0F7-466F-BDE7-C89B8E50D9C5}" presName="conn" presStyleLbl="parChTrans1D2" presStyleIdx="0" presStyleCnt="1"/>
      <dgm:spPr/>
      <dgm:t>
        <a:bodyPr/>
        <a:lstStyle/>
        <a:p>
          <a:endParaRPr lang="en-US"/>
        </a:p>
      </dgm:t>
    </dgm:pt>
    <dgm:pt modelId="{AF953F79-D856-4983-8A8D-BD3D039F4A49}" type="pres">
      <dgm:prSet presAssocID="{C5313886-F0F7-466F-BDE7-C89B8E50D9C5}" presName="extraNode" presStyleLbl="node1" presStyleIdx="0" presStyleCnt="2"/>
      <dgm:spPr/>
    </dgm:pt>
    <dgm:pt modelId="{F59B4105-61A1-4D1C-8F7A-0B8C115E855C}" type="pres">
      <dgm:prSet presAssocID="{C5313886-F0F7-466F-BDE7-C89B8E50D9C5}" presName="dstNode" presStyleLbl="node1" presStyleIdx="0" presStyleCnt="2"/>
      <dgm:spPr/>
    </dgm:pt>
    <dgm:pt modelId="{8854FD2C-0306-4C21-8EAA-A65F8C53A1E1}" type="pres">
      <dgm:prSet presAssocID="{C894AD8D-8852-48DA-B2BF-2CF6B812CA89}" presName="text_1" presStyleLbl="node1" presStyleIdx="0" presStyleCnt="2">
        <dgm:presLayoutVars>
          <dgm:bulletEnabled val="1"/>
        </dgm:presLayoutVars>
      </dgm:prSet>
      <dgm:spPr/>
      <dgm:t>
        <a:bodyPr/>
        <a:lstStyle/>
        <a:p>
          <a:endParaRPr lang="en-US"/>
        </a:p>
      </dgm:t>
    </dgm:pt>
    <dgm:pt modelId="{05A126AA-9E52-42D0-85BA-721C719A3646}" type="pres">
      <dgm:prSet presAssocID="{C894AD8D-8852-48DA-B2BF-2CF6B812CA89}" presName="accent_1" presStyleCnt="0"/>
      <dgm:spPr/>
    </dgm:pt>
    <dgm:pt modelId="{ADB6E71B-272C-4FFF-8F8B-E5148B72E975}" type="pres">
      <dgm:prSet presAssocID="{C894AD8D-8852-48DA-B2BF-2CF6B812CA89}" presName="accentRepeatNode" presStyleLbl="solidFgAcc1" presStyleIdx="0" presStyleCnt="2"/>
      <dgm:spPr/>
    </dgm:pt>
    <dgm:pt modelId="{A5FE2AC6-811E-446F-9378-F1C5AD3F823E}" type="pres">
      <dgm:prSet presAssocID="{6D47EC0A-4193-4B32-BBF5-AB56C33010D9}" presName="text_2" presStyleLbl="node1" presStyleIdx="1" presStyleCnt="2">
        <dgm:presLayoutVars>
          <dgm:bulletEnabled val="1"/>
        </dgm:presLayoutVars>
      </dgm:prSet>
      <dgm:spPr/>
      <dgm:t>
        <a:bodyPr/>
        <a:lstStyle/>
        <a:p>
          <a:endParaRPr lang="en-US"/>
        </a:p>
      </dgm:t>
    </dgm:pt>
    <dgm:pt modelId="{381FD64D-070D-4E5E-8601-73E47D0A1CEB}" type="pres">
      <dgm:prSet presAssocID="{6D47EC0A-4193-4B32-BBF5-AB56C33010D9}" presName="accent_2" presStyleCnt="0"/>
      <dgm:spPr/>
    </dgm:pt>
    <dgm:pt modelId="{0B071567-15DC-4E47-AF50-FBD3E89E0226}" type="pres">
      <dgm:prSet presAssocID="{6D47EC0A-4193-4B32-BBF5-AB56C33010D9}" presName="accentRepeatNode" presStyleLbl="solidFgAcc1" presStyleIdx="1" presStyleCnt="2"/>
      <dgm:spPr/>
    </dgm:pt>
  </dgm:ptLst>
  <dgm:cxnLst>
    <dgm:cxn modelId="{63971C12-37A5-4B59-9B96-CC8E685840D8}" type="presOf" srcId="{C5313886-F0F7-466F-BDE7-C89B8E50D9C5}" destId="{E1ECE172-19FC-4B9A-B68A-681618CCDF21}" srcOrd="0" destOrd="0" presId="urn:microsoft.com/office/officeart/2008/layout/VerticalCurvedList"/>
    <dgm:cxn modelId="{CF8D8709-0B1B-4DEE-9B67-71B238318426}" srcId="{C5313886-F0F7-466F-BDE7-C89B8E50D9C5}" destId="{C894AD8D-8852-48DA-B2BF-2CF6B812CA89}" srcOrd="0" destOrd="0" parTransId="{9BA7FE43-CFB2-4D79-8CB6-D9C652BCC547}" sibTransId="{246B06E4-AB2C-43A0-A741-FBCB0E1769AB}"/>
    <dgm:cxn modelId="{4AC4282A-D94B-4EA6-B01A-B225F2B56BB7}" type="presOf" srcId="{6D47EC0A-4193-4B32-BBF5-AB56C33010D9}" destId="{A5FE2AC6-811E-446F-9378-F1C5AD3F823E}" srcOrd="0" destOrd="0" presId="urn:microsoft.com/office/officeart/2008/layout/VerticalCurvedList"/>
    <dgm:cxn modelId="{8E96B3D1-72B7-465D-99A3-AEE75C7193B4}" srcId="{C5313886-F0F7-466F-BDE7-C89B8E50D9C5}" destId="{6D47EC0A-4193-4B32-BBF5-AB56C33010D9}" srcOrd="1" destOrd="0" parTransId="{79789817-B5D4-4CCD-92B4-C6B100EBE3F2}" sibTransId="{1B447D28-BB83-4988-95B4-51D18A80DF01}"/>
    <dgm:cxn modelId="{1C4E04C8-9497-4698-AE05-1A939806A0BC}" type="presOf" srcId="{C894AD8D-8852-48DA-B2BF-2CF6B812CA89}" destId="{8854FD2C-0306-4C21-8EAA-A65F8C53A1E1}" srcOrd="0" destOrd="0" presId="urn:microsoft.com/office/officeart/2008/layout/VerticalCurvedList"/>
    <dgm:cxn modelId="{0D40AA58-5334-4CBD-8067-EFB6D5E1467D}" type="presOf" srcId="{246B06E4-AB2C-43A0-A741-FBCB0E1769AB}" destId="{7B6C6032-CA3B-4C67-B159-878828585DF3}" srcOrd="0" destOrd="0" presId="urn:microsoft.com/office/officeart/2008/layout/VerticalCurvedList"/>
    <dgm:cxn modelId="{CC5BF479-F327-43DD-B2DA-52163EDD6623}" type="presParOf" srcId="{E1ECE172-19FC-4B9A-B68A-681618CCDF21}" destId="{9CDD5FC1-7436-4DE7-AFCE-8FF35E40526B}" srcOrd="0" destOrd="0" presId="urn:microsoft.com/office/officeart/2008/layout/VerticalCurvedList"/>
    <dgm:cxn modelId="{2AC456B2-37EF-4031-BAA6-D9C3F4B1E8D0}" type="presParOf" srcId="{9CDD5FC1-7436-4DE7-AFCE-8FF35E40526B}" destId="{6D0928F3-D8C4-40F8-8EE3-7651C23B4FD1}" srcOrd="0" destOrd="0" presId="urn:microsoft.com/office/officeart/2008/layout/VerticalCurvedList"/>
    <dgm:cxn modelId="{65256F2A-983E-49D9-B85D-B30B08BF09C9}" type="presParOf" srcId="{6D0928F3-D8C4-40F8-8EE3-7651C23B4FD1}" destId="{29CB520C-D3E4-454B-80ED-61E430CCEDFA}" srcOrd="0" destOrd="0" presId="urn:microsoft.com/office/officeart/2008/layout/VerticalCurvedList"/>
    <dgm:cxn modelId="{2A8C2E18-60B8-41BC-A930-8DE7B77E7335}" type="presParOf" srcId="{6D0928F3-D8C4-40F8-8EE3-7651C23B4FD1}" destId="{7B6C6032-CA3B-4C67-B159-878828585DF3}" srcOrd="1" destOrd="0" presId="urn:microsoft.com/office/officeart/2008/layout/VerticalCurvedList"/>
    <dgm:cxn modelId="{080FE7E0-FDF4-488D-99FB-E84DE6CD0350}" type="presParOf" srcId="{6D0928F3-D8C4-40F8-8EE3-7651C23B4FD1}" destId="{AF953F79-D856-4983-8A8D-BD3D039F4A49}" srcOrd="2" destOrd="0" presId="urn:microsoft.com/office/officeart/2008/layout/VerticalCurvedList"/>
    <dgm:cxn modelId="{5271ED90-4B29-4A76-A72D-349DD958ECD2}" type="presParOf" srcId="{6D0928F3-D8C4-40F8-8EE3-7651C23B4FD1}" destId="{F59B4105-61A1-4D1C-8F7A-0B8C115E855C}" srcOrd="3" destOrd="0" presId="urn:microsoft.com/office/officeart/2008/layout/VerticalCurvedList"/>
    <dgm:cxn modelId="{24855003-EA42-49DC-A796-D4FACDB42967}" type="presParOf" srcId="{9CDD5FC1-7436-4DE7-AFCE-8FF35E40526B}" destId="{8854FD2C-0306-4C21-8EAA-A65F8C53A1E1}" srcOrd="1" destOrd="0" presId="urn:microsoft.com/office/officeart/2008/layout/VerticalCurvedList"/>
    <dgm:cxn modelId="{4B7F1502-7F9A-447B-BBAF-A23E27DE5601}" type="presParOf" srcId="{9CDD5FC1-7436-4DE7-AFCE-8FF35E40526B}" destId="{05A126AA-9E52-42D0-85BA-721C719A3646}" srcOrd="2" destOrd="0" presId="urn:microsoft.com/office/officeart/2008/layout/VerticalCurvedList"/>
    <dgm:cxn modelId="{7443C41D-0A82-4156-9D68-14F23DC712C1}" type="presParOf" srcId="{05A126AA-9E52-42D0-85BA-721C719A3646}" destId="{ADB6E71B-272C-4FFF-8F8B-E5148B72E975}" srcOrd="0" destOrd="0" presId="urn:microsoft.com/office/officeart/2008/layout/VerticalCurvedList"/>
    <dgm:cxn modelId="{A9EE8AE3-3835-47A9-9E9B-5D55DCE02247}" type="presParOf" srcId="{9CDD5FC1-7436-4DE7-AFCE-8FF35E40526B}" destId="{A5FE2AC6-811E-446F-9378-F1C5AD3F823E}" srcOrd="3" destOrd="0" presId="urn:microsoft.com/office/officeart/2008/layout/VerticalCurvedList"/>
    <dgm:cxn modelId="{E67D66ED-E379-4093-9490-20D148AD18C3}" type="presParOf" srcId="{9CDD5FC1-7436-4DE7-AFCE-8FF35E40526B}" destId="{381FD64D-070D-4E5E-8601-73E47D0A1CEB}" srcOrd="4" destOrd="0" presId="urn:microsoft.com/office/officeart/2008/layout/VerticalCurvedList"/>
    <dgm:cxn modelId="{4EF404DF-D3D6-44BF-A54B-BA61C2001E4C}" type="presParOf" srcId="{381FD64D-070D-4E5E-8601-73E47D0A1CEB}" destId="{0B071567-15DC-4E47-AF50-FBD3E89E022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C6032-CA3B-4C67-B159-878828585DF3}">
      <dsp:nvSpPr>
        <dsp:cNvPr id="0" name=""/>
        <dsp:cNvSpPr/>
      </dsp:nvSpPr>
      <dsp:spPr>
        <a:xfrm>
          <a:off x="-6072161" y="-936363"/>
          <a:ext cx="7285308" cy="728530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4FD2C-0306-4C21-8EAA-A65F8C53A1E1}">
      <dsp:nvSpPr>
        <dsp:cNvPr id="0" name=""/>
        <dsp:cNvSpPr/>
      </dsp:nvSpPr>
      <dsp:spPr>
        <a:xfrm>
          <a:off x="994967" y="773241"/>
          <a:ext cx="7545432" cy="154626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7349"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solidFill>
                <a:schemeClr val="bg1"/>
              </a:solidFill>
              <a:latin typeface="Arial" panose="020B0604020202020204" pitchFamily="34" charset="0"/>
              <a:cs typeface="Arial" panose="020B0604020202020204" pitchFamily="34" charset="0"/>
            </a:rPr>
            <a:t>1.</a:t>
          </a:r>
          <a:r>
            <a:rPr lang="en-US" sz="2600" kern="1200" dirty="0" smtClean="0">
              <a:latin typeface="Arial" panose="020B0604020202020204" pitchFamily="34" charset="0"/>
              <a:cs typeface="Arial" panose="020B0604020202020204" pitchFamily="34" charset="0"/>
            </a:rPr>
            <a:t> QUYỀN VÀ NGHĨA VỤ CỦA NGƯỜI TIÊU DÙNG</a:t>
          </a:r>
          <a:endParaRPr lang="en-US" sz="2600" kern="1200" dirty="0">
            <a:latin typeface="Arial" panose="020B0604020202020204" pitchFamily="34" charset="0"/>
            <a:cs typeface="Arial" panose="020B0604020202020204" pitchFamily="34" charset="0"/>
          </a:endParaRPr>
        </a:p>
      </dsp:txBody>
      <dsp:txXfrm>
        <a:off x="994967" y="773241"/>
        <a:ext cx="7545432" cy="1546266"/>
      </dsp:txXfrm>
    </dsp:sp>
    <dsp:sp modelId="{ADB6E71B-272C-4FFF-8F8B-E5148B72E975}">
      <dsp:nvSpPr>
        <dsp:cNvPr id="0" name=""/>
        <dsp:cNvSpPr/>
      </dsp:nvSpPr>
      <dsp:spPr>
        <a:xfrm>
          <a:off x="28551" y="579958"/>
          <a:ext cx="1932832" cy="193283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E2AC6-811E-446F-9378-F1C5AD3F823E}">
      <dsp:nvSpPr>
        <dsp:cNvPr id="0" name=""/>
        <dsp:cNvSpPr/>
      </dsp:nvSpPr>
      <dsp:spPr>
        <a:xfrm>
          <a:off x="994967" y="3093073"/>
          <a:ext cx="7545432" cy="154626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7349"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2. TRÁCH NHIỆM CỦA TỔ CHỨC,CÁ NHÂN ĐỐI VỚI NGƯỜI TIÊU DÙNG VÀ BẢO VỆ QUYỀN LỢI NGƯỜI TIÊU DÙNG</a:t>
          </a:r>
          <a:endParaRPr lang="en-US" sz="2600" kern="1200" dirty="0">
            <a:latin typeface="Arial" panose="020B0604020202020204" pitchFamily="34" charset="0"/>
            <a:cs typeface="Arial" panose="020B0604020202020204" pitchFamily="34" charset="0"/>
          </a:endParaRPr>
        </a:p>
      </dsp:txBody>
      <dsp:txXfrm>
        <a:off x="994967" y="3093073"/>
        <a:ext cx="7545432" cy="1546266"/>
      </dsp:txXfrm>
    </dsp:sp>
    <dsp:sp modelId="{0B071567-15DC-4E47-AF50-FBD3E89E0226}">
      <dsp:nvSpPr>
        <dsp:cNvPr id="0" name=""/>
        <dsp:cNvSpPr/>
      </dsp:nvSpPr>
      <dsp:spPr>
        <a:xfrm>
          <a:off x="28551" y="2899790"/>
          <a:ext cx="1932832" cy="193283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C6032-CA3B-4C67-B159-878828585DF3}">
      <dsp:nvSpPr>
        <dsp:cNvPr id="0" name=""/>
        <dsp:cNvSpPr/>
      </dsp:nvSpPr>
      <dsp:spPr>
        <a:xfrm>
          <a:off x="-6072161" y="-936363"/>
          <a:ext cx="7285308" cy="728530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4FD2C-0306-4C21-8EAA-A65F8C53A1E1}">
      <dsp:nvSpPr>
        <dsp:cNvPr id="0" name=""/>
        <dsp:cNvSpPr/>
      </dsp:nvSpPr>
      <dsp:spPr>
        <a:xfrm>
          <a:off x="994967" y="773241"/>
          <a:ext cx="7545432" cy="154626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7349"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solidFill>
                <a:schemeClr val="bg1"/>
              </a:solidFill>
              <a:latin typeface="Arial" panose="020B0604020202020204" pitchFamily="34" charset="0"/>
              <a:cs typeface="Arial" panose="020B0604020202020204" pitchFamily="34" charset="0"/>
            </a:rPr>
            <a:t>1.</a:t>
          </a:r>
          <a:r>
            <a:rPr lang="en-US" sz="2600" kern="1200" dirty="0" smtClean="0">
              <a:latin typeface="Arial" panose="020B0604020202020204" pitchFamily="34" charset="0"/>
              <a:cs typeface="Arial" panose="020B0604020202020204" pitchFamily="34" charset="0"/>
            </a:rPr>
            <a:t> QUYỀN VÀ NGHĨA VỤ CỦA NGƯỜI TIÊU DÙNG</a:t>
          </a:r>
          <a:endParaRPr lang="en-US" sz="2600" kern="1200" dirty="0">
            <a:latin typeface="Arial" panose="020B0604020202020204" pitchFamily="34" charset="0"/>
            <a:cs typeface="Arial" panose="020B0604020202020204" pitchFamily="34" charset="0"/>
          </a:endParaRPr>
        </a:p>
      </dsp:txBody>
      <dsp:txXfrm>
        <a:off x="994967" y="773241"/>
        <a:ext cx="7545432" cy="1546266"/>
      </dsp:txXfrm>
    </dsp:sp>
    <dsp:sp modelId="{ADB6E71B-272C-4FFF-8F8B-E5148B72E975}">
      <dsp:nvSpPr>
        <dsp:cNvPr id="0" name=""/>
        <dsp:cNvSpPr/>
      </dsp:nvSpPr>
      <dsp:spPr>
        <a:xfrm>
          <a:off x="28551" y="579958"/>
          <a:ext cx="1932832" cy="193283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E2AC6-811E-446F-9378-F1C5AD3F823E}">
      <dsp:nvSpPr>
        <dsp:cNvPr id="0" name=""/>
        <dsp:cNvSpPr/>
      </dsp:nvSpPr>
      <dsp:spPr>
        <a:xfrm>
          <a:off x="994967" y="3093073"/>
          <a:ext cx="7545432" cy="154626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7349"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2. TRÁCH NHIỆM CỦA TỔ CHỨC,CÁ NHÂN ĐỐI VỚI NGƯỜI TIÊU DÙNG VÀ BẢO VỆ QUYỀN LỢI NGƯỜI TIÊU DÙNG</a:t>
          </a:r>
          <a:endParaRPr lang="en-US" sz="2600" kern="1200" dirty="0">
            <a:latin typeface="Arial" panose="020B0604020202020204" pitchFamily="34" charset="0"/>
            <a:cs typeface="Arial" panose="020B0604020202020204" pitchFamily="34" charset="0"/>
          </a:endParaRPr>
        </a:p>
      </dsp:txBody>
      <dsp:txXfrm>
        <a:off x="994967" y="3093073"/>
        <a:ext cx="7545432" cy="1546266"/>
      </dsp:txXfrm>
    </dsp:sp>
    <dsp:sp modelId="{0B071567-15DC-4E47-AF50-FBD3E89E0226}">
      <dsp:nvSpPr>
        <dsp:cNvPr id="0" name=""/>
        <dsp:cNvSpPr/>
      </dsp:nvSpPr>
      <dsp:spPr>
        <a:xfrm>
          <a:off x="28551" y="2899790"/>
          <a:ext cx="1932832" cy="193283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32541-FFA3-43EF-AAC2-29BDF2B408D8}" type="datetimeFigureOut">
              <a:rPr lang="en-US" smtClean="0"/>
              <a:t>2/28/2023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F2E94-EC66-4F6A-B682-1F8C1447334E}" type="slidenum">
              <a:rPr lang="en-US" smtClean="0"/>
              <a:t>‹#›</a:t>
            </a:fld>
            <a:endParaRPr lang="en-US"/>
          </a:p>
        </p:txBody>
      </p:sp>
    </p:spTree>
    <p:extLst>
      <p:ext uri="{BB962C8B-B14F-4D97-AF65-F5344CB8AC3E}">
        <p14:creationId xmlns:p14="http://schemas.microsoft.com/office/powerpoint/2010/main" val="299203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D5C198-F500-4799-9E37-4DE9DB187E70}"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9AEF3-DE77-478E-ABB0-54953DF76D0B}"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28DDF-BBA0-401A-A640-688B95D0AF36}"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B6C37F-268F-4373-8B83-CE3742BD895E}"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9AEF3-DE77-478E-ABB0-54953DF76D0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6C59E-549E-4376-90AC-F967CA853409}"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912A94-AFF1-4E58-B1B8-D61C39F08C78}" type="datetime1">
              <a:rPr lang="vi-VN" smtClean="0"/>
              <a:pPr/>
              <a:t>28/02/2023</a:t>
            </a:fld>
            <a:endParaRPr 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9AEF3-DE77-478E-ABB0-54953DF76D0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2D47D5-B2E0-4AA4-8F6D-E63C264D0A6D}" type="datetime1">
              <a:rPr lang="vi-VN" smtClean="0"/>
              <a:pPr/>
              <a:t>28/02/2023</a:t>
            </a:fld>
            <a:endParaRPr lang="en-US" dirty="0">
              <a:latin typeface="Arial" panose="020B0604020202020204" pitchFamily="34" charset="0"/>
            </a:endParaRP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A9AEF3-DE77-478E-ABB0-54953DF76D0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C0680A-B2E1-45AF-9FAB-E629BC557653}" type="datetime1">
              <a:rPr lang="vi-VN" smtClean="0"/>
              <a:pPr/>
              <a:t>28/02/2023</a:t>
            </a:fld>
            <a:endParaRPr lang="en-US" dirty="0">
              <a:latin typeface="Arial" panose="020B0604020202020204" pitchFamily="34" charset="0"/>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18A37-921F-4F91-8562-423619FF092A}"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35302-18AF-4084-83B3-240E55CED1B5}" type="datetime1">
              <a:rPr lang="vi-VN" smtClean="0"/>
              <a:pPr/>
              <a:t>28/02/2023</a:t>
            </a:fld>
            <a:endParaRPr 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9AEF3-DE77-478E-ABB0-54953DF76D0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01B15-9A91-40E5-A177-9F416676DE92}" type="datetime1">
              <a:rPr lang="vi-VN" smtClean="0"/>
              <a:pPr/>
              <a:t>28/02/2023</a:t>
            </a:fld>
            <a:endParaRPr 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9AEF3-DE77-478E-ABB0-54953DF76D0B}"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CC159EA-9599-426D-B3C3-C5E865968014}" type="datetime1">
              <a:rPr lang="vi-VN" smtClean="0"/>
              <a:pPr/>
              <a:t>28/02/2023</a:t>
            </a:fld>
            <a:endParaRPr lang="en-US" dirty="0">
              <a:latin typeface="Arial" panose="020B0604020202020204" pitchFamily="34" charset="0"/>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latin typeface="Arial" panose="020B0604020202020204" pitchFamily="34" charset="0"/>
              </a:defRPr>
            </a:lvl1pPr>
          </a:lstStyle>
          <a:p>
            <a:fld id="{62A9AEF3-DE77-478E-ABB0-54953DF76D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Arial" panose="020B0604020202020204" pitchFamily="34" charset="0"/>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Arial" panose="020B0604020202020204" pitchFamily="34" charset="0"/>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Arial" panose="020B0604020202020204" pitchFamily="34" charset="0"/>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Arial" panose="020B0604020202020204" pitchFamily="34" charset="0"/>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Arial" panose="020B0604020202020204" pitchFamily="34" charset="0"/>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B4A8FBB4-3DFC-44F2-ACCE-F714545ED86C}" type="datetime1">
              <a:rPr lang="vi-VN" smtClean="0"/>
              <a:pPr/>
              <a:t>28/02/2023</a:t>
            </a:fld>
            <a:endParaRPr lang="en-US" dirty="0">
              <a:latin typeface="Arial" panose="020B0604020202020204" pitchFamily="34" charset="0"/>
            </a:endParaRPr>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2A9AEF3-DE77-478E-ABB0-54953DF76D0B}" type="slidenum">
              <a:rPr lang="en-US" smtClean="0"/>
              <a:t>1</a:t>
            </a:fld>
            <a:endParaRPr lang="en-US"/>
          </a:p>
        </p:txBody>
      </p:sp>
      <p:sp>
        <p:nvSpPr>
          <p:cNvPr id="2" name="Title 1"/>
          <p:cNvSpPr>
            <a:spLocks noGrp="1"/>
          </p:cNvSpPr>
          <p:nvPr>
            <p:ph type="ctrTitle"/>
          </p:nvPr>
        </p:nvSpPr>
        <p:spPr>
          <a:xfrm>
            <a:off x="476064" y="332656"/>
            <a:ext cx="8344408" cy="5688632"/>
          </a:xfrm>
        </p:spPr>
        <p:txBody>
          <a:bodyPr>
            <a:normAutofit/>
          </a:bodyPr>
          <a:lstStyle/>
          <a:p>
            <a:pPr marL="182880" indent="0" algn="ctr">
              <a:buNone/>
            </a:pPr>
            <a:r>
              <a:rPr lang="en-US" sz="2700" dirty="0" smtClean="0">
                <a:solidFill>
                  <a:srgbClr val="FF0000"/>
                </a:solidFill>
                <a:effectLst/>
              </a:rPr>
              <a:t>BÀI 8</a:t>
            </a:r>
            <a:br>
              <a:rPr lang="en-US" sz="2700" dirty="0" smtClean="0">
                <a:solidFill>
                  <a:srgbClr val="FF0000"/>
                </a:solidFill>
                <a:effectLst/>
              </a:rPr>
            </a:br>
            <a:r>
              <a:rPr lang="en-US" sz="2700" dirty="0" smtClean="0">
                <a:solidFill>
                  <a:srgbClr val="FF0000"/>
                </a:solidFill>
                <a:effectLst/>
              </a:rPr>
              <a:t/>
            </a:r>
            <a:br>
              <a:rPr lang="en-US" sz="2700" dirty="0" smtClean="0">
                <a:solidFill>
                  <a:srgbClr val="FF0000"/>
                </a:solidFill>
                <a:effectLst/>
              </a:rPr>
            </a:br>
            <a:r>
              <a:rPr lang="en-US" sz="7300" dirty="0" smtClean="0">
                <a:solidFill>
                  <a:srgbClr val="FF0000"/>
                </a:solidFill>
                <a:effectLst/>
              </a:rPr>
              <a:t>PHÁP LUẬT BẢO VỆ QUYỀN LỢI NGƯỜI TIÊU DÙNG</a:t>
            </a:r>
            <a:endParaRPr lang="en-US" sz="4800" dirty="0">
              <a:solidFill>
                <a:srgbClr val="FF0000"/>
              </a:solidFill>
              <a:effectLst/>
            </a:endParaRPr>
          </a:p>
        </p:txBody>
      </p:sp>
      <p:cxnSp>
        <p:nvCxnSpPr>
          <p:cNvPr id="5" name="Straight Connector 4"/>
          <p:cNvCxnSpPr/>
          <p:nvPr/>
        </p:nvCxnSpPr>
        <p:spPr>
          <a:xfrm>
            <a:off x="2643808" y="980728"/>
            <a:ext cx="352839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85535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3C40C2-E629-4AD3-8E91-56C3FADD772E}" type="datetime1">
              <a:rPr lang="vi-VN" smtClean="0"/>
              <a:pPr/>
              <a:t>28/02/2023</a:t>
            </a:fld>
            <a:endParaRPr 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62A9AEF3-DE77-478E-ABB0-54953DF76D0B}" type="slidenum">
              <a:rPr lang="en-US" smtClean="0"/>
              <a:t>10</a:t>
            </a:fld>
            <a:endParaRPr lang="en-US"/>
          </a:p>
        </p:txBody>
      </p:sp>
      <p:sp>
        <p:nvSpPr>
          <p:cNvPr id="2" name="Title 1"/>
          <p:cNvSpPr>
            <a:spLocks noGrp="1"/>
          </p:cNvSpPr>
          <p:nvPr>
            <p:ph type="title"/>
          </p:nvPr>
        </p:nvSpPr>
        <p:spPr>
          <a:xfrm>
            <a:off x="251520" y="260648"/>
            <a:ext cx="8649344" cy="1046699"/>
          </a:xfrm>
        </p:spPr>
        <p:txBody>
          <a:bodyPr>
            <a:noAutofit/>
          </a:bodyPr>
          <a:lstStyle/>
          <a:p>
            <a:pPr marL="0" indent="0" algn="ctr">
              <a:buNone/>
            </a:pPr>
            <a:r>
              <a:rPr lang="en-US" sz="3600" dirty="0" smtClean="0"/>
              <a:t>1. </a:t>
            </a:r>
            <a:r>
              <a:rPr lang="en-US" sz="2400" dirty="0" smtClean="0"/>
              <a:t>TRÁCH NHIỆM CỦA TỔ CHỨC XÃ HỘI TRONG VIỆC THAM GIA BẢO VỆ QUYỀN LỢI NGƯỜI TIÊU DÙNG</a:t>
            </a:r>
            <a:endParaRPr lang="en-US" sz="2400" dirty="0"/>
          </a:p>
        </p:txBody>
      </p:sp>
      <p:sp>
        <p:nvSpPr>
          <p:cNvPr id="3" name="Content Placeholder 2"/>
          <p:cNvSpPr>
            <a:spLocks noGrp="1"/>
          </p:cNvSpPr>
          <p:nvPr>
            <p:ph sz="quarter" idx="13"/>
          </p:nvPr>
        </p:nvSpPr>
        <p:spPr>
          <a:xfrm>
            <a:off x="521592" y="1844824"/>
            <a:ext cx="8352928" cy="4896544"/>
          </a:xfrm>
        </p:spPr>
        <p:txBody>
          <a:bodyPr>
            <a:normAutofit/>
          </a:bodyPr>
          <a:lstStyle/>
          <a:p>
            <a:r>
              <a:rPr lang="vi-VN" dirty="0"/>
              <a:t>1. Tổ chức xã hội thành lập theo quy định của pháp luật và hoạt động theo điều lệ được tham gia hoạt động bảo vệ quyền lợi người tiêu dùng.</a:t>
            </a:r>
          </a:p>
          <a:p>
            <a:endParaRPr lang="vi-VN" dirty="0"/>
          </a:p>
          <a:p>
            <a:r>
              <a:rPr lang="vi-VN" dirty="0"/>
              <a:t>2. Hoạt động bảo vệ quyền lợi người tiêu dùng của tổ chức xã hội phải theo quy định của Luật này và quy định khác của pháp luật có liên quan.</a:t>
            </a:r>
          </a:p>
        </p:txBody>
      </p:sp>
      <p:cxnSp>
        <p:nvCxnSpPr>
          <p:cNvPr id="8" name="Straight Connector 7"/>
          <p:cNvCxnSpPr/>
          <p:nvPr/>
        </p:nvCxnSpPr>
        <p:spPr>
          <a:xfrm>
            <a:off x="971600" y="1385867"/>
            <a:ext cx="68407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7330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62A9AEF3-DE77-478E-ABB0-54953DF76D0B}" type="slidenum">
              <a:rPr lang="en-US" smtClean="0"/>
              <a:t>11</a:t>
            </a:fld>
            <a:endParaRPr lang="en-US"/>
          </a:p>
        </p:txBody>
      </p:sp>
      <p:sp>
        <p:nvSpPr>
          <p:cNvPr id="5" name="Title 4"/>
          <p:cNvSpPr>
            <a:spLocks noGrp="1"/>
          </p:cNvSpPr>
          <p:nvPr>
            <p:ph type="title"/>
          </p:nvPr>
        </p:nvSpPr>
        <p:spPr>
          <a:xfrm>
            <a:off x="553744" y="404664"/>
            <a:ext cx="8338736" cy="1143000"/>
          </a:xfrm>
        </p:spPr>
        <p:txBody>
          <a:bodyPr/>
          <a:lstStyle/>
          <a:p>
            <a:pPr algn="ctr"/>
            <a:r>
              <a:rPr lang="en-US" sz="3200" dirty="0" err="1" smtClean="0"/>
              <a:t>Tổ</a:t>
            </a:r>
            <a:r>
              <a:rPr lang="en-US" sz="3200" dirty="0" smtClean="0"/>
              <a:t> </a:t>
            </a:r>
            <a:r>
              <a:rPr lang="en-US" sz="3200" dirty="0" err="1" smtClean="0"/>
              <a:t>chức</a:t>
            </a:r>
            <a:r>
              <a:rPr lang="en-US" sz="3200" dirty="0" smtClean="0"/>
              <a:t> </a:t>
            </a:r>
            <a:r>
              <a:rPr lang="en-US" sz="3200" dirty="0" err="1" smtClean="0"/>
              <a:t>xã</a:t>
            </a:r>
            <a:r>
              <a:rPr lang="en-US" sz="3200" dirty="0" smtClean="0"/>
              <a:t> </a:t>
            </a:r>
            <a:r>
              <a:rPr lang="en-US" sz="3200" dirty="0" err="1" smtClean="0"/>
              <a:t>hội</a:t>
            </a:r>
            <a:r>
              <a:rPr lang="en-US" sz="3200" dirty="0" smtClean="0"/>
              <a:t> </a:t>
            </a:r>
            <a:r>
              <a:rPr lang="en-US" sz="3200" dirty="0" err="1" smtClean="0"/>
              <a:t>bảo</a:t>
            </a:r>
            <a:r>
              <a:rPr lang="en-US" sz="3200" dirty="0" smtClean="0"/>
              <a:t> </a:t>
            </a:r>
            <a:r>
              <a:rPr lang="en-US" sz="3200" dirty="0" err="1" smtClean="0"/>
              <a:t>vệ</a:t>
            </a:r>
            <a:r>
              <a:rPr lang="en-US" sz="3200" dirty="0" smtClean="0"/>
              <a:t> </a:t>
            </a:r>
            <a:r>
              <a:rPr lang="en-US" sz="3200" dirty="0" err="1" smtClean="0"/>
              <a:t>quyền</a:t>
            </a:r>
            <a:r>
              <a:rPr lang="en-US" sz="3200" dirty="0" smtClean="0"/>
              <a:t> </a:t>
            </a:r>
            <a:r>
              <a:rPr lang="en-US" sz="3200" dirty="0" err="1" smtClean="0"/>
              <a:t>lợi</a:t>
            </a:r>
            <a:r>
              <a:rPr lang="en-US" sz="3200" dirty="0" smtClean="0"/>
              <a:t> </a:t>
            </a:r>
            <a:r>
              <a:rPr lang="en-US" sz="3200" dirty="0" err="1" smtClean="0"/>
              <a:t>người</a:t>
            </a:r>
            <a:r>
              <a:rPr lang="en-US" sz="3200" dirty="0" smtClean="0"/>
              <a:t> </a:t>
            </a:r>
            <a:r>
              <a:rPr lang="en-US" sz="3200" dirty="0" err="1" smtClean="0"/>
              <a:t>tiêu</a:t>
            </a:r>
            <a:r>
              <a:rPr lang="en-US" sz="3200" dirty="0" smtClean="0"/>
              <a:t> </a:t>
            </a:r>
            <a:r>
              <a:rPr lang="en-US" sz="3200" dirty="0" err="1" smtClean="0"/>
              <a:t>dùng</a:t>
            </a:r>
            <a:r>
              <a:rPr lang="en-US" sz="3200" dirty="0" smtClean="0"/>
              <a:t> </a:t>
            </a:r>
            <a:r>
              <a:rPr lang="en-US" sz="3200" dirty="0" err="1" smtClean="0"/>
              <a:t>bằng</a:t>
            </a:r>
            <a:r>
              <a:rPr lang="en-US" sz="3200" dirty="0" smtClean="0"/>
              <a:t> </a:t>
            </a:r>
            <a:r>
              <a:rPr lang="en-US" sz="3200" dirty="0" err="1" smtClean="0"/>
              <a:t>các</a:t>
            </a:r>
            <a:r>
              <a:rPr lang="en-US" sz="3200" dirty="0" smtClean="0"/>
              <a:t> </a:t>
            </a:r>
            <a:r>
              <a:rPr lang="en-US" sz="3200" dirty="0" err="1" smtClean="0"/>
              <a:t>hoạt</a:t>
            </a:r>
            <a:r>
              <a:rPr lang="en-US" sz="3200" dirty="0" smtClean="0"/>
              <a:t> </a:t>
            </a:r>
            <a:r>
              <a:rPr lang="en-US" sz="3200" dirty="0" err="1" smtClean="0"/>
              <a:t>động</a:t>
            </a:r>
            <a:endParaRPr lang="en-US" sz="3200" dirty="0"/>
          </a:p>
        </p:txBody>
      </p:sp>
      <p:sp>
        <p:nvSpPr>
          <p:cNvPr id="6" name="Content Placeholder 5"/>
          <p:cNvSpPr>
            <a:spLocks noGrp="1"/>
          </p:cNvSpPr>
          <p:nvPr>
            <p:ph sz="quarter" idx="13"/>
          </p:nvPr>
        </p:nvSpPr>
        <p:spPr>
          <a:xfrm>
            <a:off x="323528" y="1700808"/>
            <a:ext cx="8568952" cy="5112568"/>
          </a:xfrm>
        </p:spPr>
        <p:txBody>
          <a:bodyPr>
            <a:normAutofit fontScale="55000" lnSpcReduction="20000"/>
          </a:bodyPr>
          <a:lstStyle/>
          <a:p>
            <a:r>
              <a:rPr lang="vi-VN" sz="3200" dirty="0"/>
              <a:t>a) Hướng dẫn, giúp đỡ, tư vấn người tiêu dùng khi có yêu cầu;</a:t>
            </a:r>
          </a:p>
          <a:p>
            <a:r>
              <a:rPr lang="vi-VN" sz="3200" dirty="0"/>
              <a:t>b) Đại diện người tiêu dùng khởi kiện hoặc tự mình khởi kiện vì lợi ích công cộng;</a:t>
            </a:r>
          </a:p>
          <a:p>
            <a:r>
              <a:rPr lang="vi-VN" sz="3200" dirty="0"/>
              <a:t>c) Cung cấp cho cơ quan quản lý nhà nước về bảo vệ quyền lợi người tiêu dùng thông tin về hành vi vi phạm pháp luật của tổ chức, cá nhân kinh doanh hàng hóa, dịch vụ;</a:t>
            </a:r>
          </a:p>
          <a:p>
            <a:r>
              <a:rPr lang="vi-VN" sz="3200" dirty="0"/>
              <a:t>d) Độc lập khảo sát, thử nghiệm; công bố kết quả khảo sát, thử nghiệm chất lượng hàng hóa, dịch vụ do mình thực hiện; thông tin, cảnh báo cho người tiêu dùng về hàng hóa, dịch vụ và chịu trách nhiệm trước pháp luật về việc thông tin, cảnh báo của mình; kiến nghị cơ quan nhà nước có thẩm quyền xử lý vi phạm pháp luật về bảo vệ quyền lợi người tiêu dùng;</a:t>
            </a:r>
          </a:p>
          <a:p>
            <a:r>
              <a:rPr lang="vi-VN" sz="3200" dirty="0"/>
              <a:t>đ) Tham gia xây dựng pháp luật, chủ trương, chính sách, phương hướng, kế hoạch và biện pháp về bảo vệ quyền lợi người tiêu dùng;</a:t>
            </a:r>
          </a:p>
          <a:p>
            <a:r>
              <a:rPr lang="vi-VN" sz="3200" dirty="0"/>
              <a:t>e) Thực hiện nhiệm vụ được cơ quan nhà nước giao theo quy định tại Điều 29 của Luật này;</a:t>
            </a:r>
          </a:p>
          <a:p>
            <a:r>
              <a:rPr lang="vi-VN" sz="3200" dirty="0"/>
              <a:t>g) Tham gia tuyên truyền, phổ biến, giáo dục pháp luật và kiến thức tiêu dùng.</a:t>
            </a:r>
          </a:p>
          <a:p>
            <a:endParaRPr lang="en-US" dirty="0"/>
          </a:p>
        </p:txBody>
      </p:sp>
    </p:spTree>
    <p:extLst>
      <p:ext uri="{BB962C8B-B14F-4D97-AF65-F5344CB8AC3E}">
        <p14:creationId xmlns:p14="http://schemas.microsoft.com/office/powerpoint/2010/main" val="65595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A9AEF3-DE77-478E-ABB0-54953DF76D0B}" type="slidenum">
              <a:rPr lang="en-US" smtClean="0"/>
              <a:t>12</a:t>
            </a:fld>
            <a:endParaRPr lang="en-US"/>
          </a:p>
        </p:txBody>
      </p:sp>
      <p:sp>
        <p:nvSpPr>
          <p:cNvPr id="5" name="Title 4"/>
          <p:cNvSpPr>
            <a:spLocks noGrp="1"/>
          </p:cNvSpPr>
          <p:nvPr>
            <p:ph type="title"/>
          </p:nvPr>
        </p:nvSpPr>
        <p:spPr>
          <a:xfrm>
            <a:off x="1187624" y="260648"/>
            <a:ext cx="6552728" cy="926976"/>
          </a:xfrm>
        </p:spPr>
        <p:txBody>
          <a:bodyPr/>
          <a:lstStyle/>
          <a:p>
            <a:pPr marL="0" indent="0" algn="ctr">
              <a:buNone/>
            </a:pPr>
            <a:r>
              <a:rPr lang="en-US" dirty="0" smtClean="0"/>
              <a:t>TỔNG KẾT</a:t>
            </a:r>
            <a:endParaRPr lang="en-US"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3861520510"/>
              </p:ext>
            </p:extLst>
          </p:nvPr>
        </p:nvGraphicFramePr>
        <p:xfrm>
          <a:off x="439924" y="942181"/>
          <a:ext cx="8568952" cy="5412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259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14843" y="6354762"/>
            <a:ext cx="2514600" cy="365125"/>
          </a:xfrm>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62A9AEF3-DE77-478E-ABB0-54953DF76D0B}" type="slidenum">
              <a:rPr lang="en-US" smtClean="0"/>
              <a:t>2</a:t>
            </a:fld>
            <a:endParaRPr lang="en-US"/>
          </a:p>
        </p:txBody>
      </p:sp>
      <p:sp>
        <p:nvSpPr>
          <p:cNvPr id="5" name="Title 4"/>
          <p:cNvSpPr>
            <a:spLocks noGrp="1"/>
          </p:cNvSpPr>
          <p:nvPr>
            <p:ph type="title"/>
          </p:nvPr>
        </p:nvSpPr>
        <p:spPr>
          <a:xfrm>
            <a:off x="1259632" y="24272"/>
            <a:ext cx="6552728" cy="864096"/>
          </a:xfrm>
        </p:spPr>
        <p:txBody>
          <a:bodyPr/>
          <a:lstStyle/>
          <a:p>
            <a:pPr algn="ctr"/>
            <a:r>
              <a:rPr lang="en-US" dirty="0" smtClean="0"/>
              <a:t>MỤC TIÊU HỌC TẬP</a:t>
            </a:r>
            <a:endParaRPr lang="en-US" dirty="0"/>
          </a:p>
        </p:txBody>
      </p:sp>
      <p:sp>
        <p:nvSpPr>
          <p:cNvPr id="8" name="Rounded Rectangle 7"/>
          <p:cNvSpPr/>
          <p:nvPr/>
        </p:nvSpPr>
        <p:spPr>
          <a:xfrm>
            <a:off x="318138" y="831273"/>
            <a:ext cx="2587352" cy="466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rPr>
              <a:t>KIẾN THỨC</a:t>
            </a:r>
            <a:endParaRPr lang="en-US" sz="2400" b="1" dirty="0">
              <a:latin typeface="Arial" panose="020B0604020202020204" pitchFamily="34" charset="0"/>
            </a:endParaRPr>
          </a:p>
        </p:txBody>
      </p:sp>
      <p:sp>
        <p:nvSpPr>
          <p:cNvPr id="10" name="Rectangle 9"/>
          <p:cNvSpPr/>
          <p:nvPr/>
        </p:nvSpPr>
        <p:spPr>
          <a:xfrm>
            <a:off x="179512" y="1315087"/>
            <a:ext cx="2788450" cy="5222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bg2">
                    <a:lumMod val="10000"/>
                  </a:schemeClr>
                </a:solidFill>
                <a:latin typeface="Arial" panose="020B0604020202020204" pitchFamily="34" charset="0"/>
              </a:rPr>
              <a:t>1. </a:t>
            </a:r>
            <a:r>
              <a:rPr lang="en-US" sz="2800" dirty="0" err="1" smtClean="0">
                <a:solidFill>
                  <a:schemeClr val="bg2">
                    <a:lumMod val="10000"/>
                  </a:schemeClr>
                </a:solidFill>
                <a:latin typeface="Arial" panose="020B0604020202020204" pitchFamily="34" charset="0"/>
              </a:rPr>
              <a:t>Trình</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bày</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được</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quyền</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và</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nghĩa</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vụ</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của</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người</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tiêu</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dùng</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trách</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nhiệm</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của</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tổ</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chức</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cá</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nhân</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đối</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với</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người</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tiêu</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dùng</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và</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bảo</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vệ</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quyền</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lợi</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người</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tiêu</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dùng</a:t>
            </a:r>
            <a:endParaRPr lang="en-US" sz="2800" dirty="0">
              <a:solidFill>
                <a:schemeClr val="bg2">
                  <a:lumMod val="10000"/>
                </a:schemeClr>
              </a:solidFill>
              <a:latin typeface="Arial" panose="020B0604020202020204" pitchFamily="34" charset="0"/>
            </a:endParaRPr>
          </a:p>
        </p:txBody>
      </p:sp>
      <p:sp>
        <p:nvSpPr>
          <p:cNvPr id="11" name="Rounded Rectangle 10"/>
          <p:cNvSpPr/>
          <p:nvPr/>
        </p:nvSpPr>
        <p:spPr>
          <a:xfrm>
            <a:off x="3223707" y="831273"/>
            <a:ext cx="2624577" cy="492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rPr>
              <a:t>KỸ NĂNG</a:t>
            </a:r>
            <a:endParaRPr lang="en-US" sz="2400" b="1" dirty="0">
              <a:latin typeface="Arial" panose="020B0604020202020204" pitchFamily="34" charset="0"/>
            </a:endParaRPr>
          </a:p>
        </p:txBody>
      </p:sp>
      <p:sp>
        <p:nvSpPr>
          <p:cNvPr id="12" name="Rectangle 11"/>
          <p:cNvSpPr/>
          <p:nvPr/>
        </p:nvSpPr>
        <p:spPr>
          <a:xfrm>
            <a:off x="3059831" y="1323675"/>
            <a:ext cx="2880322" cy="52136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bg2">
                    <a:lumMod val="10000"/>
                  </a:schemeClr>
                </a:solidFill>
                <a:latin typeface="Arial" panose="020B0604020202020204" pitchFamily="34" charset="0"/>
              </a:rPr>
              <a:t>2.</a:t>
            </a:r>
            <a:r>
              <a:rPr lang="vi-VN"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Vận</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dụng</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được</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những</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kiến</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thức</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cơ</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bản</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về</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pháp</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luật</a:t>
            </a:r>
            <a:r>
              <a:rPr lang="en-US" sz="2800" dirty="0" smtClean="0">
                <a:solidFill>
                  <a:schemeClr val="bg2">
                    <a:lumMod val="10000"/>
                  </a:schemeClr>
                </a:solidFill>
                <a:latin typeface="Arial" panose="020B0604020202020204" pitchFamily="34" charset="0"/>
              </a:rPr>
              <a:t> </a:t>
            </a:r>
            <a:r>
              <a:rPr lang="en-US" sz="2800" dirty="0" err="1">
                <a:solidFill>
                  <a:schemeClr val="bg2">
                    <a:lumMod val="10000"/>
                  </a:schemeClr>
                </a:solidFill>
                <a:latin typeface="Arial" panose="020B0604020202020204" pitchFamily="34" charset="0"/>
              </a:rPr>
              <a:t>bảo</a:t>
            </a:r>
            <a:r>
              <a:rPr lang="en-US" sz="2800" dirty="0">
                <a:solidFill>
                  <a:schemeClr val="bg2">
                    <a:lumMod val="10000"/>
                  </a:schemeClr>
                </a:solidFill>
                <a:latin typeface="Arial" panose="020B0604020202020204" pitchFamily="34" charset="0"/>
              </a:rPr>
              <a:t> </a:t>
            </a:r>
            <a:r>
              <a:rPr lang="en-US" sz="2800" dirty="0" err="1">
                <a:solidFill>
                  <a:schemeClr val="bg2">
                    <a:lumMod val="10000"/>
                  </a:schemeClr>
                </a:solidFill>
                <a:latin typeface="Arial" panose="020B0604020202020204" pitchFamily="34" charset="0"/>
              </a:rPr>
              <a:t>vệ</a:t>
            </a:r>
            <a:r>
              <a:rPr lang="en-US" sz="2800" dirty="0">
                <a:solidFill>
                  <a:schemeClr val="bg2">
                    <a:lumMod val="10000"/>
                  </a:schemeClr>
                </a:solidFill>
                <a:latin typeface="Arial" panose="020B0604020202020204" pitchFamily="34" charset="0"/>
              </a:rPr>
              <a:t> </a:t>
            </a:r>
            <a:r>
              <a:rPr lang="en-US" sz="2800" dirty="0" err="1">
                <a:solidFill>
                  <a:schemeClr val="bg2">
                    <a:lumMod val="10000"/>
                  </a:schemeClr>
                </a:solidFill>
                <a:latin typeface="Arial" panose="020B0604020202020204" pitchFamily="34" charset="0"/>
              </a:rPr>
              <a:t>quyền</a:t>
            </a:r>
            <a:r>
              <a:rPr lang="en-US" sz="2800" dirty="0">
                <a:solidFill>
                  <a:schemeClr val="bg2">
                    <a:lumMod val="10000"/>
                  </a:schemeClr>
                </a:solidFill>
                <a:latin typeface="Arial" panose="020B0604020202020204" pitchFamily="34" charset="0"/>
              </a:rPr>
              <a:t> </a:t>
            </a:r>
            <a:r>
              <a:rPr lang="en-US" sz="2800" dirty="0" err="1">
                <a:solidFill>
                  <a:schemeClr val="bg2">
                    <a:lumMod val="10000"/>
                  </a:schemeClr>
                </a:solidFill>
                <a:latin typeface="Arial" panose="020B0604020202020204" pitchFamily="34" charset="0"/>
              </a:rPr>
              <a:t>lợi</a:t>
            </a:r>
            <a:r>
              <a:rPr lang="en-US" sz="2800" dirty="0">
                <a:solidFill>
                  <a:schemeClr val="bg2">
                    <a:lumMod val="10000"/>
                  </a:schemeClr>
                </a:solidFill>
                <a:latin typeface="Arial" panose="020B0604020202020204" pitchFamily="34" charset="0"/>
              </a:rPr>
              <a:t> </a:t>
            </a:r>
            <a:r>
              <a:rPr lang="en-US" sz="2800" dirty="0" err="1">
                <a:solidFill>
                  <a:schemeClr val="bg2">
                    <a:lumMod val="10000"/>
                  </a:schemeClr>
                </a:solidFill>
                <a:latin typeface="Arial" panose="020B0604020202020204" pitchFamily="34" charset="0"/>
              </a:rPr>
              <a:t>người</a:t>
            </a:r>
            <a:r>
              <a:rPr lang="en-US" sz="2800" dirty="0">
                <a:solidFill>
                  <a:schemeClr val="bg2">
                    <a:lumMod val="10000"/>
                  </a:schemeClr>
                </a:solidFill>
                <a:latin typeface="Arial" panose="020B0604020202020204" pitchFamily="34" charset="0"/>
              </a:rPr>
              <a:t> </a:t>
            </a:r>
            <a:r>
              <a:rPr lang="en-US" sz="2800" dirty="0" err="1">
                <a:solidFill>
                  <a:schemeClr val="bg2">
                    <a:lumMod val="10000"/>
                  </a:schemeClr>
                </a:solidFill>
                <a:latin typeface="Arial" panose="020B0604020202020204" pitchFamily="34" charset="0"/>
              </a:rPr>
              <a:t>tiêu</a:t>
            </a:r>
            <a:r>
              <a:rPr lang="en-US" sz="2800" dirty="0">
                <a:solidFill>
                  <a:schemeClr val="bg2">
                    <a:lumMod val="10000"/>
                  </a:schemeClr>
                </a:solidFill>
                <a:latin typeface="Arial" panose="020B0604020202020204" pitchFamily="34" charset="0"/>
              </a:rPr>
              <a:t> </a:t>
            </a:r>
            <a:r>
              <a:rPr lang="en-US" sz="2800" dirty="0" err="1">
                <a:solidFill>
                  <a:schemeClr val="bg2">
                    <a:lumMod val="10000"/>
                  </a:schemeClr>
                </a:solidFill>
                <a:latin typeface="Arial" panose="020B0604020202020204" pitchFamily="34" charset="0"/>
              </a:rPr>
              <a:t>dùng</a:t>
            </a:r>
            <a:r>
              <a:rPr lang="en-US" sz="2800" dirty="0">
                <a:solidFill>
                  <a:schemeClr val="bg2">
                    <a:lumMod val="10000"/>
                  </a:schemeClr>
                </a:solidFill>
                <a:latin typeface="Arial" panose="020B0604020202020204" pitchFamily="34" charset="0"/>
              </a:rPr>
              <a:t> </a:t>
            </a:r>
            <a:r>
              <a:rPr lang="en-US" sz="2800" dirty="0" err="1">
                <a:solidFill>
                  <a:schemeClr val="bg2">
                    <a:lumMod val="10000"/>
                  </a:schemeClr>
                </a:solidFill>
                <a:latin typeface="Arial" panose="020B0604020202020204" pitchFamily="34" charset="0"/>
              </a:rPr>
              <a:t>trong</a:t>
            </a:r>
            <a:r>
              <a:rPr lang="en-US" sz="2800" dirty="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thực</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tiễn</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và</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nâng</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cao</a:t>
            </a:r>
            <a:r>
              <a:rPr lang="en-US" sz="2800" dirty="0" smtClean="0">
                <a:solidFill>
                  <a:schemeClr val="bg2">
                    <a:lumMod val="10000"/>
                  </a:schemeClr>
                </a:solidFill>
                <a:latin typeface="Arial" panose="020B0604020202020204" pitchFamily="34" charset="0"/>
              </a:rPr>
              <a:t> ý </a:t>
            </a:r>
            <a:r>
              <a:rPr lang="en-US" sz="2800" dirty="0" err="1" smtClean="0">
                <a:solidFill>
                  <a:schemeClr val="bg2">
                    <a:lumMod val="10000"/>
                  </a:schemeClr>
                </a:solidFill>
                <a:latin typeface="Arial" panose="020B0604020202020204" pitchFamily="34" charset="0"/>
              </a:rPr>
              <a:t>thức</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tìm</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hiểu</a:t>
            </a:r>
            <a:r>
              <a:rPr lang="en-US" sz="2800" dirty="0" smtClean="0">
                <a:solidFill>
                  <a:schemeClr val="bg2">
                    <a:lumMod val="10000"/>
                  </a:schemeClr>
                </a:solidFill>
                <a:latin typeface="Arial" panose="020B0604020202020204" pitchFamily="34" charset="0"/>
              </a:rPr>
              <a:t> h</a:t>
            </a:r>
            <a:r>
              <a:rPr lang="vi-VN" sz="2800" dirty="0" smtClean="0">
                <a:solidFill>
                  <a:schemeClr val="bg2">
                    <a:lumMod val="10000"/>
                  </a:schemeClr>
                </a:solidFill>
                <a:latin typeface="Arial" panose="020B0604020202020204" pitchFamily="34" charset="0"/>
              </a:rPr>
              <a:t>ệ</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thống</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pháp</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luật</a:t>
            </a:r>
            <a:r>
              <a:rPr lang="en-US" sz="2800" dirty="0" smtClean="0">
                <a:solidFill>
                  <a:schemeClr val="bg2">
                    <a:lumMod val="10000"/>
                  </a:schemeClr>
                </a:solidFill>
                <a:latin typeface="Arial" panose="020B0604020202020204" pitchFamily="34" charset="0"/>
              </a:rPr>
              <a:t> </a:t>
            </a:r>
            <a:r>
              <a:rPr lang="en-US" sz="2800" dirty="0" err="1" smtClean="0">
                <a:solidFill>
                  <a:schemeClr val="bg2">
                    <a:lumMod val="10000"/>
                  </a:schemeClr>
                </a:solidFill>
                <a:latin typeface="Arial" panose="020B0604020202020204" pitchFamily="34" charset="0"/>
              </a:rPr>
              <a:t>Việt</a:t>
            </a:r>
            <a:r>
              <a:rPr lang="en-US" sz="2800" dirty="0" smtClean="0">
                <a:solidFill>
                  <a:schemeClr val="bg2">
                    <a:lumMod val="10000"/>
                  </a:schemeClr>
                </a:solidFill>
                <a:latin typeface="Arial" panose="020B0604020202020204" pitchFamily="34" charset="0"/>
              </a:rPr>
              <a:t> Nam</a:t>
            </a:r>
            <a:endParaRPr lang="vi-VN" sz="2800" dirty="0" smtClean="0">
              <a:solidFill>
                <a:schemeClr val="bg2">
                  <a:lumMod val="10000"/>
                </a:schemeClr>
              </a:solidFill>
              <a:latin typeface="Arial" panose="020B0604020202020204" pitchFamily="34" charset="0"/>
            </a:endParaRPr>
          </a:p>
          <a:p>
            <a:pPr algn="just"/>
            <a:endParaRPr lang="en-US" sz="2800" dirty="0">
              <a:solidFill>
                <a:schemeClr val="bg2">
                  <a:lumMod val="10000"/>
                </a:schemeClr>
              </a:solidFill>
              <a:latin typeface="Arial" panose="020B0604020202020204" pitchFamily="34" charset="0"/>
            </a:endParaRPr>
          </a:p>
        </p:txBody>
      </p:sp>
      <p:sp>
        <p:nvSpPr>
          <p:cNvPr id="9" name="Rounded Rectangle 8"/>
          <p:cNvSpPr/>
          <p:nvPr/>
        </p:nvSpPr>
        <p:spPr>
          <a:xfrm>
            <a:off x="6208505" y="828124"/>
            <a:ext cx="2808313" cy="486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rPr>
              <a:t>NĂNG LỰC TỰ CHỦ VÀ CHỊU TRÁCH NHIỆM</a:t>
            </a:r>
            <a:endParaRPr lang="en-US" sz="1600" b="1" dirty="0">
              <a:latin typeface="Arial" panose="020B0604020202020204" pitchFamily="34" charset="0"/>
            </a:endParaRPr>
          </a:p>
        </p:txBody>
      </p:sp>
      <p:sp>
        <p:nvSpPr>
          <p:cNvPr id="13" name="Rectangle 12"/>
          <p:cNvSpPr/>
          <p:nvPr/>
        </p:nvSpPr>
        <p:spPr>
          <a:xfrm>
            <a:off x="6147571" y="1332524"/>
            <a:ext cx="2881872" cy="52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smtClean="0">
                <a:solidFill>
                  <a:schemeClr val="bg2">
                    <a:lumMod val="10000"/>
                  </a:schemeClr>
                </a:solidFill>
                <a:latin typeface="Arial" panose="020B0604020202020204" pitchFamily="34" charset="0"/>
              </a:rPr>
              <a:t>3. </a:t>
            </a:r>
            <a:r>
              <a:rPr lang="en-US" sz="2300" dirty="0" err="1" smtClean="0">
                <a:solidFill>
                  <a:schemeClr val="bg2">
                    <a:lumMod val="10000"/>
                  </a:schemeClr>
                </a:solidFill>
                <a:latin typeface="Arial" panose="020B0604020202020204" pitchFamily="34" charset="0"/>
              </a:rPr>
              <a:t>Thể</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hiện</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thái</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độ</a:t>
            </a:r>
            <a:r>
              <a:rPr lang="en-US" sz="2300" dirty="0" smtClean="0">
                <a:solidFill>
                  <a:schemeClr val="bg2">
                    <a:lumMod val="10000"/>
                  </a:schemeClr>
                </a:solidFill>
                <a:latin typeface="Arial" panose="020B0604020202020204" pitchFamily="34" charset="0"/>
              </a:rPr>
              <a:t> tin </a:t>
            </a:r>
            <a:r>
              <a:rPr lang="en-US" sz="2300" dirty="0" err="1" smtClean="0">
                <a:solidFill>
                  <a:schemeClr val="bg2">
                    <a:lumMod val="10000"/>
                  </a:schemeClr>
                </a:solidFill>
                <a:latin typeface="Arial" panose="020B0604020202020204" pitchFamily="34" charset="0"/>
              </a:rPr>
              <a:t>tưởng</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vào</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Nhà</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nước</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xây</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dựng</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hoàn</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thiện</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luật</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bảo</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vệ</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quyền</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lợi</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người</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tiêu</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dùng</a:t>
            </a:r>
            <a:endParaRPr lang="en-US" sz="2300" dirty="0" smtClean="0">
              <a:solidFill>
                <a:schemeClr val="bg2">
                  <a:lumMod val="10000"/>
                </a:schemeClr>
              </a:solidFill>
              <a:latin typeface="Arial" panose="020B0604020202020204" pitchFamily="34" charset="0"/>
            </a:endParaRPr>
          </a:p>
          <a:p>
            <a:pPr algn="just"/>
            <a:r>
              <a:rPr lang="en-US" sz="2300" dirty="0" smtClean="0">
                <a:solidFill>
                  <a:schemeClr val="bg2">
                    <a:lumMod val="10000"/>
                  </a:schemeClr>
                </a:solidFill>
                <a:latin typeface="Arial" panose="020B0604020202020204" pitchFamily="34" charset="0"/>
              </a:rPr>
              <a:t>4. </a:t>
            </a:r>
            <a:r>
              <a:rPr lang="en-US" sz="2300" dirty="0" err="1" smtClean="0">
                <a:solidFill>
                  <a:schemeClr val="bg2">
                    <a:lumMod val="10000"/>
                  </a:schemeClr>
                </a:solidFill>
                <a:latin typeface="Arial" panose="020B0604020202020204" pitchFamily="34" charset="0"/>
              </a:rPr>
              <a:t>Thể</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hiện</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tính</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tích</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cực</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khả</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năng</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hợp</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tác</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hiệu</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quả</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với</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các</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thành</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viên</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trong</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nhóm</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học</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tập</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Sử</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dụng</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tốt</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công</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nghệ</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thông</a:t>
            </a:r>
            <a:r>
              <a:rPr lang="en-US" sz="2300" dirty="0" smtClean="0">
                <a:solidFill>
                  <a:schemeClr val="bg2">
                    <a:lumMod val="10000"/>
                  </a:schemeClr>
                </a:solidFill>
                <a:latin typeface="Arial" panose="020B0604020202020204" pitchFamily="34" charset="0"/>
              </a:rPr>
              <a:t> tin </a:t>
            </a:r>
            <a:r>
              <a:rPr lang="en-US" sz="2300" dirty="0" err="1" smtClean="0">
                <a:solidFill>
                  <a:schemeClr val="bg2">
                    <a:lumMod val="10000"/>
                  </a:schemeClr>
                </a:solidFill>
                <a:latin typeface="Arial" panose="020B0604020202020204" pitchFamily="34" charset="0"/>
              </a:rPr>
              <a:t>để</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giải</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quyết</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bài</a:t>
            </a:r>
            <a:r>
              <a:rPr lang="en-US" sz="2300" dirty="0" smtClean="0">
                <a:solidFill>
                  <a:schemeClr val="bg2">
                    <a:lumMod val="10000"/>
                  </a:schemeClr>
                </a:solidFill>
                <a:latin typeface="Arial" panose="020B0604020202020204" pitchFamily="34" charset="0"/>
              </a:rPr>
              <a:t> </a:t>
            </a:r>
            <a:r>
              <a:rPr lang="en-US" sz="2300" dirty="0" err="1" smtClean="0">
                <a:solidFill>
                  <a:schemeClr val="bg2">
                    <a:lumMod val="10000"/>
                  </a:schemeClr>
                </a:solidFill>
                <a:latin typeface="Arial" panose="020B0604020202020204" pitchFamily="34" charset="0"/>
              </a:rPr>
              <a:t>tập</a:t>
            </a:r>
            <a:endParaRPr lang="en-US" sz="2300" dirty="0">
              <a:solidFill>
                <a:schemeClr val="bg2">
                  <a:lumMod val="10000"/>
                </a:schemeClr>
              </a:solidFill>
              <a:latin typeface="Arial" panose="020B0604020202020204" pitchFamily="34" charset="0"/>
            </a:endParaRPr>
          </a:p>
        </p:txBody>
      </p:sp>
    </p:spTree>
    <p:extLst>
      <p:ext uri="{BB962C8B-B14F-4D97-AF65-F5344CB8AC3E}">
        <p14:creationId xmlns:p14="http://schemas.microsoft.com/office/powerpoint/2010/main" val="300201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A9AEF3-DE77-478E-ABB0-54953DF76D0B}" type="slidenum">
              <a:rPr lang="en-US" smtClean="0"/>
              <a:t>3</a:t>
            </a:fld>
            <a:endParaRPr lang="en-US"/>
          </a:p>
        </p:txBody>
      </p:sp>
      <p:sp>
        <p:nvSpPr>
          <p:cNvPr id="5" name="Title 4"/>
          <p:cNvSpPr>
            <a:spLocks noGrp="1"/>
          </p:cNvSpPr>
          <p:nvPr>
            <p:ph type="title"/>
          </p:nvPr>
        </p:nvSpPr>
        <p:spPr>
          <a:xfrm>
            <a:off x="1187624" y="44624"/>
            <a:ext cx="6512511" cy="1143000"/>
          </a:xfrm>
        </p:spPr>
        <p:txBody>
          <a:bodyPr/>
          <a:lstStyle/>
          <a:p>
            <a:pPr algn="ctr"/>
            <a:r>
              <a:rPr lang="en-US" dirty="0" smtClean="0"/>
              <a:t>NỘI DUNG</a:t>
            </a:r>
            <a:endParaRPr lang="en-US"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3861520510"/>
              </p:ext>
            </p:extLst>
          </p:nvPr>
        </p:nvGraphicFramePr>
        <p:xfrm>
          <a:off x="439924" y="942181"/>
          <a:ext cx="8568952" cy="5412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3852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6" name="Content Placeholder 5"/>
          <p:cNvSpPr>
            <a:spLocks noGrp="1"/>
          </p:cNvSpPr>
          <p:nvPr>
            <p:ph sz="quarter" idx="13"/>
          </p:nvPr>
        </p:nvSpPr>
        <p:spPr>
          <a:xfrm>
            <a:off x="971600" y="2708920"/>
            <a:ext cx="7931224" cy="936104"/>
          </a:xfrm>
        </p:spPr>
        <p:txBody>
          <a:bodyPr>
            <a:noAutofit/>
          </a:bodyPr>
          <a:lstStyle/>
          <a:p>
            <a:pPr marL="45720" indent="0">
              <a:buNone/>
            </a:pPr>
            <a:r>
              <a:rPr lang="en-US" sz="2800" b="1" dirty="0" smtClean="0"/>
              <a:t>I. QUYỀN VÀ NGHĨA VỤ NGƯỜI TIÊU DÙNG</a:t>
            </a:r>
            <a:endParaRPr lang="en-US" sz="2800" b="1" dirty="0"/>
          </a:p>
        </p:txBody>
      </p:sp>
    </p:spTree>
    <p:extLst>
      <p:ext uri="{BB962C8B-B14F-4D97-AF65-F5344CB8AC3E}">
        <p14:creationId xmlns:p14="http://schemas.microsoft.com/office/powerpoint/2010/main" val="295588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62A9AEF3-DE77-478E-ABB0-54953DF76D0B}" type="slidenum">
              <a:rPr lang="en-US" smtClean="0"/>
              <a:t>5</a:t>
            </a:fld>
            <a:endParaRPr lang="en-US"/>
          </a:p>
        </p:txBody>
      </p:sp>
      <p:sp>
        <p:nvSpPr>
          <p:cNvPr id="5" name="Title 4"/>
          <p:cNvSpPr>
            <a:spLocks noGrp="1"/>
          </p:cNvSpPr>
          <p:nvPr>
            <p:ph type="title"/>
          </p:nvPr>
        </p:nvSpPr>
        <p:spPr>
          <a:xfrm>
            <a:off x="439924" y="332656"/>
            <a:ext cx="8568952" cy="1143000"/>
          </a:xfrm>
        </p:spPr>
        <p:txBody>
          <a:bodyPr/>
          <a:lstStyle/>
          <a:p>
            <a:pPr algn="ctr"/>
            <a:r>
              <a:rPr lang="vi-VN" dirty="0" smtClean="0"/>
              <a:t>Thế nào là người tiêu dùng?</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71800" y="1556792"/>
            <a:ext cx="3622070" cy="2981858"/>
          </a:xfrm>
        </p:spPr>
      </p:pic>
      <p:sp>
        <p:nvSpPr>
          <p:cNvPr id="8" name="Rounded Rectangle 7"/>
          <p:cNvSpPr/>
          <p:nvPr/>
        </p:nvSpPr>
        <p:spPr>
          <a:xfrm>
            <a:off x="475444" y="4023767"/>
            <a:ext cx="8541332" cy="25792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rPr>
              <a:t>Người tiêu dùng là người mua, sử dụng hàng hóa, dịch vụ cho mục đích tiêu dùng, sinh hoạt của cá nhân, gia đình, tổ chức.</a:t>
            </a:r>
            <a:endParaRPr lang="en-US" sz="2800" dirty="0">
              <a:solidFill>
                <a:srgbClr val="FF0000"/>
              </a:solidFill>
            </a:endParaRPr>
          </a:p>
        </p:txBody>
      </p:sp>
    </p:spTree>
    <p:extLst>
      <p:ext uri="{BB962C8B-B14F-4D97-AF65-F5344CB8AC3E}">
        <p14:creationId xmlns:p14="http://schemas.microsoft.com/office/powerpoint/2010/main" val="26703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3C40C2-E629-4AD3-8E91-56C3FADD772E}" type="datetime1">
              <a:rPr lang="vi-VN" smtClean="0"/>
              <a:pPr/>
              <a:t>28/02/2023</a:t>
            </a:fld>
            <a:endParaRPr 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62A9AEF3-DE77-478E-ABB0-54953DF76D0B}" type="slidenum">
              <a:rPr lang="en-US" smtClean="0"/>
              <a:t>6</a:t>
            </a:fld>
            <a:endParaRPr lang="en-US"/>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252520" cy="6858000"/>
          </a:xfrm>
        </p:spPr>
      </p:pic>
    </p:spTree>
    <p:extLst>
      <p:ext uri="{BB962C8B-B14F-4D97-AF65-F5344CB8AC3E}">
        <p14:creationId xmlns:p14="http://schemas.microsoft.com/office/powerpoint/2010/main" val="3873529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A9AEF3-DE77-478E-ABB0-54953DF76D0B}" type="slidenum">
              <a:rPr lang="en-US" smtClean="0"/>
              <a:t>7</a:t>
            </a:fld>
            <a:endParaRPr lang="en-US"/>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41688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8FB2B-8DFC-4C8C-8CFA-601E9CECCE6F}" type="datetime1">
              <a:rPr lang="vi-VN" smtClean="0"/>
              <a:pPr/>
              <a:t>28/02/2023</a:t>
            </a:fld>
            <a:endParaRPr 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62A9AEF3-DE77-478E-ABB0-54953DF76D0B}" type="slidenum">
              <a:rPr lang="en-US" smtClean="0"/>
              <a:t>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265382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3C40C2-E629-4AD3-8E91-56C3FADD772E}" type="datetime1">
              <a:rPr lang="vi-VN" smtClean="0"/>
              <a:pPr/>
              <a:t>28/02/2023</a:t>
            </a:fld>
            <a:endParaRPr 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62A9AEF3-DE77-478E-ABB0-54953DF76D0B}" type="slidenum">
              <a:rPr lang="en-US" smtClean="0"/>
              <a:t>9</a:t>
            </a:fld>
            <a:endParaRPr lang="en-US"/>
          </a:p>
        </p:txBody>
      </p:sp>
      <p:sp>
        <p:nvSpPr>
          <p:cNvPr id="2" name="Title 1"/>
          <p:cNvSpPr>
            <a:spLocks noGrp="1"/>
          </p:cNvSpPr>
          <p:nvPr>
            <p:ph type="title"/>
          </p:nvPr>
        </p:nvSpPr>
        <p:spPr>
          <a:xfrm>
            <a:off x="179512" y="0"/>
            <a:ext cx="8964488" cy="548680"/>
          </a:xfrm>
        </p:spPr>
        <p:txBody>
          <a:bodyPr>
            <a:noAutofit/>
          </a:bodyPr>
          <a:lstStyle/>
          <a:p>
            <a:pPr marL="0" indent="0" algn="ctr">
              <a:buNone/>
            </a:pPr>
            <a:r>
              <a:rPr lang="en-US" sz="3600" dirty="0" smtClean="0"/>
              <a:t>1. </a:t>
            </a:r>
            <a:r>
              <a:rPr lang="en-US" sz="2800" dirty="0" smtClean="0"/>
              <a:t>TRÁCH NHIỆM CỦA TỔ CHỨC, CÁ NHÂN KINH DOANH HÀNG HÓA, DỊCH VỤ </a:t>
            </a:r>
            <a:endParaRPr lang="en-US" sz="2800" dirty="0"/>
          </a:p>
        </p:txBody>
      </p:sp>
      <p:sp>
        <p:nvSpPr>
          <p:cNvPr id="3" name="Content Placeholder 2"/>
          <p:cNvSpPr>
            <a:spLocks noGrp="1"/>
          </p:cNvSpPr>
          <p:nvPr>
            <p:ph sz="quarter" idx="13"/>
          </p:nvPr>
        </p:nvSpPr>
        <p:spPr>
          <a:xfrm>
            <a:off x="395536" y="1196752"/>
            <a:ext cx="8496944" cy="5400600"/>
          </a:xfrm>
        </p:spPr>
        <p:txBody>
          <a:bodyPr>
            <a:normAutofit fontScale="92500" lnSpcReduction="20000"/>
          </a:bodyPr>
          <a:lstStyle/>
          <a:p>
            <a:r>
              <a:rPr lang="vi-VN" dirty="0"/>
              <a:t>1. Ghi nhãn hàng hóa theo quy định của pháp luật.</a:t>
            </a:r>
          </a:p>
          <a:p>
            <a:endParaRPr lang="vi-VN" dirty="0"/>
          </a:p>
          <a:p>
            <a:r>
              <a:rPr lang="vi-VN" dirty="0"/>
              <a:t>2. Niêm yết công khai giá hàng hóa, dịch vụ tại địa điểm kinh doanh, văn phòng dịch vụ.</a:t>
            </a:r>
          </a:p>
          <a:p>
            <a:endParaRPr lang="vi-VN" dirty="0"/>
          </a:p>
          <a:p>
            <a:r>
              <a:rPr lang="vi-VN" dirty="0"/>
              <a:t>3. Cảnh báo khả năng hàng hóa, dịch vụ có ảnh hưởng xấu đến sức khỏe, tính mạng, tài sản của người tiêu dùng và các biện pháp phòng ngừa.</a:t>
            </a:r>
          </a:p>
          <a:p>
            <a:endParaRPr lang="vi-VN" dirty="0"/>
          </a:p>
          <a:p>
            <a:r>
              <a:rPr lang="vi-VN" dirty="0"/>
              <a:t>4. Cung cấp thông tin về khả năng cung ứng linh kiện, phụ kiện thay thế của hàng hóa.</a:t>
            </a:r>
          </a:p>
          <a:p>
            <a:endParaRPr lang="vi-VN" dirty="0"/>
          </a:p>
          <a:p>
            <a:r>
              <a:rPr lang="vi-VN" dirty="0"/>
              <a:t>5. Cung cấp hướng dẫn sử dụng; điều kiện, thời hạn, địa điểm, thủ tục bảo hành trong trường hợp hàng hóa, dịch vụ có bảo hành.</a:t>
            </a:r>
          </a:p>
          <a:p>
            <a:endParaRPr lang="vi-VN" dirty="0"/>
          </a:p>
          <a:p>
            <a:r>
              <a:rPr lang="vi-VN" dirty="0"/>
              <a:t>6. Thông báo chính xác, đầy đủ cho người tiêu dùng về hợp đồng theo mẫu, điều kiện giao dịch chung trước khi giao dịch.</a:t>
            </a:r>
          </a:p>
        </p:txBody>
      </p:sp>
      <p:cxnSp>
        <p:nvCxnSpPr>
          <p:cNvPr id="8" name="Straight Connector 7"/>
          <p:cNvCxnSpPr/>
          <p:nvPr/>
        </p:nvCxnSpPr>
        <p:spPr>
          <a:xfrm>
            <a:off x="683568" y="1052736"/>
            <a:ext cx="68407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0214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4912</TotalTime>
  <Words>803</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Georgia</vt:lpstr>
      <vt:lpstr>Trebuchet MS</vt:lpstr>
      <vt:lpstr>Slipstream</vt:lpstr>
      <vt:lpstr>BÀI 8  PHÁP LUẬT BẢO VỆ QUYỀN LỢI NGƯỜI TIÊU DÙNG</vt:lpstr>
      <vt:lpstr>MỤC TIÊU HỌC TẬP</vt:lpstr>
      <vt:lpstr>NỘI DUNG</vt:lpstr>
      <vt:lpstr>PowerPoint Presentation</vt:lpstr>
      <vt:lpstr>Thế nào là người tiêu dùng?</vt:lpstr>
      <vt:lpstr>PowerPoint Presentation</vt:lpstr>
      <vt:lpstr>PowerPoint Presentation</vt:lpstr>
      <vt:lpstr>PowerPoint Presentation</vt:lpstr>
      <vt:lpstr>1. TRÁCH NHIỆM CỦA TỔ CHỨC, CÁ NHÂN KINH DOANH HÀNG HÓA, DỊCH VỤ </vt:lpstr>
      <vt:lpstr>1. TRÁCH NHIỆM CỦA TỔ CHỨC XÃ HỘI TRONG VIỆC THAM GIA BẢO VỆ QUYỀN LỢI NGƯỜI TIÊU DÙNG</vt:lpstr>
      <vt:lpstr>Tổ chức xã hội bảo vệ quyền lợi người tiêu dùng bằng các hoạt động</vt:lpstr>
      <vt:lpstr>TỔNG KẾT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PHÁP LUẬT PHÒNG, CHỐNG THAM NHŨNG</dc:title>
  <dc:creator>PC</dc:creator>
  <cp:lastModifiedBy>Le Hieu</cp:lastModifiedBy>
  <cp:revision>98</cp:revision>
  <dcterms:created xsi:type="dcterms:W3CDTF">2019-09-04T12:25:06Z</dcterms:created>
  <dcterms:modified xsi:type="dcterms:W3CDTF">2023-02-28T04:17:40Z</dcterms:modified>
</cp:coreProperties>
</file>