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3"/>
  </p:notesMasterIdLst>
  <p:sldIdLst>
    <p:sldId id="428" r:id="rId2"/>
    <p:sldId id="426" r:id="rId3"/>
    <p:sldId id="364" r:id="rId4"/>
    <p:sldId id="265" r:id="rId5"/>
    <p:sldId id="429" r:id="rId6"/>
    <p:sldId id="430" r:id="rId7"/>
    <p:sldId id="431" r:id="rId8"/>
    <p:sldId id="432" r:id="rId9"/>
    <p:sldId id="433" r:id="rId10"/>
    <p:sldId id="434" r:id="rId11"/>
    <p:sldId id="440" r:id="rId12"/>
    <p:sldId id="441" r:id="rId13"/>
    <p:sldId id="442" r:id="rId14"/>
    <p:sldId id="435" r:id="rId15"/>
    <p:sldId id="436" r:id="rId16"/>
    <p:sldId id="437" r:id="rId17"/>
    <p:sldId id="438" r:id="rId18"/>
    <p:sldId id="439" r:id="rId19"/>
    <p:sldId id="443" r:id="rId20"/>
    <p:sldId id="444" r:id="rId21"/>
    <p:sldId id="445" r:id="rId22"/>
    <p:sldId id="446" r:id="rId23"/>
    <p:sldId id="447" r:id="rId24"/>
    <p:sldId id="448" r:id="rId25"/>
    <p:sldId id="449" r:id="rId26"/>
    <p:sldId id="450" r:id="rId27"/>
    <p:sldId id="451" r:id="rId28"/>
    <p:sldId id="452" r:id="rId29"/>
    <p:sldId id="453" r:id="rId30"/>
    <p:sldId id="454" r:id="rId31"/>
    <p:sldId id="457" r:id="rId32"/>
    <p:sldId id="456" r:id="rId33"/>
    <p:sldId id="458" r:id="rId34"/>
    <p:sldId id="459" r:id="rId35"/>
    <p:sldId id="460" r:id="rId36"/>
    <p:sldId id="461" r:id="rId37"/>
    <p:sldId id="462" r:id="rId38"/>
    <p:sldId id="463" r:id="rId39"/>
    <p:sldId id="464" r:id="rId40"/>
    <p:sldId id="465" r:id="rId41"/>
    <p:sldId id="46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97" autoAdjust="0"/>
    <p:restoredTop sz="92115" autoAdjust="0"/>
  </p:normalViewPr>
  <p:slideViewPr>
    <p:cSldViewPr snapToGrid="0" snapToObjects="1">
      <p:cViewPr>
        <p:scale>
          <a:sx n="60" d="100"/>
          <a:sy n="60" d="100"/>
        </p:scale>
        <p:origin x="-312" y="-72"/>
      </p:cViewPr>
      <p:guideLst>
        <p:guide orient="horz" pos="2160"/>
        <p:guide pos="2880"/>
      </p:guideLst>
    </p:cSldViewPr>
  </p:slideViewPr>
  <p:outlineViewPr>
    <p:cViewPr>
      <p:scale>
        <a:sx n="33" d="100"/>
        <a:sy n="33" d="100"/>
      </p:scale>
      <p:origin x="0" y="30234"/>
    </p:cViewPr>
  </p:outlineViewPr>
  <p:notesTextViewPr>
    <p:cViewPr>
      <p:scale>
        <a:sx n="1" d="1"/>
        <a:sy n="1" d="1"/>
      </p:scale>
      <p:origin x="0" y="0"/>
    </p:cViewPr>
  </p:notesTextViewPr>
  <p:sorterViewPr>
    <p:cViewPr>
      <p:scale>
        <a:sx n="66" d="100"/>
        <a:sy n="66" d="100"/>
      </p:scale>
      <p:origin x="0" y="52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4C47DF-7F6D-C14C-B3D6-280FFE72458D}" type="datetimeFigureOut">
              <a:rPr lang="en-US" smtClean="0"/>
              <a:pPr/>
              <a:t>02/03/2018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B88E2-72A9-AC4E-83B8-2C67D6EBC0A4}" type="slidenum">
              <a:rPr lang="en-US" smtClean="0"/>
              <a:pPr/>
              <a:t>‹#›</a:t>
            </a:fld>
            <a:endParaRPr lang="en-US"/>
          </a:p>
        </p:txBody>
      </p:sp>
    </p:spTree>
    <p:extLst>
      <p:ext uri="{BB962C8B-B14F-4D97-AF65-F5344CB8AC3E}">
        <p14:creationId xmlns:p14="http://schemas.microsoft.com/office/powerpoint/2010/main" val="1287656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5B88E2-72A9-AC4E-83B8-2C67D6EBC0A4}" type="slidenum">
              <a:rPr lang="en-US" smtClean="0"/>
              <a:pPr/>
              <a:t>2</a:t>
            </a:fld>
            <a:endParaRPr lang="en-US"/>
          </a:p>
        </p:txBody>
      </p:sp>
    </p:spTree>
    <p:extLst>
      <p:ext uri="{BB962C8B-B14F-4D97-AF65-F5344CB8AC3E}">
        <p14:creationId xmlns:p14="http://schemas.microsoft.com/office/powerpoint/2010/main" val="210834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8BC82-946F-7C41-AB00-393ECB356496}" type="datetimeFigureOut">
              <a:rPr lang="en-US" smtClean="0"/>
              <a:pPr/>
              <a:t>02/03/2018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5CD46B-702C-2B40-82FA-89DB88C95E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8BC82-946F-7C41-AB00-393ECB356496}" type="datetimeFigureOut">
              <a:rPr lang="en-US" smtClean="0"/>
              <a:pPr/>
              <a:t>02/03/2018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5CD46B-702C-2B40-82FA-89DB88C95ED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228600" y="2133600"/>
            <a:ext cx="8915400" cy="3276600"/>
          </a:xfrm>
        </p:spPr>
        <p:txBody>
          <a:bodyPr>
            <a:normAutofit fontScale="90000"/>
          </a:bodyPr>
          <a:lstStyle/>
          <a:p>
            <a:pPr eaLnBrk="1" hangingPunct="1">
              <a:defRPr/>
            </a:pPr>
            <a:r>
              <a:rPr lang="en-US" sz="5300" b="1" dirty="0" smtClean="0">
                <a:solidFill>
                  <a:srgbClr val="FF0000"/>
                </a:solidFill>
                <a:latin typeface="Arial" charset="0"/>
                <a:cs typeface="Arial" charset="0"/>
              </a:rPr>
              <a:t>DINH DƯỠNG – TIẾT CHẾ</a:t>
            </a:r>
            <a:r>
              <a:rPr lang="en-US" sz="5400" b="1" dirty="0" smtClean="0">
                <a:solidFill>
                  <a:srgbClr val="FF0000"/>
                </a:solidFill>
                <a:latin typeface="Arial" charset="0"/>
                <a:cs typeface="Arial" charset="0"/>
              </a:rPr>
              <a:t/>
            </a:r>
            <a:br>
              <a:rPr lang="en-US" sz="5400" b="1" dirty="0" smtClean="0">
                <a:solidFill>
                  <a:srgbClr val="FF0000"/>
                </a:solidFill>
                <a:latin typeface="Arial" charset="0"/>
                <a:cs typeface="Arial" charset="0"/>
              </a:rPr>
            </a:br>
            <a:r>
              <a:rPr lang="en-US" sz="5400" b="1" dirty="0" smtClean="0">
                <a:latin typeface="Arial" charset="0"/>
                <a:cs typeface="Arial" charset="0"/>
              </a:rPr>
              <a:t/>
            </a:r>
            <a:br>
              <a:rPr lang="en-US" sz="5400" b="1" dirty="0" smtClean="0">
                <a:latin typeface="Arial" charset="0"/>
                <a:cs typeface="Arial" charset="0"/>
              </a:rPr>
            </a:br>
            <a:r>
              <a:rPr lang="en-US" sz="5400" b="1" dirty="0" smtClean="0">
                <a:latin typeface="Arial" charset="0"/>
                <a:cs typeface="Arial" charset="0"/>
              </a:rPr>
              <a:t/>
            </a:r>
            <a:br>
              <a:rPr lang="en-US" sz="5400" b="1" dirty="0" smtClean="0">
                <a:latin typeface="Arial" charset="0"/>
                <a:cs typeface="Arial" charset="0"/>
              </a:rPr>
            </a:br>
            <a:r>
              <a:rPr lang="en-US" sz="3200" b="1" dirty="0" smtClean="0">
                <a:solidFill>
                  <a:schemeClr val="bg1">
                    <a:lumMod val="65000"/>
                  </a:schemeClr>
                </a:solidFill>
                <a:latin typeface="Arial" charset="0"/>
                <a:cs typeface="Arial" charset="0"/>
              </a:rPr>
              <a:t>PHẠM THỊ MỸ DUNG</a:t>
            </a:r>
            <a:br>
              <a:rPr lang="en-US" sz="3200" b="1" dirty="0" smtClean="0">
                <a:solidFill>
                  <a:schemeClr val="bg1">
                    <a:lumMod val="65000"/>
                  </a:schemeClr>
                </a:solidFill>
                <a:latin typeface="Arial" charset="0"/>
                <a:cs typeface="Arial" charset="0"/>
              </a:rPr>
            </a:br>
            <a:r>
              <a:rPr lang="en-US" sz="3200" b="1" dirty="0" smtClean="0">
                <a:solidFill>
                  <a:schemeClr val="bg1">
                    <a:lumMod val="65000"/>
                  </a:schemeClr>
                </a:solidFill>
                <a:latin typeface="Arial" charset="0"/>
                <a:cs typeface="Arial" charset="0"/>
              </a:rPr>
              <a:t>BỘ MÔN Y TẾ CÔNG CỘNG</a:t>
            </a:r>
            <a:endParaRPr lang="en-US" sz="5400" b="1" dirty="0" smtClean="0">
              <a:solidFill>
                <a:schemeClr val="bg1">
                  <a:lumMod val="65000"/>
                </a:schemeClr>
              </a:solidFill>
              <a:latin typeface="Arial" charset="0"/>
              <a:cs typeface="Arial" charset="0"/>
            </a:endParaRPr>
          </a:p>
        </p:txBody>
      </p:sp>
    </p:spTree>
    <p:extLst>
      <p:ext uri="{BB962C8B-B14F-4D97-AF65-F5344CB8AC3E}">
        <p14:creationId xmlns:p14="http://schemas.microsoft.com/office/powerpoint/2010/main" val="260974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1143000"/>
          </a:xfrm>
        </p:spPr>
        <p:txBody>
          <a:bodyPr>
            <a:normAutofit/>
          </a:bodyPr>
          <a:lstStyle/>
          <a:p>
            <a:r>
              <a:rPr lang="en-US" sz="3600" b="1" dirty="0" smtClean="0">
                <a:solidFill>
                  <a:srgbClr val="FF0000"/>
                </a:solidFill>
              </a:rPr>
              <a:t>NHU CẦU NĂNG LƯỢNG CỦA CƠ THỂ</a:t>
            </a:r>
            <a:endParaRPr lang="en-US" sz="3600" b="1" dirty="0">
              <a:solidFill>
                <a:srgbClr val="FF0000"/>
              </a:solidFill>
            </a:endParaRPr>
          </a:p>
        </p:txBody>
      </p:sp>
      <p:sp>
        <p:nvSpPr>
          <p:cNvPr id="3" name="Content Placeholder 2"/>
          <p:cNvSpPr>
            <a:spLocks noGrp="1"/>
          </p:cNvSpPr>
          <p:nvPr>
            <p:ph idx="1"/>
          </p:nvPr>
        </p:nvSpPr>
        <p:spPr>
          <a:xfrm>
            <a:off x="409902" y="1340080"/>
            <a:ext cx="8229600" cy="4770318"/>
          </a:xfrm>
        </p:spPr>
        <p:txBody>
          <a:bodyPr>
            <a:noAutofit/>
          </a:bodyPr>
          <a:lstStyle/>
          <a:p>
            <a:pPr algn="just">
              <a:lnSpc>
                <a:spcPct val="120000"/>
              </a:lnSpc>
              <a:spcBef>
                <a:spcPts val="500"/>
              </a:spcBef>
              <a:spcAft>
                <a:spcPts val="500"/>
              </a:spcAft>
              <a:buFont typeface="Wingdings" pitchFamily="2" charset="2"/>
              <a:buChar char="Ø"/>
            </a:pPr>
            <a:r>
              <a:rPr lang="nl-NL" sz="2800" dirty="0" smtClean="0">
                <a:latin typeface="Arial" pitchFamily="34" charset="0"/>
                <a:cs typeface="Arial" pitchFamily="34" charset="0"/>
              </a:rPr>
              <a:t>Giai đoạn phát </a:t>
            </a:r>
            <a:r>
              <a:rPr lang="nl-NL" sz="2800" dirty="0">
                <a:latin typeface="Arial" pitchFamily="34" charset="0"/>
                <a:cs typeface="Arial" pitchFamily="34" charset="0"/>
              </a:rPr>
              <a:t>triển nhanh thì nhu cầu năng lượng cũng tăng </a:t>
            </a:r>
            <a:r>
              <a:rPr lang="nl-NL" sz="2800" dirty="0" smtClean="0">
                <a:latin typeface="Arial" pitchFamily="34" charset="0"/>
                <a:cs typeface="Arial" pitchFamily="34" charset="0"/>
              </a:rPr>
              <a:t>nhanh. </a:t>
            </a:r>
            <a:endParaRPr lang="nl-NL" sz="2800" dirty="0">
              <a:latin typeface="Arial" pitchFamily="34" charset="0"/>
              <a:cs typeface="Arial" pitchFamily="34" charset="0"/>
            </a:endParaRPr>
          </a:p>
          <a:p>
            <a:pPr algn="just">
              <a:lnSpc>
                <a:spcPct val="120000"/>
              </a:lnSpc>
              <a:spcBef>
                <a:spcPts val="500"/>
              </a:spcBef>
              <a:spcAft>
                <a:spcPts val="500"/>
              </a:spcAft>
              <a:buFont typeface="Wingdings" pitchFamily="2" charset="2"/>
              <a:buChar char="Ø"/>
            </a:pPr>
            <a:r>
              <a:rPr lang="nl-NL" sz="2800" dirty="0">
                <a:latin typeface="Arial" pitchFamily="34" charset="0"/>
                <a:cs typeface="Arial" pitchFamily="34" charset="0"/>
              </a:rPr>
              <a:t>Trẻ em ở giai đoạn nhà trẻ và giai đoạn vị thành niên </a:t>
            </a:r>
            <a:r>
              <a:rPr lang="nl-NL" sz="2800" dirty="0" smtClean="0">
                <a:latin typeface="Arial" pitchFamily="34" charset="0"/>
                <a:cs typeface="Arial" pitchFamily="34" charset="0"/>
              </a:rPr>
              <a:t>có </a:t>
            </a:r>
            <a:r>
              <a:rPr lang="nl-NL" sz="2800" dirty="0">
                <a:latin typeface="Arial" pitchFamily="34" charset="0"/>
                <a:cs typeface="Arial" pitchFamily="34" charset="0"/>
              </a:rPr>
              <a:t>nhu cầu năng lượng tăng cao.</a:t>
            </a:r>
          </a:p>
          <a:p>
            <a:pPr algn="just">
              <a:lnSpc>
                <a:spcPct val="120000"/>
              </a:lnSpc>
              <a:spcBef>
                <a:spcPts val="500"/>
              </a:spcBef>
              <a:spcAft>
                <a:spcPts val="500"/>
              </a:spcAft>
              <a:buFont typeface="Wingdings" pitchFamily="2" charset="2"/>
              <a:buChar char="Ø"/>
            </a:pPr>
            <a:r>
              <a:rPr lang="nl-NL" sz="2800" dirty="0">
                <a:latin typeface="Arial" pitchFamily="34" charset="0"/>
                <a:cs typeface="Arial" pitchFamily="34" charset="0"/>
              </a:rPr>
              <a:t>Ở phụ nữ </a:t>
            </a:r>
            <a:r>
              <a:rPr lang="nl-NL" sz="2800" dirty="0" smtClean="0">
                <a:latin typeface="Arial" pitchFamily="34" charset="0"/>
                <a:cs typeface="Arial" pitchFamily="34" charset="0"/>
              </a:rPr>
              <a:t>có </a:t>
            </a:r>
            <a:r>
              <a:rPr lang="nl-NL" sz="2800" dirty="0">
                <a:latin typeface="Arial" pitchFamily="34" charset="0"/>
                <a:cs typeface="Arial" pitchFamily="34" charset="0"/>
              </a:rPr>
              <a:t>thai, nhu cầu năng lượng tăng </a:t>
            </a:r>
            <a:r>
              <a:rPr lang="nl-NL" sz="2800" dirty="0" smtClean="0">
                <a:latin typeface="Arial" pitchFamily="34" charset="0"/>
                <a:cs typeface="Arial" pitchFamily="34" charset="0"/>
              </a:rPr>
              <a:t>để đáp ứng </a:t>
            </a:r>
            <a:r>
              <a:rPr lang="nl-NL" sz="2800" dirty="0">
                <a:latin typeface="Arial" pitchFamily="34" charset="0"/>
                <a:cs typeface="Arial" pitchFamily="34" charset="0"/>
              </a:rPr>
              <a:t>sự phát triển của tử cung, nhau thai, bào thai và </a:t>
            </a:r>
            <a:r>
              <a:rPr lang="nl-NL" sz="2800" dirty="0" smtClean="0">
                <a:latin typeface="Arial" pitchFamily="34" charset="0"/>
                <a:cs typeface="Arial" pitchFamily="34" charset="0"/>
              </a:rPr>
              <a:t>dự </a:t>
            </a:r>
            <a:r>
              <a:rPr lang="nl-NL" sz="2800" dirty="0">
                <a:latin typeface="Arial" pitchFamily="34" charset="0"/>
                <a:cs typeface="Arial" pitchFamily="34" charset="0"/>
              </a:rPr>
              <a:t>trữ năng lượng và các chất dinh dưỡng </a:t>
            </a:r>
            <a:r>
              <a:rPr lang="nl-NL" sz="2800" dirty="0" smtClean="0">
                <a:latin typeface="Arial" pitchFamily="34" charset="0"/>
                <a:cs typeface="Arial" pitchFamily="34" charset="0"/>
              </a:rPr>
              <a:t>cho </a:t>
            </a:r>
            <a:r>
              <a:rPr lang="nl-NL" sz="2800" dirty="0">
                <a:latin typeface="Arial" pitchFamily="34" charset="0"/>
                <a:cs typeface="Arial" pitchFamily="34" charset="0"/>
              </a:rPr>
              <a:t>quá trình nuôi con bú.</a:t>
            </a:r>
          </a:p>
        </p:txBody>
      </p:sp>
    </p:spTree>
    <p:extLst>
      <p:ext uri="{BB962C8B-B14F-4D97-AF65-F5344CB8AC3E}">
        <p14:creationId xmlns:p14="http://schemas.microsoft.com/office/powerpoint/2010/main" val="471968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1143000"/>
          </a:xfrm>
        </p:spPr>
        <p:txBody>
          <a:bodyPr>
            <a:normAutofit/>
          </a:bodyPr>
          <a:lstStyle/>
          <a:p>
            <a:r>
              <a:rPr lang="en-US" sz="3600" b="1" dirty="0" smtClean="0">
                <a:solidFill>
                  <a:srgbClr val="FF0000"/>
                </a:solidFill>
              </a:rPr>
              <a:t>NHU CẦU NĂNG LƯỢNG CỦA CƠ THỂ</a:t>
            </a:r>
            <a:endParaRPr lang="en-US" sz="3600" b="1" dirty="0">
              <a:solidFill>
                <a:srgbClr val="FF0000"/>
              </a:solidFill>
            </a:endParaRPr>
          </a:p>
        </p:txBody>
      </p:sp>
      <p:sp>
        <p:nvSpPr>
          <p:cNvPr id="3" name="Content Placeholder 2"/>
          <p:cNvSpPr>
            <a:spLocks noGrp="1"/>
          </p:cNvSpPr>
          <p:nvPr>
            <p:ph idx="1"/>
          </p:nvPr>
        </p:nvSpPr>
        <p:spPr>
          <a:xfrm>
            <a:off x="409902" y="1340080"/>
            <a:ext cx="8229600" cy="4770318"/>
          </a:xfrm>
        </p:spPr>
        <p:txBody>
          <a:bodyPr>
            <a:noAutofit/>
          </a:bodyPr>
          <a:lstStyle/>
          <a:p>
            <a:pPr algn="just">
              <a:lnSpc>
                <a:spcPct val="120000"/>
              </a:lnSpc>
              <a:spcBef>
                <a:spcPts val="500"/>
              </a:spcBef>
              <a:spcAft>
                <a:spcPts val="500"/>
              </a:spcAft>
              <a:buFont typeface="Wingdings" pitchFamily="2" charset="2"/>
              <a:buChar char="Ø"/>
            </a:pPr>
            <a:r>
              <a:rPr lang="nl-NL" sz="2800" dirty="0" smtClean="0">
                <a:latin typeface="Arial" pitchFamily="34" charset="0"/>
                <a:cs typeface="Arial" pitchFamily="34" charset="0"/>
              </a:rPr>
              <a:t>Giai </a:t>
            </a:r>
            <a:r>
              <a:rPr lang="nl-NL" sz="2800" dirty="0">
                <a:latin typeface="Arial" pitchFamily="34" charset="0"/>
                <a:cs typeface="Arial" pitchFamily="34" charset="0"/>
              </a:rPr>
              <a:t>đoạn trưởng thành: </a:t>
            </a:r>
            <a:r>
              <a:rPr lang="nl-NL" sz="2800" dirty="0" smtClean="0">
                <a:latin typeface="Arial" pitchFamily="34" charset="0"/>
                <a:cs typeface="Arial" pitchFamily="34" charset="0"/>
              </a:rPr>
              <a:t>sau khi đã đạt được sự phát triển đầy đủ, nhu </a:t>
            </a:r>
            <a:r>
              <a:rPr lang="nl-NL" sz="2800" dirty="0">
                <a:latin typeface="Arial" pitchFamily="34" charset="0"/>
                <a:cs typeface="Arial" pitchFamily="34" charset="0"/>
              </a:rPr>
              <a:t>cầu năng lượng khá ổn định và đáp ứng việc duy trì hoạt động của mô và hoạt động thể lực. </a:t>
            </a:r>
            <a:endParaRPr lang="nl-NL" sz="2800" dirty="0" smtClean="0">
              <a:latin typeface="Arial" pitchFamily="34" charset="0"/>
              <a:cs typeface="Arial" pitchFamily="34" charset="0"/>
            </a:endParaRPr>
          </a:p>
          <a:p>
            <a:pPr algn="just">
              <a:lnSpc>
                <a:spcPct val="120000"/>
              </a:lnSpc>
              <a:spcBef>
                <a:spcPts val="500"/>
              </a:spcBef>
              <a:spcAft>
                <a:spcPts val="500"/>
              </a:spcAft>
              <a:buFont typeface="Wingdings" pitchFamily="2" charset="2"/>
              <a:buChar char="Ø"/>
            </a:pPr>
            <a:r>
              <a:rPr lang="nl-NL" sz="2800" dirty="0" smtClean="0">
                <a:latin typeface="Arial" pitchFamily="34" charset="0"/>
                <a:cs typeface="Arial" pitchFamily="34" charset="0"/>
              </a:rPr>
              <a:t>Khi </a:t>
            </a:r>
            <a:r>
              <a:rPr lang="nl-NL" sz="2800" dirty="0">
                <a:latin typeface="Arial" pitchFamily="34" charset="0"/>
                <a:cs typeface="Arial" pitchFamily="34" charset="0"/>
              </a:rPr>
              <a:t>tuổi tăng lên (cao tuổi</a:t>
            </a:r>
            <a:r>
              <a:rPr lang="nl-NL" sz="2800" dirty="0" smtClean="0">
                <a:latin typeface="Arial" pitchFamily="34" charset="0"/>
                <a:cs typeface="Arial" pitchFamily="34" charset="0"/>
              </a:rPr>
              <a:t>), </a:t>
            </a:r>
            <a:r>
              <a:rPr lang="nl-NL" sz="2800" dirty="0">
                <a:latin typeface="Arial" pitchFamily="34" charset="0"/>
                <a:cs typeface="Arial" pitchFamily="34" charset="0"/>
              </a:rPr>
              <a:t>năng lượng cho chuyển hóa cơ bản giảm dần và năng lượng cho hoạt động thể lực cũng giảm dần.</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414372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750123"/>
          </a:xfrm>
        </p:spPr>
        <p:txBody>
          <a:bodyPr>
            <a:normAutofit/>
          </a:bodyPr>
          <a:lstStyle/>
          <a:p>
            <a:r>
              <a:rPr lang="en-US" sz="3600" b="1" dirty="0" smtClean="0">
                <a:solidFill>
                  <a:srgbClr val="FF0000"/>
                </a:solidFill>
              </a:rPr>
              <a:t>NHU CẦU NĂNG LƯỢNG CỦA CƠ THỂ</a:t>
            </a:r>
            <a:endParaRPr lang="en-US" sz="3600" b="1" dirty="0">
              <a:solidFill>
                <a:srgbClr val="FF0000"/>
              </a:solidFill>
            </a:endParaRPr>
          </a:p>
        </p:txBody>
      </p:sp>
      <p:sp>
        <p:nvSpPr>
          <p:cNvPr id="3" name="Content Placeholder 2"/>
          <p:cNvSpPr>
            <a:spLocks noGrp="1"/>
          </p:cNvSpPr>
          <p:nvPr>
            <p:ph idx="1"/>
          </p:nvPr>
        </p:nvSpPr>
        <p:spPr>
          <a:xfrm>
            <a:off x="510812" y="1056305"/>
            <a:ext cx="8229600" cy="844714"/>
          </a:xfrm>
        </p:spPr>
        <p:txBody>
          <a:bodyPr>
            <a:noAutofit/>
          </a:bodyPr>
          <a:lstStyle/>
          <a:p>
            <a:pPr marL="0" indent="0" algn="ctr">
              <a:lnSpc>
                <a:spcPct val="120000"/>
              </a:lnSpc>
              <a:spcBef>
                <a:spcPts val="500"/>
              </a:spcBef>
              <a:spcAft>
                <a:spcPts val="500"/>
              </a:spcAft>
              <a:buNone/>
            </a:pPr>
            <a:r>
              <a:rPr lang="nl-NL" sz="2400" i="1" dirty="0" smtClean="0">
                <a:latin typeface="Arial" pitchFamily="34" charset="0"/>
                <a:cs typeface="Arial" pitchFamily="34" charset="0"/>
              </a:rPr>
              <a:t>Bảng 1: </a:t>
            </a:r>
            <a:r>
              <a:rPr lang="nl-NL" sz="2400" i="1" dirty="0">
                <a:latin typeface="Arial" pitchFamily="34" charset="0"/>
                <a:cs typeface="Arial" pitchFamily="34" charset="0"/>
              </a:rPr>
              <a:t>Nhu cầu </a:t>
            </a:r>
            <a:r>
              <a:rPr lang="nl-NL" sz="2400" i="1" dirty="0" smtClean="0">
                <a:latin typeface="Arial" pitchFamily="34" charset="0"/>
                <a:cs typeface="Arial" pitchFamily="34" charset="0"/>
              </a:rPr>
              <a:t>năng lượng khuyến </a:t>
            </a:r>
            <a:r>
              <a:rPr lang="nl-NL" sz="2400" i="1" dirty="0">
                <a:latin typeface="Arial" pitchFamily="34" charset="0"/>
                <a:cs typeface="Arial" pitchFamily="34" charset="0"/>
              </a:rPr>
              <a:t>nghị cho </a:t>
            </a:r>
            <a:r>
              <a:rPr lang="nl-NL" sz="2400" i="1" dirty="0" smtClean="0">
                <a:latin typeface="Arial" pitchFamily="34" charset="0"/>
                <a:cs typeface="Arial" pitchFamily="34" charset="0"/>
              </a:rPr>
              <a:t>TE VN</a:t>
            </a:r>
            <a:endParaRPr lang="en-US" sz="2400" i="1" dirty="0">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34602197"/>
              </p:ext>
            </p:extLst>
          </p:nvPr>
        </p:nvGraphicFramePr>
        <p:xfrm>
          <a:off x="409902" y="1608936"/>
          <a:ext cx="8330510" cy="5097577"/>
        </p:xfrm>
        <a:graphic>
          <a:graphicData uri="http://schemas.openxmlformats.org/drawingml/2006/table">
            <a:tbl>
              <a:tblPr firstRow="1" firstCol="1" bandRow="1">
                <a:tableStyleId>{5C22544A-7EE6-4342-B048-85BDC9FD1C3A}</a:tableStyleId>
              </a:tblPr>
              <a:tblGrid>
                <a:gridCol w="2017988"/>
                <a:gridCol w="1780406"/>
                <a:gridCol w="4532116"/>
              </a:tblGrid>
              <a:tr h="519409">
                <a:tc gridSpan="2">
                  <a:txBody>
                    <a:bodyPr/>
                    <a:lstStyle/>
                    <a:p>
                      <a:pPr marL="0" marR="0" algn="ctr">
                        <a:lnSpc>
                          <a:spcPct val="150000"/>
                        </a:lnSpc>
                        <a:spcBef>
                          <a:spcPts val="0"/>
                        </a:spcBef>
                        <a:spcAft>
                          <a:spcPts val="0"/>
                        </a:spcAft>
                      </a:pPr>
                      <a:r>
                        <a:rPr lang="nl-NL" sz="2400" b="1" dirty="0">
                          <a:effectLst/>
                        </a:rPr>
                        <a:t>Tuổi/ giới</a:t>
                      </a:r>
                      <a:endParaRPr lang="en-US" sz="2000" b="1" dirty="0">
                        <a:effectLst/>
                        <a:latin typeface="Times New Roman"/>
                        <a:ea typeface="Calibri"/>
                        <a:cs typeface="Times New Roman"/>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nl-NL" sz="2400" b="1" dirty="0">
                          <a:effectLst/>
                        </a:rPr>
                        <a:t>Năng lượng (kcal)</a:t>
                      </a:r>
                      <a:endParaRPr lang="en-US" sz="2000" b="1" dirty="0">
                        <a:effectLst/>
                        <a:latin typeface="Times New Roman"/>
                        <a:ea typeface="Calibri"/>
                        <a:cs typeface="Times New Roman"/>
                      </a:endParaRPr>
                    </a:p>
                  </a:txBody>
                  <a:tcPr marL="68580" marR="68580" marT="0" marB="0"/>
                </a:tc>
              </a:tr>
              <a:tr h="845617">
                <a:tc gridSpan="2">
                  <a:txBody>
                    <a:bodyPr/>
                    <a:lstStyle/>
                    <a:p>
                      <a:pPr marL="0" marR="0" algn="ctr">
                        <a:lnSpc>
                          <a:spcPct val="150000"/>
                        </a:lnSpc>
                        <a:spcBef>
                          <a:spcPts val="0"/>
                        </a:spcBef>
                        <a:spcAft>
                          <a:spcPts val="0"/>
                        </a:spcAft>
                      </a:pPr>
                      <a:r>
                        <a:rPr lang="nl-NL" sz="1800" dirty="0" smtClean="0">
                          <a:effectLst/>
                        </a:rPr>
                        <a:t>&lt; </a:t>
                      </a:r>
                      <a:r>
                        <a:rPr lang="nl-NL" sz="1800" dirty="0">
                          <a:effectLst/>
                        </a:rPr>
                        <a:t>6 </a:t>
                      </a:r>
                      <a:r>
                        <a:rPr lang="nl-NL" sz="1800" dirty="0" smtClean="0">
                          <a:effectLst/>
                        </a:rPr>
                        <a:t>tháng</a:t>
                      </a:r>
                      <a:endParaRPr lang="en-US" sz="1600" dirty="0" smtClean="0">
                        <a:effectLst/>
                      </a:endParaRPr>
                    </a:p>
                    <a:p>
                      <a:pPr marL="0" marR="0" algn="ctr">
                        <a:lnSpc>
                          <a:spcPct val="150000"/>
                        </a:lnSpc>
                        <a:spcBef>
                          <a:spcPts val="0"/>
                        </a:spcBef>
                        <a:spcAft>
                          <a:spcPts val="0"/>
                        </a:spcAft>
                      </a:pPr>
                      <a:r>
                        <a:rPr lang="nl-NL" sz="1800" dirty="0" smtClean="0">
                          <a:effectLst/>
                        </a:rPr>
                        <a:t>6 </a:t>
                      </a:r>
                      <a:r>
                        <a:rPr lang="nl-NL" sz="1800" dirty="0">
                          <a:effectLst/>
                        </a:rPr>
                        <a:t>- 12tháng</a:t>
                      </a:r>
                      <a:endParaRPr lang="en-US" sz="1600" dirty="0">
                        <a:effectLst/>
                        <a:latin typeface="Times New Roman"/>
                        <a:ea typeface="Calibri"/>
                        <a:cs typeface="Times New Roman"/>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nl-NL" sz="1800" dirty="0" smtClean="0">
                          <a:effectLst/>
                        </a:rPr>
                        <a:t>620</a:t>
                      </a:r>
                      <a:endParaRPr lang="en-US" sz="1600" dirty="0">
                        <a:effectLst/>
                      </a:endParaRPr>
                    </a:p>
                    <a:p>
                      <a:pPr marL="0" marR="0" algn="ctr">
                        <a:lnSpc>
                          <a:spcPct val="150000"/>
                        </a:lnSpc>
                        <a:spcBef>
                          <a:spcPts val="0"/>
                        </a:spcBef>
                        <a:spcAft>
                          <a:spcPts val="0"/>
                        </a:spcAft>
                      </a:pPr>
                      <a:r>
                        <a:rPr lang="nl-NL" sz="1800" dirty="0">
                          <a:effectLst/>
                        </a:rPr>
                        <a:t>820</a:t>
                      </a:r>
                      <a:endParaRPr lang="en-US" sz="1600" dirty="0">
                        <a:effectLst/>
                        <a:latin typeface="Times New Roman"/>
                        <a:ea typeface="Calibri"/>
                        <a:cs typeface="Times New Roman"/>
                      </a:endParaRPr>
                    </a:p>
                  </a:txBody>
                  <a:tcPr marL="68580" marR="68580" marT="0" marB="0"/>
                </a:tc>
              </a:tr>
              <a:tr h="1103308">
                <a:tc gridSpan="2">
                  <a:txBody>
                    <a:bodyPr/>
                    <a:lstStyle/>
                    <a:p>
                      <a:pPr marL="0" marR="0" algn="just">
                        <a:lnSpc>
                          <a:spcPct val="150000"/>
                        </a:lnSpc>
                        <a:spcBef>
                          <a:spcPts val="0"/>
                        </a:spcBef>
                        <a:spcAft>
                          <a:spcPts val="0"/>
                        </a:spcAft>
                      </a:pPr>
                      <a:r>
                        <a:rPr lang="nl-NL" sz="1800">
                          <a:effectLst/>
                        </a:rPr>
                        <a:t>1-3 tuổi</a:t>
                      </a:r>
                      <a:endParaRPr lang="en-US" sz="1600">
                        <a:effectLst/>
                      </a:endParaRPr>
                    </a:p>
                    <a:p>
                      <a:pPr marL="0" marR="0" algn="just">
                        <a:lnSpc>
                          <a:spcPct val="150000"/>
                        </a:lnSpc>
                        <a:spcBef>
                          <a:spcPts val="0"/>
                        </a:spcBef>
                        <a:spcAft>
                          <a:spcPts val="0"/>
                        </a:spcAft>
                      </a:pPr>
                      <a:r>
                        <a:rPr lang="nl-NL" sz="1800">
                          <a:effectLst/>
                        </a:rPr>
                        <a:t>4 - 6 tuổi</a:t>
                      </a:r>
                      <a:endParaRPr lang="en-US" sz="1600">
                        <a:effectLst/>
                      </a:endParaRPr>
                    </a:p>
                    <a:p>
                      <a:pPr marL="0" marR="0" algn="just">
                        <a:lnSpc>
                          <a:spcPct val="150000"/>
                        </a:lnSpc>
                        <a:spcBef>
                          <a:spcPts val="0"/>
                        </a:spcBef>
                        <a:spcAft>
                          <a:spcPts val="0"/>
                        </a:spcAft>
                      </a:pPr>
                      <a:r>
                        <a:rPr lang="nl-NL" sz="1800">
                          <a:effectLst/>
                        </a:rPr>
                        <a:t>7 - 9 tuổi</a:t>
                      </a:r>
                      <a:endParaRPr lang="en-US" sz="1600">
                        <a:effectLst/>
                        <a:latin typeface="Times New Roman"/>
                        <a:ea typeface="Calibri"/>
                        <a:cs typeface="Times New Roman"/>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nl-NL" sz="1800">
                          <a:effectLst/>
                        </a:rPr>
                        <a:t>1300</a:t>
                      </a:r>
                      <a:endParaRPr lang="en-US" sz="1600">
                        <a:effectLst/>
                      </a:endParaRPr>
                    </a:p>
                    <a:p>
                      <a:pPr marL="0" marR="0" algn="ctr">
                        <a:lnSpc>
                          <a:spcPct val="150000"/>
                        </a:lnSpc>
                        <a:spcBef>
                          <a:spcPts val="0"/>
                        </a:spcBef>
                        <a:spcAft>
                          <a:spcPts val="0"/>
                        </a:spcAft>
                      </a:pPr>
                      <a:r>
                        <a:rPr lang="nl-NL" sz="1800">
                          <a:effectLst/>
                        </a:rPr>
                        <a:t>1600</a:t>
                      </a:r>
                      <a:endParaRPr lang="en-US" sz="1600">
                        <a:effectLst/>
                      </a:endParaRPr>
                    </a:p>
                    <a:p>
                      <a:pPr marL="0" marR="0" algn="ctr">
                        <a:lnSpc>
                          <a:spcPct val="150000"/>
                        </a:lnSpc>
                        <a:spcBef>
                          <a:spcPts val="0"/>
                        </a:spcBef>
                        <a:spcAft>
                          <a:spcPts val="0"/>
                        </a:spcAft>
                      </a:pPr>
                      <a:r>
                        <a:rPr lang="nl-NL" sz="1800">
                          <a:effectLst/>
                        </a:rPr>
                        <a:t>1800</a:t>
                      </a:r>
                      <a:endParaRPr lang="en-US" sz="1600">
                        <a:effectLst/>
                        <a:latin typeface="Times New Roman"/>
                        <a:ea typeface="Calibri"/>
                        <a:cs typeface="Times New Roman"/>
                      </a:endParaRPr>
                    </a:p>
                  </a:txBody>
                  <a:tcPr marL="68580" marR="68580" marT="0" marB="0"/>
                </a:tc>
              </a:tr>
              <a:tr h="721944">
                <a:tc>
                  <a:txBody>
                    <a:bodyPr/>
                    <a:lstStyle/>
                    <a:p>
                      <a:pPr marL="0" marR="0" algn="just">
                        <a:lnSpc>
                          <a:spcPct val="150000"/>
                        </a:lnSpc>
                        <a:spcBef>
                          <a:spcPts val="0"/>
                        </a:spcBef>
                        <a:spcAft>
                          <a:spcPts val="0"/>
                        </a:spcAft>
                      </a:pPr>
                      <a:r>
                        <a:rPr lang="nl-NL" sz="1800" dirty="0">
                          <a:effectLst/>
                        </a:rPr>
                        <a:t>10 – </a:t>
                      </a:r>
                      <a:r>
                        <a:rPr lang="nl-NL" sz="1800" dirty="0" smtClean="0">
                          <a:effectLst/>
                        </a:rPr>
                        <a:t>12 tuổi</a:t>
                      </a:r>
                      <a:endParaRPr lang="en-US" sz="1600" dirty="0">
                        <a:effectLst/>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nl-NL" sz="1800">
                          <a:effectLst/>
                        </a:rPr>
                        <a:t>Nam</a:t>
                      </a:r>
                      <a:endParaRPr lang="en-US" sz="1600">
                        <a:effectLst/>
                      </a:endParaRPr>
                    </a:p>
                    <a:p>
                      <a:pPr marL="0" marR="0" algn="just">
                        <a:lnSpc>
                          <a:spcPct val="150000"/>
                        </a:lnSpc>
                        <a:spcBef>
                          <a:spcPts val="0"/>
                        </a:spcBef>
                        <a:spcAft>
                          <a:spcPts val="0"/>
                        </a:spcAft>
                      </a:pPr>
                      <a:r>
                        <a:rPr lang="nl-NL" sz="1800">
                          <a:effectLst/>
                        </a:rPr>
                        <a:t>Nữ</a:t>
                      </a:r>
                      <a:endParaRPr lang="en-US" sz="16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1800">
                          <a:effectLst/>
                        </a:rPr>
                        <a:t>2200</a:t>
                      </a:r>
                      <a:endParaRPr lang="en-US" sz="1600">
                        <a:effectLst/>
                      </a:endParaRPr>
                    </a:p>
                    <a:p>
                      <a:pPr marL="0" marR="0" algn="ctr">
                        <a:lnSpc>
                          <a:spcPct val="150000"/>
                        </a:lnSpc>
                        <a:spcBef>
                          <a:spcPts val="0"/>
                        </a:spcBef>
                        <a:spcAft>
                          <a:spcPts val="0"/>
                        </a:spcAft>
                      </a:pPr>
                      <a:r>
                        <a:rPr lang="nl-NL" sz="1800">
                          <a:effectLst/>
                        </a:rPr>
                        <a:t>2100</a:t>
                      </a:r>
                      <a:endParaRPr lang="en-US" sz="1600">
                        <a:effectLst/>
                        <a:latin typeface="Times New Roman"/>
                        <a:ea typeface="Calibri"/>
                        <a:cs typeface="Times New Roman"/>
                      </a:endParaRPr>
                    </a:p>
                  </a:txBody>
                  <a:tcPr marL="68580" marR="68580" marT="0" marB="0"/>
                </a:tc>
              </a:tr>
              <a:tr h="721944">
                <a:tc>
                  <a:txBody>
                    <a:bodyPr/>
                    <a:lstStyle/>
                    <a:p>
                      <a:pPr marL="0" marR="0" algn="just">
                        <a:lnSpc>
                          <a:spcPct val="150000"/>
                        </a:lnSpc>
                        <a:spcBef>
                          <a:spcPts val="0"/>
                        </a:spcBef>
                        <a:spcAft>
                          <a:spcPts val="0"/>
                        </a:spcAft>
                      </a:pPr>
                      <a:r>
                        <a:rPr lang="nl-NL" sz="1800" dirty="0">
                          <a:effectLst/>
                        </a:rPr>
                        <a:t>13 </a:t>
                      </a:r>
                      <a:r>
                        <a:rPr lang="nl-NL" sz="1800" dirty="0" smtClean="0">
                          <a:effectLst/>
                        </a:rPr>
                        <a:t>– 15 tuổi</a:t>
                      </a:r>
                      <a:endParaRPr lang="en-US" sz="1600" dirty="0">
                        <a:effectLst/>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nl-NL" sz="1800" dirty="0">
                          <a:effectLst/>
                        </a:rPr>
                        <a:t>Nam</a:t>
                      </a:r>
                      <a:endParaRPr lang="en-US" sz="1600" dirty="0">
                        <a:effectLst/>
                      </a:endParaRPr>
                    </a:p>
                    <a:p>
                      <a:pPr marL="0" marR="0" algn="just">
                        <a:lnSpc>
                          <a:spcPct val="150000"/>
                        </a:lnSpc>
                        <a:spcBef>
                          <a:spcPts val="0"/>
                        </a:spcBef>
                        <a:spcAft>
                          <a:spcPts val="0"/>
                        </a:spcAft>
                      </a:pPr>
                      <a:r>
                        <a:rPr lang="nl-NL" sz="1800" dirty="0">
                          <a:effectLst/>
                        </a:rPr>
                        <a:t>Nữ</a:t>
                      </a:r>
                      <a:endParaRPr lang="en-US" sz="1600" dirty="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1800" dirty="0">
                          <a:effectLst/>
                        </a:rPr>
                        <a:t>2500</a:t>
                      </a:r>
                      <a:endParaRPr lang="en-US" sz="1600" dirty="0">
                        <a:effectLst/>
                      </a:endParaRPr>
                    </a:p>
                    <a:p>
                      <a:pPr marL="0" marR="0" algn="ctr">
                        <a:lnSpc>
                          <a:spcPct val="150000"/>
                        </a:lnSpc>
                        <a:spcBef>
                          <a:spcPts val="0"/>
                        </a:spcBef>
                        <a:spcAft>
                          <a:spcPts val="0"/>
                        </a:spcAft>
                      </a:pPr>
                      <a:r>
                        <a:rPr lang="nl-NL" sz="1800" dirty="0">
                          <a:effectLst/>
                        </a:rPr>
                        <a:t>2200</a:t>
                      </a:r>
                      <a:endParaRPr lang="en-US" sz="1600" dirty="0">
                        <a:effectLst/>
                        <a:latin typeface="Times New Roman"/>
                        <a:ea typeface="Calibri"/>
                        <a:cs typeface="Times New Roman"/>
                      </a:endParaRPr>
                    </a:p>
                  </a:txBody>
                  <a:tcPr marL="68580" marR="68580" marT="0" marB="0"/>
                </a:tc>
              </a:tr>
              <a:tr h="721944">
                <a:tc>
                  <a:txBody>
                    <a:bodyPr/>
                    <a:lstStyle/>
                    <a:p>
                      <a:pPr marL="0" marR="0" algn="just">
                        <a:lnSpc>
                          <a:spcPct val="150000"/>
                        </a:lnSpc>
                        <a:spcBef>
                          <a:spcPts val="0"/>
                        </a:spcBef>
                        <a:spcAft>
                          <a:spcPts val="0"/>
                        </a:spcAft>
                      </a:pPr>
                      <a:r>
                        <a:rPr lang="nl-NL" sz="1800" dirty="0">
                          <a:effectLst/>
                        </a:rPr>
                        <a:t>16 </a:t>
                      </a:r>
                      <a:r>
                        <a:rPr lang="nl-NL" sz="1800" dirty="0" smtClean="0">
                          <a:effectLst/>
                        </a:rPr>
                        <a:t>– 18 tuổi</a:t>
                      </a:r>
                      <a:endParaRPr lang="en-US" sz="1600" dirty="0">
                        <a:effectLst/>
                        <a:latin typeface="Times New Roman"/>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nl-NL" sz="1800">
                          <a:effectLst/>
                        </a:rPr>
                        <a:t>Nam</a:t>
                      </a:r>
                      <a:endParaRPr lang="en-US" sz="1600">
                        <a:effectLst/>
                      </a:endParaRPr>
                    </a:p>
                    <a:p>
                      <a:pPr marL="0" marR="0" algn="just">
                        <a:lnSpc>
                          <a:spcPct val="150000"/>
                        </a:lnSpc>
                        <a:spcBef>
                          <a:spcPts val="0"/>
                        </a:spcBef>
                        <a:spcAft>
                          <a:spcPts val="0"/>
                        </a:spcAft>
                      </a:pPr>
                      <a:r>
                        <a:rPr lang="nl-NL" sz="1800">
                          <a:effectLst/>
                        </a:rPr>
                        <a:t>Nữ</a:t>
                      </a:r>
                      <a:endParaRPr lang="en-US" sz="16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1800" dirty="0">
                          <a:effectLst/>
                        </a:rPr>
                        <a:t>2700</a:t>
                      </a:r>
                      <a:endParaRPr lang="en-US" sz="1600" dirty="0">
                        <a:effectLst/>
                      </a:endParaRPr>
                    </a:p>
                    <a:p>
                      <a:pPr marL="0" marR="0" algn="ctr">
                        <a:lnSpc>
                          <a:spcPct val="150000"/>
                        </a:lnSpc>
                        <a:spcBef>
                          <a:spcPts val="0"/>
                        </a:spcBef>
                        <a:spcAft>
                          <a:spcPts val="0"/>
                        </a:spcAft>
                      </a:pPr>
                      <a:r>
                        <a:rPr lang="nl-NL" sz="1800" dirty="0">
                          <a:effectLst/>
                        </a:rPr>
                        <a:t>2300</a:t>
                      </a:r>
                      <a:endParaRPr lang="en-US" sz="1600" dirty="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510671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750123"/>
          </a:xfrm>
        </p:spPr>
        <p:txBody>
          <a:bodyPr>
            <a:normAutofit/>
          </a:bodyPr>
          <a:lstStyle/>
          <a:p>
            <a:r>
              <a:rPr lang="en-US" sz="3600" b="1" dirty="0" smtClean="0">
                <a:solidFill>
                  <a:srgbClr val="FF0000"/>
                </a:solidFill>
              </a:rPr>
              <a:t>NHU CẦU NĂNG LƯỢNG CỦA CƠ THỂ</a:t>
            </a:r>
            <a:endParaRPr lang="en-US" sz="3600" b="1" dirty="0">
              <a:solidFill>
                <a:srgbClr val="FF0000"/>
              </a:solidFill>
            </a:endParaRPr>
          </a:p>
        </p:txBody>
      </p:sp>
      <p:sp>
        <p:nvSpPr>
          <p:cNvPr id="3" name="Content Placeholder 2"/>
          <p:cNvSpPr>
            <a:spLocks noGrp="1"/>
          </p:cNvSpPr>
          <p:nvPr>
            <p:ph idx="1"/>
          </p:nvPr>
        </p:nvSpPr>
        <p:spPr>
          <a:xfrm>
            <a:off x="510812" y="1056305"/>
            <a:ext cx="8229600" cy="844714"/>
          </a:xfrm>
        </p:spPr>
        <p:txBody>
          <a:bodyPr>
            <a:noAutofit/>
          </a:bodyPr>
          <a:lstStyle/>
          <a:p>
            <a:pPr marL="0" indent="0" algn="ctr">
              <a:lnSpc>
                <a:spcPct val="120000"/>
              </a:lnSpc>
              <a:spcBef>
                <a:spcPts val="500"/>
              </a:spcBef>
              <a:spcAft>
                <a:spcPts val="500"/>
              </a:spcAft>
              <a:buNone/>
            </a:pPr>
            <a:r>
              <a:rPr lang="nl-NL" sz="2400" i="1" dirty="0" smtClean="0">
                <a:latin typeface="Arial" pitchFamily="34" charset="0"/>
                <a:cs typeface="Arial" pitchFamily="34" charset="0"/>
              </a:rPr>
              <a:t>Bảng 2: </a:t>
            </a:r>
            <a:r>
              <a:rPr lang="nl-NL" sz="2400" i="1" dirty="0">
                <a:latin typeface="Arial" pitchFamily="34" charset="0"/>
                <a:cs typeface="Arial" pitchFamily="34" charset="0"/>
              </a:rPr>
              <a:t>Nhu cầu dinh dưỡng khuyến nghị cho người </a:t>
            </a:r>
            <a:r>
              <a:rPr lang="nl-NL" sz="2400" i="1" dirty="0" smtClean="0">
                <a:latin typeface="Arial" pitchFamily="34" charset="0"/>
                <a:cs typeface="Arial" pitchFamily="34" charset="0"/>
              </a:rPr>
              <a:t>VN</a:t>
            </a:r>
            <a:endParaRPr lang="en-US" sz="2400" i="1"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984437404"/>
              </p:ext>
            </p:extLst>
          </p:nvPr>
        </p:nvGraphicFramePr>
        <p:xfrm>
          <a:off x="490320" y="1810487"/>
          <a:ext cx="8250093" cy="4747968"/>
        </p:xfrm>
        <a:graphic>
          <a:graphicData uri="http://schemas.openxmlformats.org/drawingml/2006/table">
            <a:tbl>
              <a:tblPr firstRow="1" firstCol="1" bandRow="1">
                <a:tableStyleId>{5C22544A-7EE6-4342-B048-85BDC9FD1C3A}</a:tableStyleId>
              </a:tblPr>
              <a:tblGrid>
                <a:gridCol w="1818311"/>
                <a:gridCol w="1538155"/>
                <a:gridCol w="1901383"/>
                <a:gridCol w="1496122"/>
                <a:gridCol w="1496122"/>
              </a:tblGrid>
              <a:tr h="559968">
                <a:tc rowSpan="2">
                  <a:txBody>
                    <a:bodyPr/>
                    <a:lstStyle/>
                    <a:p>
                      <a:pPr marL="0" marR="0" algn="ctr">
                        <a:lnSpc>
                          <a:spcPct val="150000"/>
                        </a:lnSpc>
                        <a:spcBef>
                          <a:spcPts val="0"/>
                        </a:spcBef>
                        <a:spcAft>
                          <a:spcPts val="0"/>
                        </a:spcAft>
                      </a:pPr>
                      <a:r>
                        <a:rPr lang="nl-NL" sz="2400" dirty="0">
                          <a:effectLst/>
                        </a:rPr>
                        <a:t>Giới</a:t>
                      </a:r>
                      <a:endParaRPr lang="en-US" sz="2000" dirty="0">
                        <a:effectLst/>
                        <a:latin typeface="Times New Roman"/>
                        <a:ea typeface="Calibri"/>
                        <a:cs typeface="Times New Roman"/>
                      </a:endParaRPr>
                    </a:p>
                  </a:txBody>
                  <a:tcPr marL="68580" marR="68580" marT="0" marB="0"/>
                </a:tc>
                <a:tc rowSpan="2">
                  <a:txBody>
                    <a:bodyPr/>
                    <a:lstStyle/>
                    <a:p>
                      <a:pPr marL="0" marR="0" algn="ctr">
                        <a:lnSpc>
                          <a:spcPct val="150000"/>
                        </a:lnSpc>
                        <a:spcBef>
                          <a:spcPts val="0"/>
                        </a:spcBef>
                        <a:spcAft>
                          <a:spcPts val="0"/>
                        </a:spcAft>
                      </a:pPr>
                      <a:r>
                        <a:rPr lang="nl-NL" sz="2400">
                          <a:effectLst/>
                        </a:rPr>
                        <a:t>Tuổi</a:t>
                      </a:r>
                      <a:endParaRPr lang="en-US" sz="2000">
                        <a:effectLst/>
                        <a:latin typeface="Times New Roman"/>
                        <a:ea typeface="Calibri"/>
                        <a:cs typeface="Times New Roman"/>
                      </a:endParaRPr>
                    </a:p>
                  </a:txBody>
                  <a:tcPr marL="68580" marR="68580" marT="0" marB="0"/>
                </a:tc>
                <a:tc gridSpan="3">
                  <a:txBody>
                    <a:bodyPr/>
                    <a:lstStyle/>
                    <a:p>
                      <a:pPr marL="0" marR="0" algn="ctr">
                        <a:lnSpc>
                          <a:spcPct val="150000"/>
                        </a:lnSpc>
                        <a:spcBef>
                          <a:spcPts val="0"/>
                        </a:spcBef>
                        <a:spcAft>
                          <a:spcPts val="0"/>
                        </a:spcAft>
                      </a:pPr>
                      <a:r>
                        <a:rPr lang="nl-NL" sz="2400">
                          <a:effectLst/>
                        </a:rPr>
                        <a:t>Năng lượng (kcal) theo mức lao động</a:t>
                      </a:r>
                      <a:endParaRPr lang="en-US" sz="2000">
                        <a:effectLst/>
                        <a:latin typeface="Times New Roman"/>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559968">
                <a:tc vMerge="1">
                  <a:txBody>
                    <a:bodyPr/>
                    <a:lstStyle/>
                    <a:p>
                      <a:endParaRPr lang="en-US"/>
                    </a:p>
                  </a:txBody>
                  <a:tcPr/>
                </a:tc>
                <a:tc vMerge="1">
                  <a:txBody>
                    <a:bodyPr/>
                    <a:lstStyle/>
                    <a:p>
                      <a:endParaRPr lang="en-US"/>
                    </a:p>
                  </a:txBody>
                  <a:tcPr/>
                </a:tc>
                <a:tc>
                  <a:txBody>
                    <a:bodyPr/>
                    <a:lstStyle/>
                    <a:p>
                      <a:pPr marL="0" marR="0" algn="ctr">
                        <a:lnSpc>
                          <a:spcPct val="150000"/>
                        </a:lnSpc>
                        <a:spcBef>
                          <a:spcPts val="0"/>
                        </a:spcBef>
                        <a:spcAft>
                          <a:spcPts val="0"/>
                        </a:spcAft>
                      </a:pPr>
                      <a:r>
                        <a:rPr lang="nl-NL" sz="2400">
                          <a:effectLst/>
                        </a:rPr>
                        <a:t>Nhẹ</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Vừa</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Nặng</a:t>
                      </a:r>
                      <a:endParaRPr lang="en-US" sz="2000">
                        <a:effectLst/>
                        <a:latin typeface="Times New Roman"/>
                        <a:ea typeface="Calibri"/>
                        <a:cs typeface="Times New Roman"/>
                      </a:endParaRPr>
                    </a:p>
                  </a:txBody>
                  <a:tcPr marL="68580" marR="68580" marT="0" marB="0"/>
                </a:tc>
              </a:tr>
              <a:tr h="1814016">
                <a:tc>
                  <a:txBody>
                    <a:bodyPr/>
                    <a:lstStyle/>
                    <a:p>
                      <a:pPr marL="0" marR="0" algn="ctr">
                        <a:lnSpc>
                          <a:spcPct val="150000"/>
                        </a:lnSpc>
                        <a:spcBef>
                          <a:spcPts val="0"/>
                        </a:spcBef>
                        <a:spcAft>
                          <a:spcPts val="0"/>
                        </a:spcAft>
                      </a:pPr>
                      <a:r>
                        <a:rPr lang="nl-NL" sz="2400" dirty="0">
                          <a:effectLst/>
                        </a:rPr>
                        <a:t>Nam</a:t>
                      </a:r>
                      <a:endParaRPr lang="en-US" sz="2000" dirty="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18-30</a:t>
                      </a:r>
                      <a:endParaRPr lang="en-US" sz="2000">
                        <a:effectLst/>
                      </a:endParaRPr>
                    </a:p>
                    <a:p>
                      <a:pPr marL="0" marR="0" algn="ctr">
                        <a:lnSpc>
                          <a:spcPct val="150000"/>
                        </a:lnSpc>
                        <a:spcBef>
                          <a:spcPts val="0"/>
                        </a:spcBef>
                        <a:spcAft>
                          <a:spcPts val="0"/>
                        </a:spcAft>
                      </a:pPr>
                      <a:r>
                        <a:rPr lang="nl-NL" sz="2400">
                          <a:effectLst/>
                        </a:rPr>
                        <a:t>30-60</a:t>
                      </a:r>
                      <a:endParaRPr lang="en-US" sz="2000">
                        <a:effectLst/>
                      </a:endParaRPr>
                    </a:p>
                    <a:p>
                      <a:pPr marL="0" marR="0" algn="ctr">
                        <a:lnSpc>
                          <a:spcPct val="150000"/>
                        </a:lnSpc>
                        <a:spcBef>
                          <a:spcPts val="0"/>
                        </a:spcBef>
                        <a:spcAft>
                          <a:spcPts val="0"/>
                        </a:spcAft>
                      </a:pPr>
                      <a:r>
                        <a:rPr lang="nl-NL" sz="2400">
                          <a:effectLst/>
                        </a:rPr>
                        <a:t>&gt; 60</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2300</a:t>
                      </a:r>
                      <a:endParaRPr lang="en-US" sz="2000">
                        <a:effectLst/>
                      </a:endParaRPr>
                    </a:p>
                    <a:p>
                      <a:pPr marL="0" marR="0" algn="ctr">
                        <a:lnSpc>
                          <a:spcPct val="150000"/>
                        </a:lnSpc>
                        <a:spcBef>
                          <a:spcPts val="0"/>
                        </a:spcBef>
                        <a:spcAft>
                          <a:spcPts val="0"/>
                        </a:spcAft>
                      </a:pPr>
                      <a:r>
                        <a:rPr lang="nl-NL" sz="2400">
                          <a:effectLst/>
                        </a:rPr>
                        <a:t>2200</a:t>
                      </a:r>
                      <a:endParaRPr lang="en-US" sz="2000">
                        <a:effectLst/>
                      </a:endParaRPr>
                    </a:p>
                    <a:p>
                      <a:pPr marL="0" marR="0" algn="ctr">
                        <a:lnSpc>
                          <a:spcPct val="150000"/>
                        </a:lnSpc>
                        <a:spcBef>
                          <a:spcPts val="0"/>
                        </a:spcBef>
                        <a:spcAft>
                          <a:spcPts val="0"/>
                        </a:spcAft>
                      </a:pPr>
                      <a:r>
                        <a:rPr lang="nl-NL" sz="2400">
                          <a:effectLst/>
                        </a:rPr>
                        <a:t>1900</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2700</a:t>
                      </a:r>
                      <a:endParaRPr lang="en-US" sz="2000">
                        <a:effectLst/>
                      </a:endParaRPr>
                    </a:p>
                    <a:p>
                      <a:pPr marL="0" marR="0" algn="ctr">
                        <a:lnSpc>
                          <a:spcPct val="150000"/>
                        </a:lnSpc>
                        <a:spcBef>
                          <a:spcPts val="0"/>
                        </a:spcBef>
                        <a:spcAft>
                          <a:spcPts val="0"/>
                        </a:spcAft>
                      </a:pPr>
                      <a:r>
                        <a:rPr lang="nl-NL" sz="2400">
                          <a:effectLst/>
                        </a:rPr>
                        <a:t>2600</a:t>
                      </a:r>
                      <a:endParaRPr lang="en-US" sz="2000">
                        <a:effectLst/>
                      </a:endParaRPr>
                    </a:p>
                    <a:p>
                      <a:pPr marL="0" marR="0" algn="ctr">
                        <a:lnSpc>
                          <a:spcPct val="150000"/>
                        </a:lnSpc>
                        <a:spcBef>
                          <a:spcPts val="0"/>
                        </a:spcBef>
                        <a:spcAft>
                          <a:spcPts val="0"/>
                        </a:spcAft>
                      </a:pPr>
                      <a:r>
                        <a:rPr lang="nl-NL" sz="2400">
                          <a:effectLst/>
                        </a:rPr>
                        <a:t>-</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3300</a:t>
                      </a:r>
                      <a:endParaRPr lang="en-US" sz="2000">
                        <a:effectLst/>
                      </a:endParaRPr>
                    </a:p>
                    <a:p>
                      <a:pPr marL="0" marR="0" algn="ctr">
                        <a:lnSpc>
                          <a:spcPct val="150000"/>
                        </a:lnSpc>
                        <a:spcBef>
                          <a:spcPts val="0"/>
                        </a:spcBef>
                        <a:spcAft>
                          <a:spcPts val="0"/>
                        </a:spcAft>
                      </a:pPr>
                      <a:r>
                        <a:rPr lang="nl-NL" sz="2400">
                          <a:effectLst/>
                        </a:rPr>
                        <a:t>3200</a:t>
                      </a:r>
                      <a:endParaRPr lang="en-US" sz="2000">
                        <a:effectLst/>
                      </a:endParaRPr>
                    </a:p>
                    <a:p>
                      <a:pPr marL="0" marR="0" algn="ctr">
                        <a:lnSpc>
                          <a:spcPct val="150000"/>
                        </a:lnSpc>
                        <a:spcBef>
                          <a:spcPts val="0"/>
                        </a:spcBef>
                        <a:spcAft>
                          <a:spcPts val="0"/>
                        </a:spcAft>
                      </a:pPr>
                      <a:r>
                        <a:rPr lang="nl-NL" sz="2400">
                          <a:effectLst/>
                        </a:rPr>
                        <a:t>-</a:t>
                      </a:r>
                      <a:endParaRPr lang="en-US" sz="2000">
                        <a:effectLst/>
                        <a:latin typeface="Times New Roman"/>
                        <a:ea typeface="Calibri"/>
                        <a:cs typeface="Times New Roman"/>
                      </a:endParaRPr>
                    </a:p>
                  </a:txBody>
                  <a:tcPr marL="68580" marR="68580" marT="0" marB="0"/>
                </a:tc>
              </a:tr>
              <a:tr h="1814016">
                <a:tc>
                  <a:txBody>
                    <a:bodyPr/>
                    <a:lstStyle/>
                    <a:p>
                      <a:pPr marL="0" marR="0" algn="ctr">
                        <a:lnSpc>
                          <a:spcPct val="150000"/>
                        </a:lnSpc>
                        <a:spcBef>
                          <a:spcPts val="0"/>
                        </a:spcBef>
                        <a:spcAft>
                          <a:spcPts val="0"/>
                        </a:spcAft>
                      </a:pPr>
                      <a:r>
                        <a:rPr lang="nl-NL" sz="2400" dirty="0">
                          <a:effectLst/>
                        </a:rPr>
                        <a:t>Nữ</a:t>
                      </a:r>
                      <a:endParaRPr lang="en-US" sz="2000" dirty="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18-30</a:t>
                      </a:r>
                      <a:endParaRPr lang="en-US" sz="2000">
                        <a:effectLst/>
                      </a:endParaRPr>
                    </a:p>
                    <a:p>
                      <a:pPr marL="0" marR="0" algn="ctr">
                        <a:lnSpc>
                          <a:spcPct val="150000"/>
                        </a:lnSpc>
                        <a:spcBef>
                          <a:spcPts val="0"/>
                        </a:spcBef>
                        <a:spcAft>
                          <a:spcPts val="0"/>
                        </a:spcAft>
                      </a:pPr>
                      <a:r>
                        <a:rPr lang="nl-NL" sz="2400">
                          <a:effectLst/>
                        </a:rPr>
                        <a:t>30-60</a:t>
                      </a:r>
                      <a:endParaRPr lang="en-US" sz="2000">
                        <a:effectLst/>
                      </a:endParaRPr>
                    </a:p>
                    <a:p>
                      <a:pPr marL="0" marR="0" algn="ctr">
                        <a:lnSpc>
                          <a:spcPct val="150000"/>
                        </a:lnSpc>
                        <a:spcBef>
                          <a:spcPts val="0"/>
                        </a:spcBef>
                        <a:spcAft>
                          <a:spcPts val="0"/>
                        </a:spcAft>
                      </a:pPr>
                      <a:r>
                        <a:rPr lang="nl-NL" sz="2400">
                          <a:effectLst/>
                        </a:rPr>
                        <a:t>&gt; 60</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dirty="0">
                          <a:effectLst/>
                        </a:rPr>
                        <a:t>2200</a:t>
                      </a:r>
                      <a:endParaRPr lang="en-US" sz="2000" dirty="0">
                        <a:effectLst/>
                      </a:endParaRPr>
                    </a:p>
                    <a:p>
                      <a:pPr marL="0" marR="0" algn="ctr">
                        <a:lnSpc>
                          <a:spcPct val="150000"/>
                        </a:lnSpc>
                        <a:spcBef>
                          <a:spcPts val="0"/>
                        </a:spcBef>
                        <a:spcAft>
                          <a:spcPts val="0"/>
                        </a:spcAft>
                      </a:pPr>
                      <a:r>
                        <a:rPr lang="nl-NL" sz="2400" dirty="0">
                          <a:effectLst/>
                        </a:rPr>
                        <a:t>2100</a:t>
                      </a:r>
                      <a:endParaRPr lang="en-US" sz="2000" dirty="0">
                        <a:effectLst/>
                      </a:endParaRPr>
                    </a:p>
                    <a:p>
                      <a:pPr marL="0" marR="0" algn="ctr">
                        <a:lnSpc>
                          <a:spcPct val="150000"/>
                        </a:lnSpc>
                        <a:spcBef>
                          <a:spcPts val="0"/>
                        </a:spcBef>
                        <a:spcAft>
                          <a:spcPts val="0"/>
                        </a:spcAft>
                      </a:pPr>
                      <a:r>
                        <a:rPr lang="nl-NL" sz="2400" dirty="0">
                          <a:effectLst/>
                        </a:rPr>
                        <a:t>1800</a:t>
                      </a:r>
                      <a:endParaRPr lang="en-US" sz="2000" dirty="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a:effectLst/>
                        </a:rPr>
                        <a:t>2300</a:t>
                      </a:r>
                      <a:endParaRPr lang="en-US" sz="2000">
                        <a:effectLst/>
                      </a:endParaRPr>
                    </a:p>
                    <a:p>
                      <a:pPr marL="0" marR="0" algn="ctr">
                        <a:lnSpc>
                          <a:spcPct val="150000"/>
                        </a:lnSpc>
                        <a:spcBef>
                          <a:spcPts val="0"/>
                        </a:spcBef>
                        <a:spcAft>
                          <a:spcPts val="0"/>
                        </a:spcAft>
                      </a:pPr>
                      <a:r>
                        <a:rPr lang="nl-NL" sz="2400">
                          <a:effectLst/>
                        </a:rPr>
                        <a:t>2200</a:t>
                      </a:r>
                      <a:endParaRPr lang="en-US" sz="2000">
                        <a:effectLst/>
                      </a:endParaRPr>
                    </a:p>
                    <a:p>
                      <a:pPr marL="0" marR="0" algn="ctr">
                        <a:lnSpc>
                          <a:spcPct val="150000"/>
                        </a:lnSpc>
                        <a:spcBef>
                          <a:spcPts val="0"/>
                        </a:spcBef>
                        <a:spcAft>
                          <a:spcPts val="0"/>
                        </a:spcAft>
                      </a:pPr>
                      <a:r>
                        <a:rPr lang="nl-NL" sz="2400">
                          <a:effectLst/>
                        </a:rPr>
                        <a:t>-</a:t>
                      </a:r>
                      <a:endParaRPr lang="en-US" sz="2000">
                        <a:effectLst/>
                        <a:latin typeface="Times New Roman"/>
                        <a:ea typeface="Calibri"/>
                        <a:cs typeface="Times New Roman"/>
                      </a:endParaRPr>
                    </a:p>
                  </a:txBody>
                  <a:tcPr marL="68580" marR="68580" marT="0" marB="0"/>
                </a:tc>
                <a:tc>
                  <a:txBody>
                    <a:bodyPr/>
                    <a:lstStyle/>
                    <a:p>
                      <a:pPr marL="0" marR="0" algn="ctr">
                        <a:lnSpc>
                          <a:spcPct val="150000"/>
                        </a:lnSpc>
                        <a:spcBef>
                          <a:spcPts val="0"/>
                        </a:spcBef>
                        <a:spcAft>
                          <a:spcPts val="0"/>
                        </a:spcAft>
                      </a:pPr>
                      <a:r>
                        <a:rPr lang="nl-NL" sz="2400" dirty="0">
                          <a:effectLst/>
                        </a:rPr>
                        <a:t>2600</a:t>
                      </a:r>
                      <a:endParaRPr lang="en-US" sz="2000" dirty="0">
                        <a:effectLst/>
                      </a:endParaRPr>
                    </a:p>
                    <a:p>
                      <a:pPr marL="0" marR="0" algn="ctr">
                        <a:lnSpc>
                          <a:spcPct val="150000"/>
                        </a:lnSpc>
                        <a:spcBef>
                          <a:spcPts val="0"/>
                        </a:spcBef>
                        <a:spcAft>
                          <a:spcPts val="0"/>
                        </a:spcAft>
                      </a:pPr>
                      <a:r>
                        <a:rPr lang="nl-NL" sz="2400" dirty="0">
                          <a:effectLst/>
                        </a:rPr>
                        <a:t>2500</a:t>
                      </a:r>
                      <a:endParaRPr lang="en-US" sz="2000" dirty="0">
                        <a:effectLst/>
                      </a:endParaRPr>
                    </a:p>
                    <a:p>
                      <a:pPr marL="0" marR="0" algn="ctr">
                        <a:lnSpc>
                          <a:spcPct val="150000"/>
                        </a:lnSpc>
                        <a:spcBef>
                          <a:spcPts val="0"/>
                        </a:spcBef>
                        <a:spcAft>
                          <a:spcPts val="0"/>
                        </a:spcAft>
                      </a:pPr>
                      <a:r>
                        <a:rPr lang="nl-NL" sz="2400" dirty="0">
                          <a:effectLst/>
                        </a:rPr>
                        <a:t>-</a:t>
                      </a:r>
                      <a:endParaRPr lang="en-US" sz="2000" dirty="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54306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955080"/>
          </a:xfrm>
        </p:spPr>
        <p:txBody>
          <a:bodyPr>
            <a:normAutofit/>
          </a:bodyPr>
          <a:lstStyle/>
          <a:p>
            <a:r>
              <a:rPr lang="en-US" sz="2800" b="1" dirty="0" smtClean="0">
                <a:solidFill>
                  <a:srgbClr val="FF0000"/>
                </a:solidFill>
              </a:rPr>
              <a:t>HẬU QUẢ CỦA THỪA/THIẾU NĂNG LƯỢNG KÉO DÀI</a:t>
            </a:r>
            <a:endParaRPr lang="en-US" sz="2800" b="1" dirty="0">
              <a:solidFill>
                <a:srgbClr val="FF0000"/>
              </a:solidFill>
            </a:endParaRPr>
          </a:p>
        </p:txBody>
      </p:sp>
      <p:sp>
        <p:nvSpPr>
          <p:cNvPr id="3" name="Content Placeholder 2"/>
          <p:cNvSpPr>
            <a:spLocks noGrp="1"/>
          </p:cNvSpPr>
          <p:nvPr>
            <p:ph idx="1"/>
          </p:nvPr>
        </p:nvSpPr>
        <p:spPr>
          <a:xfrm>
            <a:off x="283779" y="1119356"/>
            <a:ext cx="8355723" cy="4770318"/>
          </a:xfrm>
        </p:spPr>
        <p:txBody>
          <a:bodyPr>
            <a:noAutofit/>
          </a:bodyPr>
          <a:lstStyle/>
          <a:p>
            <a:pPr marL="0" indent="0" algn="just">
              <a:lnSpc>
                <a:spcPct val="120000"/>
              </a:lnSpc>
              <a:spcBef>
                <a:spcPts val="300"/>
              </a:spcBef>
              <a:spcAft>
                <a:spcPts val="300"/>
              </a:spcAft>
              <a:buNone/>
            </a:pPr>
            <a:r>
              <a:rPr lang="nl-NL" sz="2800" i="1" dirty="0" smtClean="0">
                <a:latin typeface="Arial" pitchFamily="34" charset="0"/>
                <a:cs typeface="Arial" pitchFamily="34" charset="0"/>
              </a:rPr>
              <a:t>Hậu quả của thừa năng lượng: </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Tích lũy năng lượng dưới dạng mỡ thừa</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Tình trạng thừa cân/béo phì </a:t>
            </a:r>
            <a:r>
              <a:rPr lang="nl-NL" sz="2400" dirty="0" smtClean="0">
                <a:latin typeface="Arial" pitchFamily="34" charset="0"/>
                <a:cs typeface="Arial" pitchFamily="34" charset="0"/>
                <a:sym typeface="Wingdings" pitchFamily="2" charset="2"/>
              </a:rPr>
              <a:t> tăng nguy cơ mắc nhiều bệnh: tăng huyết áp, các bệnh tim mạch...</a:t>
            </a:r>
            <a:endParaRPr lang="nl-NL" sz="2400" dirty="0" smtClean="0">
              <a:latin typeface="Arial" pitchFamily="34" charset="0"/>
              <a:cs typeface="Arial" pitchFamily="34" charset="0"/>
            </a:endParaRPr>
          </a:p>
          <a:p>
            <a:pPr marL="0" indent="0" algn="just">
              <a:lnSpc>
                <a:spcPct val="120000"/>
              </a:lnSpc>
              <a:spcBef>
                <a:spcPts val="300"/>
              </a:spcBef>
              <a:spcAft>
                <a:spcPts val="300"/>
              </a:spcAft>
              <a:buNone/>
            </a:pPr>
            <a:r>
              <a:rPr lang="nl-NL" sz="2800" i="1" dirty="0" smtClean="0">
                <a:latin typeface="Arial" pitchFamily="34" charset="0"/>
                <a:cs typeface="Arial" pitchFamily="34" charset="0"/>
              </a:rPr>
              <a:t>Hậu quả của thiếu năng lượng:</a:t>
            </a:r>
          </a:p>
          <a:p>
            <a:pPr lvl="1" algn="just">
              <a:lnSpc>
                <a:spcPct val="120000"/>
              </a:lnSpc>
              <a:spcBef>
                <a:spcPts val="300"/>
              </a:spcBef>
              <a:spcAft>
                <a:spcPts val="300"/>
              </a:spcAft>
              <a:buFont typeface="Wingdings" pitchFamily="2" charset="2"/>
              <a:buChar char="ü"/>
            </a:pPr>
            <a:r>
              <a:rPr lang="en-US" sz="2400" dirty="0" err="1" smtClean="0">
                <a:latin typeface="Arial" pitchFamily="34" charset="0"/>
                <a:cs typeface="Arial" pitchFamily="34" charset="0"/>
              </a:rPr>
              <a:t>Suy</a:t>
            </a:r>
            <a:r>
              <a:rPr lang="en-US" sz="2400" dirty="0" smtClean="0">
                <a:latin typeface="Arial" pitchFamily="34" charset="0"/>
                <a:cs typeface="Arial" pitchFamily="34" charset="0"/>
              </a:rPr>
              <a:t> dinh </a:t>
            </a:r>
            <a:r>
              <a:rPr lang="en-US" sz="2400" dirty="0" err="1" smtClean="0">
                <a:latin typeface="Arial" pitchFamily="34" charset="0"/>
                <a:cs typeface="Arial" pitchFamily="34" charset="0"/>
              </a:rPr>
              <a:t>dưỡng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cơ</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thể</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suy</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kiệt</a:t>
            </a:r>
            <a:endParaRPr lang="en-US" sz="24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en-US" sz="2400" dirty="0" err="1" smtClean="0">
                <a:latin typeface="Arial" pitchFamily="34" charset="0"/>
                <a:cs typeface="Arial" pitchFamily="34" charset="0"/>
              </a:rPr>
              <a:t>Người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lớn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đẻ</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nhẹ</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cân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ảnh</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hưởng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đến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khả</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năng</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phát</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triển</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của</a:t>
            </a:r>
            <a:r>
              <a:rPr lang="en-US" sz="2400" dirty="0" smtClean="0">
                <a:latin typeface="Arial" pitchFamily="34" charset="0"/>
                <a:cs typeface="Arial" pitchFamily="34" charset="0"/>
              </a:rPr>
              <a:t> con </a:t>
            </a:r>
            <a:r>
              <a:rPr lang="en-US" sz="2400" dirty="0" err="1" smtClean="0">
                <a:latin typeface="Arial" pitchFamily="34" charset="0"/>
                <a:cs typeface="Arial" pitchFamily="34" charset="0"/>
              </a:rPr>
              <a:t>sau</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khi</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sinh</a:t>
            </a:r>
            <a:r>
              <a:rPr lang="en-US" sz="2400" dirty="0" smtClean="0">
                <a:latin typeface="Arial" pitchFamily="34" charset="0"/>
                <a:cs typeface="Arial" pitchFamily="34" charset="0"/>
              </a:rPr>
              <a:t>.</a:t>
            </a: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Thiếu năng lượng dù chỉ là tạm thời </a:t>
            </a:r>
            <a:r>
              <a:rPr lang="nl-NL" sz="2400" dirty="0" smtClean="0">
                <a:latin typeface="Arial" pitchFamily="34" charset="0"/>
                <a:cs typeface="Arial" pitchFamily="34" charset="0"/>
              </a:rPr>
              <a:t>ở trẻ em để </a:t>
            </a:r>
            <a:r>
              <a:rPr lang="nl-NL" sz="2400" dirty="0">
                <a:latin typeface="Arial" pitchFamily="34" charset="0"/>
                <a:cs typeface="Arial" pitchFamily="34" charset="0"/>
              </a:rPr>
              <a:t>lại hậu quả lâu dài dù sau đó được ăn uống đầy </a:t>
            </a:r>
            <a:r>
              <a:rPr lang="nl-NL" sz="2400" dirty="0" smtClean="0">
                <a:latin typeface="Arial" pitchFamily="34" charset="0"/>
                <a:cs typeface="Arial" pitchFamily="34" charset="0"/>
              </a:rPr>
              <a:t>đủ, </a:t>
            </a:r>
            <a:r>
              <a:rPr lang="nl-NL" sz="2400" dirty="0">
                <a:latin typeface="Arial" pitchFamily="34" charset="0"/>
                <a:cs typeface="Arial" pitchFamily="34" charset="0"/>
              </a:rPr>
              <a:t>do số lượng tế bào ở nhiều bộ phận và tổ chức giảm đi. </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3368902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4916"/>
            <a:ext cx="8229600" cy="1143000"/>
          </a:xfrm>
        </p:spPr>
        <p:txBody>
          <a:bodyPr>
            <a:normAutofit/>
          </a:bodyPr>
          <a:lstStyle/>
          <a:p>
            <a:r>
              <a:rPr lang="en-US" sz="3600" b="1" dirty="0" smtClean="0">
                <a:solidFill>
                  <a:srgbClr val="FF0000"/>
                </a:solidFill>
              </a:rPr>
              <a:t>DỰ TRỮ NĂNG LƯỢNG</a:t>
            </a:r>
            <a:endParaRPr lang="en-US" sz="3600" b="1" dirty="0">
              <a:solidFill>
                <a:srgbClr val="FF0000"/>
              </a:solidFill>
            </a:endParaRPr>
          </a:p>
        </p:txBody>
      </p:sp>
      <p:sp>
        <p:nvSpPr>
          <p:cNvPr id="3" name="Content Placeholder 2"/>
          <p:cNvSpPr>
            <a:spLocks noGrp="1"/>
          </p:cNvSpPr>
          <p:nvPr>
            <p:ph idx="1"/>
          </p:nvPr>
        </p:nvSpPr>
        <p:spPr>
          <a:xfrm>
            <a:off x="189185" y="993228"/>
            <a:ext cx="8671035" cy="4770318"/>
          </a:xfrm>
        </p:spPr>
        <p:txBody>
          <a:bodyPr>
            <a:noAutofit/>
          </a:bodyPr>
          <a:lstStyle/>
          <a:p>
            <a:pPr algn="just">
              <a:lnSpc>
                <a:spcPct val="120000"/>
              </a:lnSpc>
              <a:spcBef>
                <a:spcPts val="300"/>
              </a:spcBef>
              <a:spcAft>
                <a:spcPts val="300"/>
              </a:spcAft>
              <a:buFont typeface="Wingdings" pitchFamily="2" charset="2"/>
              <a:buChar char="Ø"/>
            </a:pPr>
            <a:r>
              <a:rPr lang="nl-NL" sz="2400" i="1" dirty="0" smtClean="0">
                <a:latin typeface="Arial" pitchFamily="34" charset="0"/>
                <a:cs typeface="Arial" pitchFamily="34" charset="0"/>
              </a:rPr>
              <a:t>Dự trữ lipit </a:t>
            </a:r>
            <a:r>
              <a:rPr lang="nl-NL" sz="2800" i="1" dirty="0" smtClean="0">
                <a:latin typeface="Arial" pitchFamily="34" charset="0"/>
                <a:cs typeface="Arial" pitchFamily="34" charset="0"/>
              </a:rPr>
              <a:t>(</a:t>
            </a:r>
            <a:r>
              <a:rPr lang="nl-NL" sz="2400" i="1" dirty="0" smtClean="0">
                <a:latin typeface="Arial" pitchFamily="34" charset="0"/>
                <a:cs typeface="Arial" pitchFamily="34" charset="0"/>
              </a:rPr>
              <a:t>mỡ):</a:t>
            </a:r>
          </a:p>
          <a:p>
            <a:pPr lvl="1" algn="just">
              <a:lnSpc>
                <a:spcPct val="120000"/>
              </a:lnSpc>
              <a:spcBef>
                <a:spcPts val="300"/>
              </a:spcBef>
              <a:spcAft>
                <a:spcPts val="300"/>
              </a:spcAft>
              <a:buFont typeface="Wingdings" pitchFamily="2" charset="2"/>
              <a:buChar char="ü"/>
            </a:pPr>
            <a:r>
              <a:rPr lang="nl-NL" sz="2300" dirty="0" smtClean="0">
                <a:latin typeface="Arial" pitchFamily="34" charset="0"/>
                <a:cs typeface="Arial" pitchFamily="34" charset="0"/>
              </a:rPr>
              <a:t>Bình </a:t>
            </a:r>
            <a:r>
              <a:rPr lang="nl-NL" sz="2300" dirty="0">
                <a:latin typeface="Arial" pitchFamily="34" charset="0"/>
                <a:cs typeface="Arial" pitchFamily="34" charset="0"/>
              </a:rPr>
              <a:t>thường lipit chiếm 10% trọng lượng ở </a:t>
            </a:r>
            <a:r>
              <a:rPr lang="nl-NL" sz="2300" dirty="0" smtClean="0">
                <a:latin typeface="Arial" pitchFamily="34" charset="0"/>
                <a:cs typeface="Arial" pitchFamily="34" charset="0"/>
              </a:rPr>
              <a:t>nam; 25</a:t>
            </a:r>
            <a:r>
              <a:rPr lang="nl-NL" sz="2300" dirty="0">
                <a:latin typeface="Arial" pitchFamily="34" charset="0"/>
                <a:cs typeface="Arial" pitchFamily="34" charset="0"/>
              </a:rPr>
              <a:t>% trọng lượng ở </a:t>
            </a:r>
            <a:r>
              <a:rPr lang="nl-NL" sz="2300" dirty="0" smtClean="0">
                <a:latin typeface="Arial" pitchFamily="34" charset="0"/>
                <a:cs typeface="Arial" pitchFamily="34" charset="0"/>
              </a:rPr>
              <a:t>nữ.</a:t>
            </a:r>
          </a:p>
          <a:p>
            <a:pPr lvl="1" algn="just">
              <a:lnSpc>
                <a:spcPct val="120000"/>
              </a:lnSpc>
              <a:spcBef>
                <a:spcPts val="300"/>
              </a:spcBef>
              <a:spcAft>
                <a:spcPts val="300"/>
              </a:spcAft>
              <a:buFont typeface="Wingdings" pitchFamily="2" charset="2"/>
              <a:buChar char="ü"/>
            </a:pPr>
            <a:r>
              <a:rPr lang="nl-NL" sz="2300" dirty="0" smtClean="0">
                <a:latin typeface="Arial" pitchFamily="34" charset="0"/>
                <a:cs typeface="Arial" pitchFamily="34" charset="0"/>
              </a:rPr>
              <a:t>Ở </a:t>
            </a:r>
            <a:r>
              <a:rPr lang="nl-NL" sz="2300" dirty="0">
                <a:latin typeface="Arial" pitchFamily="34" charset="0"/>
                <a:cs typeface="Arial" pitchFamily="34" charset="0"/>
              </a:rPr>
              <a:t>tuổi trung niên lượng mỡ ngày càng tăng.</a:t>
            </a:r>
            <a:endParaRPr lang="en-US" sz="23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300" dirty="0" smtClean="0">
                <a:latin typeface="Arial" pitchFamily="34" charset="0"/>
                <a:cs typeface="Arial" pitchFamily="34" charset="0"/>
              </a:rPr>
              <a:t>Chất </a:t>
            </a:r>
            <a:r>
              <a:rPr lang="nl-NL" sz="2300" dirty="0">
                <a:latin typeface="Arial" pitchFamily="34" charset="0"/>
                <a:cs typeface="Arial" pitchFamily="34" charset="0"/>
              </a:rPr>
              <a:t>béo tích lũy ở các tổ chức </a:t>
            </a:r>
            <a:r>
              <a:rPr lang="nl-NL" sz="2300" dirty="0" smtClean="0">
                <a:latin typeface="Arial" pitchFamily="34" charset="0"/>
                <a:cs typeface="Arial" pitchFamily="34" charset="0"/>
              </a:rPr>
              <a:t>mỡ, </a:t>
            </a:r>
            <a:r>
              <a:rPr lang="nl-NL" sz="2300" dirty="0">
                <a:latin typeface="Arial" pitchFamily="34" charset="0"/>
                <a:cs typeface="Arial" pitchFamily="34" charset="0"/>
              </a:rPr>
              <a:t>nhất là dưới da và ổ </a:t>
            </a:r>
            <a:r>
              <a:rPr lang="nl-NL" sz="2300" dirty="0" smtClean="0">
                <a:latin typeface="Arial" pitchFamily="34" charset="0"/>
                <a:cs typeface="Arial" pitchFamily="34" charset="0"/>
              </a:rPr>
              <a:t>bụng.</a:t>
            </a:r>
            <a:endParaRPr lang="en-US" sz="2300" dirty="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r>
              <a:rPr lang="nl-NL" sz="2400" i="1" dirty="0">
                <a:latin typeface="Arial" pitchFamily="34" charset="0"/>
                <a:cs typeface="Arial" pitchFamily="34" charset="0"/>
              </a:rPr>
              <a:t>Dự trữ</a:t>
            </a:r>
            <a:r>
              <a:rPr lang="nl-NL" sz="2400" i="1" dirty="0" smtClean="0">
                <a:latin typeface="Arial" pitchFamily="34" charset="0"/>
                <a:cs typeface="Arial" pitchFamily="34" charset="0"/>
              </a:rPr>
              <a:t> gluxit: </a:t>
            </a:r>
            <a:r>
              <a:rPr lang="nl-NL" sz="2400" dirty="0">
                <a:latin typeface="Arial" pitchFamily="34" charset="0"/>
                <a:cs typeface="Arial" pitchFamily="34" charset="0"/>
              </a:rPr>
              <a:t>dự trữ dưới dạng glycogen ở gan và </a:t>
            </a:r>
            <a:r>
              <a:rPr lang="nl-NL" sz="2400" dirty="0" smtClean="0">
                <a:latin typeface="Arial" pitchFamily="34" charset="0"/>
                <a:cs typeface="Arial" pitchFamily="34" charset="0"/>
              </a:rPr>
              <a:t>cơ.</a:t>
            </a:r>
            <a:endParaRPr lang="en-US" sz="2400" dirty="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r>
              <a:rPr lang="nl-NL" sz="2400" i="1" dirty="0">
                <a:latin typeface="Arial" pitchFamily="34" charset="0"/>
                <a:cs typeface="Arial" pitchFamily="34" charset="0"/>
              </a:rPr>
              <a:t>Dự trữ </a:t>
            </a:r>
            <a:r>
              <a:rPr lang="nl-NL" sz="2400" i="1" dirty="0" smtClean="0">
                <a:latin typeface="Arial" pitchFamily="34" charset="0"/>
                <a:cs typeface="Arial" pitchFamily="34" charset="0"/>
              </a:rPr>
              <a:t>protein: </a:t>
            </a:r>
            <a:r>
              <a:rPr lang="nl-NL" sz="2400" dirty="0" smtClean="0">
                <a:latin typeface="Arial" pitchFamily="34" charset="0"/>
                <a:cs typeface="Arial" pitchFamily="34" charset="0"/>
              </a:rPr>
              <a:t>lượng protein có </a:t>
            </a:r>
            <a:r>
              <a:rPr lang="nl-NL" sz="2400" dirty="0">
                <a:latin typeface="Arial" pitchFamily="34" charset="0"/>
                <a:cs typeface="Arial" pitchFamily="34" charset="0"/>
              </a:rPr>
              <a:t>khoảng 10 </a:t>
            </a:r>
            <a:r>
              <a:rPr lang="nl-NL" sz="2400" dirty="0" smtClean="0">
                <a:latin typeface="Arial" pitchFamily="34" charset="0"/>
                <a:cs typeface="Arial" pitchFamily="34" charset="0"/>
              </a:rPr>
              <a:t>kg, </a:t>
            </a:r>
            <a:r>
              <a:rPr lang="nl-NL" sz="2400" dirty="0">
                <a:latin typeface="Arial" pitchFamily="34" charset="0"/>
                <a:cs typeface="Arial" pitchFamily="34" charset="0"/>
              </a:rPr>
              <a:t>trong đó </a:t>
            </a:r>
            <a:r>
              <a:rPr lang="nl-NL" sz="2400" dirty="0" smtClean="0">
                <a:latin typeface="Arial" pitchFamily="34" charset="0"/>
                <a:cs typeface="Arial" pitchFamily="34" charset="0"/>
              </a:rPr>
              <a:t>3</a:t>
            </a:r>
            <a:r>
              <a:rPr lang="nl-NL" sz="2400" dirty="0">
                <a:latin typeface="Arial" pitchFamily="34" charset="0"/>
                <a:cs typeface="Arial" pitchFamily="34" charset="0"/>
              </a:rPr>
              <a:t>% dự trữ cơ động chủ yếu ở bào tương của các tế </a:t>
            </a:r>
            <a:r>
              <a:rPr lang="nl-NL" sz="2400" dirty="0" smtClean="0">
                <a:latin typeface="Arial" pitchFamily="34" charset="0"/>
                <a:cs typeface="Arial" pitchFamily="34" charset="0"/>
              </a:rPr>
              <a:t>bào. Dự </a:t>
            </a:r>
            <a:r>
              <a:rPr lang="nl-NL" sz="2400" dirty="0">
                <a:latin typeface="Arial" pitchFamily="34" charset="0"/>
                <a:cs typeface="Arial" pitchFamily="34" charset="0"/>
              </a:rPr>
              <a:t>trữ này có thể hết trong 4 - 6 </a:t>
            </a:r>
            <a:r>
              <a:rPr lang="nl-NL" sz="2400" dirty="0" smtClean="0">
                <a:latin typeface="Arial" pitchFamily="34" charset="0"/>
                <a:cs typeface="Arial" pitchFamily="34" charset="0"/>
              </a:rPr>
              <a:t>ngày, </a:t>
            </a:r>
            <a:r>
              <a:rPr lang="nl-NL" sz="2400" dirty="0">
                <a:latin typeface="Arial" pitchFamily="34" charset="0"/>
                <a:cs typeface="Arial" pitchFamily="34" charset="0"/>
              </a:rPr>
              <a:t>sau đó protein của tổ chức sẽ bị phá hủy. Nếu sự phá hủy đến 20 - 25% tổng số protein sẽ dẫn đến tử vong.</a:t>
            </a:r>
          </a:p>
        </p:txBody>
      </p:sp>
    </p:spTree>
    <p:extLst>
      <p:ext uri="{BB962C8B-B14F-4D97-AF65-F5344CB8AC3E}">
        <p14:creationId xmlns:p14="http://schemas.microsoft.com/office/powerpoint/2010/main" val="1475614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2382"/>
            <a:ext cx="8229600" cy="1143000"/>
          </a:xfrm>
        </p:spPr>
        <p:txBody>
          <a:bodyPr>
            <a:normAutofit/>
          </a:bodyPr>
          <a:lstStyle/>
          <a:p>
            <a:r>
              <a:rPr lang="en-US" sz="3600" b="1" dirty="0" smtClean="0">
                <a:solidFill>
                  <a:srgbClr val="FF0000"/>
                </a:solidFill>
              </a:rPr>
              <a:t>ĐIỀU HÒA NHU CẦU NĂNG LƯỢNG</a:t>
            </a:r>
            <a:endParaRPr lang="en-US" sz="3600" b="1" dirty="0">
              <a:solidFill>
                <a:srgbClr val="FF0000"/>
              </a:solidFill>
            </a:endParaRPr>
          </a:p>
        </p:txBody>
      </p:sp>
      <p:sp>
        <p:nvSpPr>
          <p:cNvPr id="3" name="Content Placeholder 2"/>
          <p:cNvSpPr>
            <a:spLocks noGrp="1"/>
          </p:cNvSpPr>
          <p:nvPr>
            <p:ph idx="1"/>
          </p:nvPr>
        </p:nvSpPr>
        <p:spPr>
          <a:xfrm>
            <a:off x="409902" y="1119356"/>
            <a:ext cx="8229600" cy="4770318"/>
          </a:xfrm>
        </p:spPr>
        <p:txBody>
          <a:bodyPr>
            <a:noAutofit/>
          </a:bodyPr>
          <a:lstStyle/>
          <a:p>
            <a:pPr algn="just">
              <a:lnSpc>
                <a:spcPct val="120000"/>
              </a:lnSpc>
              <a:spcBef>
                <a:spcPts val="300"/>
              </a:spcBef>
              <a:spcAft>
                <a:spcPts val="300"/>
              </a:spcAft>
              <a:buFont typeface="Wingdings" pitchFamily="2" charset="2"/>
              <a:buChar char="Ø"/>
            </a:pPr>
            <a:r>
              <a:rPr lang="nl-NL" sz="2600" dirty="0" smtClean="0">
                <a:latin typeface="Arial" pitchFamily="34" charset="0"/>
                <a:cs typeface="Arial" pitchFamily="34" charset="0"/>
              </a:rPr>
              <a:t>Khu </a:t>
            </a:r>
            <a:r>
              <a:rPr lang="nl-NL" sz="2600" dirty="0">
                <a:latin typeface="Arial" pitchFamily="34" charset="0"/>
                <a:cs typeface="Arial" pitchFamily="34" charset="0"/>
              </a:rPr>
              <a:t>vực dưới đồi có khả năng chi phối việc ăn uống của sinh </a:t>
            </a:r>
            <a:r>
              <a:rPr lang="nl-NL" sz="2600" dirty="0" smtClean="0">
                <a:latin typeface="Arial" pitchFamily="34" charset="0"/>
                <a:cs typeface="Arial" pitchFamily="34" charset="0"/>
              </a:rPr>
              <a:t>vật </a:t>
            </a:r>
          </a:p>
          <a:p>
            <a:pPr algn="just">
              <a:lnSpc>
                <a:spcPct val="120000"/>
              </a:lnSpc>
              <a:spcBef>
                <a:spcPts val="300"/>
              </a:spcBef>
              <a:spcAft>
                <a:spcPts val="300"/>
              </a:spcAft>
              <a:buFont typeface="Wingdings" pitchFamily="2" charset="2"/>
              <a:buChar char="Ø"/>
            </a:pPr>
            <a:r>
              <a:rPr lang="nl-NL" sz="2600" dirty="0">
                <a:latin typeface="Arial" pitchFamily="34" charset="0"/>
                <a:cs typeface="Arial" pitchFamily="34" charset="0"/>
              </a:rPr>
              <a:t>Các kích thích ảnh hưởng đến trung tâm điều hòa:</a:t>
            </a:r>
            <a:endParaRPr lang="en-US" sz="26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300" i="1" dirty="0" smtClean="0">
                <a:latin typeface="Arial" pitchFamily="34" charset="0"/>
                <a:cs typeface="Arial" pitchFamily="34" charset="0"/>
              </a:rPr>
              <a:t>Điều </a:t>
            </a:r>
            <a:r>
              <a:rPr lang="nl-NL" sz="2300" i="1" dirty="0">
                <a:latin typeface="Arial" pitchFamily="34" charset="0"/>
                <a:cs typeface="Arial" pitchFamily="34" charset="0"/>
              </a:rPr>
              <a:t>hòa thần kinh: </a:t>
            </a:r>
            <a:r>
              <a:rPr lang="nl-NL" sz="2300" dirty="0">
                <a:latin typeface="Arial" pitchFamily="34" charset="0"/>
                <a:cs typeface="Arial" pitchFamily="34" charset="0"/>
              </a:rPr>
              <a:t>Dạ dày rỗng sẽ có những co thắt gây cảm giác đói</a:t>
            </a:r>
            <a:endParaRPr lang="en-US" sz="23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300" i="1" dirty="0" smtClean="0">
                <a:latin typeface="Arial" pitchFamily="34" charset="0"/>
                <a:cs typeface="Arial" pitchFamily="34" charset="0"/>
              </a:rPr>
              <a:t>Điều </a:t>
            </a:r>
            <a:r>
              <a:rPr lang="nl-NL" sz="2300" i="1" dirty="0">
                <a:latin typeface="Arial" pitchFamily="34" charset="0"/>
                <a:cs typeface="Arial" pitchFamily="34" charset="0"/>
              </a:rPr>
              <a:t>hòa nhiệt: </a:t>
            </a:r>
            <a:r>
              <a:rPr lang="nl-NL" sz="2300" dirty="0">
                <a:latin typeface="Arial" pitchFamily="34" charset="0"/>
                <a:cs typeface="Arial" pitchFamily="34" charset="0"/>
              </a:rPr>
              <a:t>Mùa lạnh con người có cảm giác ăn </a:t>
            </a:r>
            <a:r>
              <a:rPr lang="nl-NL" sz="2300" dirty="0" smtClean="0">
                <a:latin typeface="Arial" pitchFamily="34" charset="0"/>
                <a:cs typeface="Arial" pitchFamily="34" charset="0"/>
              </a:rPr>
              <a:t>ngon hơn, ăn được </a:t>
            </a:r>
            <a:r>
              <a:rPr lang="nl-NL" sz="2300" dirty="0">
                <a:latin typeface="Arial" pitchFamily="34" charset="0"/>
                <a:cs typeface="Arial" pitchFamily="34" charset="0"/>
              </a:rPr>
              <a:t>nhiều hơn</a:t>
            </a:r>
            <a:r>
              <a:rPr lang="nl-NL" sz="2300" dirty="0" smtClean="0">
                <a:latin typeface="Arial" pitchFamily="34" charset="0"/>
                <a:cs typeface="Arial" pitchFamily="34" charset="0"/>
              </a:rPr>
              <a:t>.</a:t>
            </a:r>
            <a:endParaRPr lang="en-US" sz="23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300" i="1" dirty="0" smtClean="0">
                <a:latin typeface="Arial" pitchFamily="34" charset="0"/>
                <a:cs typeface="Arial" pitchFamily="34" charset="0"/>
              </a:rPr>
              <a:t>Điều </a:t>
            </a:r>
            <a:r>
              <a:rPr lang="nl-NL" sz="2300" i="1" dirty="0">
                <a:latin typeface="Arial" pitchFamily="34" charset="0"/>
                <a:cs typeface="Arial" pitchFamily="34" charset="0"/>
              </a:rPr>
              <a:t>hòa hóa học: </a:t>
            </a:r>
            <a:r>
              <a:rPr lang="nl-NL" sz="2300" dirty="0" smtClean="0">
                <a:latin typeface="Arial" pitchFamily="34" charset="0"/>
                <a:cs typeface="Arial" pitchFamily="34" charset="0"/>
              </a:rPr>
              <a:t>lượng </a:t>
            </a:r>
            <a:r>
              <a:rPr lang="nl-NL" sz="2300" dirty="0">
                <a:latin typeface="Arial" pitchFamily="34" charset="0"/>
                <a:cs typeface="Arial" pitchFamily="34" charset="0"/>
              </a:rPr>
              <a:t>gluco trong máu giảm sẽ xuất hiện cảm giác đói; sau bữa ăn đường huyết tăng con người không còn cảm giác thèm ăn. Như vậy, trung tâm no đói của cơ thể rất nhạy cảm với các thay đổi về hóa học</a:t>
            </a:r>
            <a:r>
              <a:rPr lang="nl-NL" sz="2300" dirty="0" smtClean="0">
                <a:latin typeface="Arial" pitchFamily="34" charset="0"/>
                <a:cs typeface="Arial" pitchFamily="34" charset="0"/>
              </a:rPr>
              <a:t>.</a:t>
            </a:r>
            <a:endParaRPr lang="nl-NL" sz="2300" dirty="0">
              <a:latin typeface="Arial" pitchFamily="34" charset="0"/>
              <a:cs typeface="Arial" pitchFamily="34" charset="0"/>
            </a:endParaRPr>
          </a:p>
        </p:txBody>
      </p:sp>
    </p:spTree>
    <p:extLst>
      <p:ext uri="{BB962C8B-B14F-4D97-AF65-F5344CB8AC3E}">
        <p14:creationId xmlns:p14="http://schemas.microsoft.com/office/powerpoint/2010/main" val="13453140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781654"/>
          </a:xfrm>
        </p:spPr>
        <p:txBody>
          <a:bodyPr>
            <a:normAutofit/>
          </a:bodyPr>
          <a:lstStyle/>
          <a:p>
            <a:r>
              <a:rPr lang="en-US" sz="4000" b="1" dirty="0" smtClean="0">
                <a:solidFill>
                  <a:srgbClr val="FF0000"/>
                </a:solidFill>
              </a:rPr>
              <a:t>CHẤT DINH DƯỠNG</a:t>
            </a:r>
            <a:endParaRPr lang="en-US" sz="4000" b="1" dirty="0">
              <a:solidFill>
                <a:srgbClr val="FF0000"/>
              </a:solidFill>
            </a:endParaRPr>
          </a:p>
        </p:txBody>
      </p:sp>
      <p:sp>
        <p:nvSpPr>
          <p:cNvPr id="3" name="Content Placeholder 2"/>
          <p:cNvSpPr>
            <a:spLocks noGrp="1"/>
          </p:cNvSpPr>
          <p:nvPr>
            <p:ph idx="1"/>
          </p:nvPr>
        </p:nvSpPr>
        <p:spPr>
          <a:xfrm>
            <a:off x="409902" y="1292782"/>
            <a:ext cx="8229600" cy="4770318"/>
          </a:xfrm>
        </p:spPr>
        <p:txBody>
          <a:bodyPr>
            <a:noAutofit/>
          </a:bodyPr>
          <a:lstStyle/>
          <a:p>
            <a:pPr marL="0" indent="0" algn="just">
              <a:lnSpc>
                <a:spcPct val="120000"/>
              </a:lnSpc>
              <a:spcBef>
                <a:spcPts val="300"/>
              </a:spcBef>
              <a:spcAft>
                <a:spcPts val="300"/>
              </a:spcAft>
              <a:buNone/>
            </a:pPr>
            <a:r>
              <a:rPr lang="nl-NL" sz="2800" dirty="0" smtClean="0">
                <a:latin typeface="Arial" pitchFamily="34" charset="0"/>
                <a:cs typeface="Arial" pitchFamily="34" charset="0"/>
              </a:rPr>
              <a:t>Có hai nhóm chất dinh dưỡng, gồm:</a:t>
            </a:r>
          </a:p>
          <a:p>
            <a:pPr marL="0" indent="0" algn="just">
              <a:lnSpc>
                <a:spcPct val="120000"/>
              </a:lnSpc>
              <a:spcBef>
                <a:spcPts val="300"/>
              </a:spcBef>
              <a:spcAft>
                <a:spcPts val="300"/>
              </a:spcAft>
              <a:buNone/>
            </a:pPr>
            <a:r>
              <a:rPr lang="nl-NL" sz="2800" dirty="0" smtClean="0">
                <a:latin typeface="Arial" pitchFamily="34" charset="0"/>
                <a:cs typeface="Arial" pitchFamily="34" charset="0"/>
              </a:rPr>
              <a:t>1) Nhóm chất dinh dưỡng sinh năng lượng: </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Chất đạm protein </a:t>
            </a:r>
            <a:r>
              <a:rPr lang="nl-NL" sz="2400" dirty="0">
                <a:latin typeface="Arial" pitchFamily="34" charset="0"/>
                <a:cs typeface="Arial" pitchFamily="34" charset="0"/>
              </a:rPr>
              <a:t>(protit), </a:t>
            </a:r>
            <a:endParaRPr lang="nl-NL" sz="24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Chất </a:t>
            </a:r>
            <a:r>
              <a:rPr lang="nl-NL" sz="2400" dirty="0">
                <a:latin typeface="Arial" pitchFamily="34" charset="0"/>
                <a:cs typeface="Arial" pitchFamily="34" charset="0"/>
              </a:rPr>
              <a:t>béo (lipit), </a:t>
            </a:r>
            <a:endParaRPr lang="nl-NL" sz="24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Các </a:t>
            </a:r>
            <a:r>
              <a:rPr lang="nl-NL" sz="2400" dirty="0">
                <a:latin typeface="Arial" pitchFamily="34" charset="0"/>
                <a:cs typeface="Arial" pitchFamily="34" charset="0"/>
              </a:rPr>
              <a:t>chất đường bột </a:t>
            </a:r>
            <a:r>
              <a:rPr lang="nl-NL" sz="2400" dirty="0" smtClean="0">
                <a:latin typeface="Arial" pitchFamily="34" charset="0"/>
                <a:cs typeface="Arial" pitchFamily="34" charset="0"/>
              </a:rPr>
              <a:t>hydratecarbon </a:t>
            </a:r>
            <a:r>
              <a:rPr lang="nl-NL" sz="2400" dirty="0">
                <a:latin typeface="Arial" pitchFamily="34" charset="0"/>
                <a:cs typeface="Arial" pitchFamily="34" charset="0"/>
              </a:rPr>
              <a:t>(gluxit</a:t>
            </a:r>
            <a:r>
              <a:rPr lang="nl-NL" sz="2400" dirty="0" smtClean="0">
                <a:latin typeface="Arial" pitchFamily="34" charset="0"/>
                <a:cs typeface="Arial" pitchFamily="34" charset="0"/>
              </a:rPr>
              <a:t>).</a:t>
            </a:r>
          </a:p>
          <a:p>
            <a:pPr marL="0" indent="0" algn="just">
              <a:lnSpc>
                <a:spcPct val="120000"/>
              </a:lnSpc>
              <a:spcBef>
                <a:spcPts val="300"/>
              </a:spcBef>
              <a:spcAft>
                <a:spcPts val="300"/>
              </a:spcAft>
              <a:buNone/>
            </a:pPr>
            <a:r>
              <a:rPr lang="nl-NL" sz="2800" dirty="0" smtClean="0">
                <a:latin typeface="Arial" pitchFamily="34" charset="0"/>
                <a:cs typeface="Arial" pitchFamily="34" charset="0"/>
              </a:rPr>
              <a:t>2) Nhóm chất dinh dưỡng không sinh năng lượng: </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Vitamin</a:t>
            </a:r>
            <a:r>
              <a:rPr lang="nl-NL" sz="2400" dirty="0">
                <a:latin typeface="Arial" pitchFamily="34" charset="0"/>
                <a:cs typeface="Arial" pitchFamily="34" charset="0"/>
              </a:rPr>
              <a:t>, </a:t>
            </a: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Chất </a:t>
            </a:r>
            <a:r>
              <a:rPr lang="nl-NL" sz="2400" dirty="0" smtClean="0">
                <a:latin typeface="Arial" pitchFamily="34" charset="0"/>
                <a:cs typeface="Arial" pitchFamily="34" charset="0"/>
              </a:rPr>
              <a:t>khoáng,</a:t>
            </a:r>
            <a:endParaRPr lang="nl-NL" sz="24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Nước.</a:t>
            </a:r>
          </a:p>
        </p:txBody>
      </p:sp>
    </p:spTree>
    <p:extLst>
      <p:ext uri="{BB962C8B-B14F-4D97-AF65-F5344CB8AC3E}">
        <p14:creationId xmlns:p14="http://schemas.microsoft.com/office/powerpoint/2010/main" val="36014650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2734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409902" y="1072058"/>
            <a:ext cx="8229600"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800" dirty="0"/>
              <a:t>Là yếu tố cấu trúc chính tham gia vào thành  phần cơ bắp, máu, bạch huyết, hormon, men, kháng thể, các tuyến nội tiết và bài tiết. </a:t>
            </a:r>
            <a:endParaRPr lang="nl-NL" sz="2800" dirty="0" smtClean="0"/>
          </a:p>
          <a:p>
            <a:pPr algn="just">
              <a:lnSpc>
                <a:spcPct val="120000"/>
              </a:lnSpc>
              <a:spcBef>
                <a:spcPts val="300"/>
              </a:spcBef>
              <a:spcAft>
                <a:spcPts val="300"/>
              </a:spcAft>
              <a:buFont typeface="Wingdings" pitchFamily="2" charset="2"/>
              <a:buChar char="Ø"/>
            </a:pPr>
            <a:r>
              <a:rPr lang="nl-NL" sz="2800" dirty="0" smtClean="0"/>
              <a:t>Do </a:t>
            </a:r>
            <a:r>
              <a:rPr lang="nl-NL" sz="2800" dirty="0"/>
              <a:t>đó, protein có liên quan đến mọi chức năng sống của cơ thể (tuần hoàn, tiêu hoá, hô hấp, sinh dục, bài tiết, thần kinh</a:t>
            </a:r>
            <a:r>
              <a:rPr lang="nl-NL" sz="2800" dirty="0" smtClean="0"/>
              <a:t>...).</a:t>
            </a:r>
          </a:p>
          <a:p>
            <a:pPr algn="just">
              <a:lnSpc>
                <a:spcPct val="120000"/>
              </a:lnSpc>
              <a:spcBef>
                <a:spcPts val="300"/>
              </a:spcBef>
              <a:spcAft>
                <a:spcPts val="300"/>
              </a:spcAft>
              <a:buFont typeface="Wingdings" pitchFamily="2" charset="2"/>
              <a:buChar char="Ø"/>
            </a:pPr>
            <a:r>
              <a:rPr lang="nl-NL" sz="2800" dirty="0"/>
              <a:t>Trong cơ thể, bình thường chỉ có </a:t>
            </a:r>
            <a:r>
              <a:rPr lang="nl-NL" sz="2800" dirty="0" smtClean="0"/>
              <a:t>dịch mật </a:t>
            </a:r>
            <a:r>
              <a:rPr lang="nl-NL" sz="2800" dirty="0"/>
              <a:t>và nước tiểu không có protein. </a:t>
            </a:r>
          </a:p>
        </p:txBody>
      </p:sp>
    </p:spTree>
    <p:extLst>
      <p:ext uri="{BB962C8B-B14F-4D97-AF65-F5344CB8AC3E}">
        <p14:creationId xmlns:p14="http://schemas.microsoft.com/office/powerpoint/2010/main" val="2486753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2734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409902" y="1072058"/>
            <a:ext cx="8229600"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800" dirty="0" smtClean="0"/>
              <a:t>Protein </a:t>
            </a:r>
            <a:r>
              <a:rPr lang="nl-NL" sz="2800" dirty="0"/>
              <a:t>cần thiết cho chuyển hoá bình thường của các chất dinh dưỡng khác, đặc biệt là các vitamin và chất khoáng. </a:t>
            </a:r>
            <a:endParaRPr lang="nl-NL" sz="2800" dirty="0" smtClean="0"/>
          </a:p>
          <a:p>
            <a:pPr algn="just">
              <a:lnSpc>
                <a:spcPct val="120000"/>
              </a:lnSpc>
              <a:spcBef>
                <a:spcPts val="300"/>
              </a:spcBef>
              <a:spcAft>
                <a:spcPts val="300"/>
              </a:spcAft>
              <a:buFont typeface="Wingdings" pitchFamily="2" charset="2"/>
              <a:buChar char="Ø"/>
            </a:pPr>
            <a:r>
              <a:rPr lang="nl-NL" sz="2800" dirty="0" smtClean="0"/>
              <a:t>Khi </a:t>
            </a:r>
            <a:r>
              <a:rPr lang="nl-NL" sz="2800" dirty="0"/>
              <a:t>thiếu protein, nhiều vitamin không phát huy được hết chức năng của </a:t>
            </a:r>
            <a:r>
              <a:rPr lang="nl-NL" sz="2800" dirty="0" smtClean="0"/>
              <a:t>chúng, </a:t>
            </a:r>
            <a:r>
              <a:rPr lang="nl-NL" sz="2800" dirty="0"/>
              <a:t>mặc dù chúng không thiếu về số lượng.</a:t>
            </a:r>
            <a:endParaRPr lang="en-US" sz="2800" dirty="0"/>
          </a:p>
          <a:p>
            <a:pPr algn="just">
              <a:lnSpc>
                <a:spcPct val="120000"/>
              </a:lnSpc>
              <a:spcBef>
                <a:spcPts val="300"/>
              </a:spcBef>
              <a:spcAft>
                <a:spcPts val="300"/>
              </a:spcAft>
              <a:buFont typeface="Wingdings" pitchFamily="2" charset="2"/>
              <a:buChar char="Ø"/>
            </a:pPr>
            <a:r>
              <a:rPr lang="nl-NL" sz="2800" dirty="0" smtClean="0"/>
              <a:t>Là </a:t>
            </a:r>
            <a:r>
              <a:rPr lang="nl-NL" sz="2800" dirty="0"/>
              <a:t>nguồn cung cấp năng lượng cho cơ thể, 1 gram protein khi đốt cháy trong cơ thể cho 4,1 </a:t>
            </a:r>
            <a:r>
              <a:rPr lang="nl-NL" sz="2800" dirty="0" smtClean="0"/>
              <a:t>kcal.</a:t>
            </a:r>
            <a:endParaRPr lang="nl-NL" sz="2800" dirty="0"/>
          </a:p>
        </p:txBody>
      </p:sp>
    </p:spTree>
    <p:extLst>
      <p:ext uri="{BB962C8B-B14F-4D97-AF65-F5344CB8AC3E}">
        <p14:creationId xmlns:p14="http://schemas.microsoft.com/office/powerpoint/2010/main" val="472512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783"/>
            <a:ext cx="8229600" cy="614362"/>
          </a:xfrm>
        </p:spPr>
        <p:txBody>
          <a:bodyPr>
            <a:normAutofit fontScale="90000"/>
          </a:bodyPr>
          <a:lstStyle/>
          <a:p>
            <a:r>
              <a:rPr lang="en-US" b="1" dirty="0" smtClean="0">
                <a:solidFill>
                  <a:srgbClr val="FF0000"/>
                </a:solidFill>
              </a:rPr>
              <a:t>LỊCH TRÌNH HỌC PHẦN</a:t>
            </a:r>
            <a:endParaRPr lang="en-US"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148992910"/>
              </p:ext>
            </p:extLst>
          </p:nvPr>
        </p:nvGraphicFramePr>
        <p:xfrm>
          <a:off x="457205" y="1088573"/>
          <a:ext cx="8425543" cy="5215954"/>
        </p:xfrm>
        <a:graphic>
          <a:graphicData uri="http://schemas.openxmlformats.org/drawingml/2006/table">
            <a:tbl>
              <a:tblPr>
                <a:tableStyleId>{5C22544A-7EE6-4342-B048-85BDC9FD1C3A}</a:tableStyleId>
              </a:tblPr>
              <a:tblGrid>
                <a:gridCol w="500738"/>
                <a:gridCol w="6704880"/>
                <a:gridCol w="621356"/>
                <a:gridCol w="598569"/>
              </a:tblGrid>
              <a:tr h="400754">
                <a:tc rowSpan="2">
                  <a:txBody>
                    <a:bodyPr/>
                    <a:lstStyle/>
                    <a:p>
                      <a:pPr marL="0" marR="0" algn="just">
                        <a:spcBef>
                          <a:spcPts val="0"/>
                        </a:spcBef>
                        <a:spcAft>
                          <a:spcPts val="0"/>
                        </a:spcAft>
                      </a:pPr>
                      <a:r>
                        <a:rPr lang="nl-NL" sz="2400" b="1" dirty="0">
                          <a:effectLst/>
                          <a:latin typeface="Arial" pitchFamily="34" charset="0"/>
                          <a:cs typeface="Arial" pitchFamily="34" charset="0"/>
                        </a:rPr>
                        <a:t>TT</a:t>
                      </a:r>
                      <a:endParaRPr lang="en-US" sz="2000" b="1" dirty="0">
                        <a:effectLst/>
                        <a:latin typeface="Arial" pitchFamily="34" charset="0"/>
                        <a:ea typeface="Times New Roman"/>
                        <a:cs typeface="Arial" pitchFamily="34" charset="0"/>
                      </a:endParaRPr>
                    </a:p>
                  </a:txBody>
                  <a:tcPr marL="68580" marR="68580" marT="0" marB="0" anchor="ctr"/>
                </a:tc>
                <a:tc rowSpan="2">
                  <a:txBody>
                    <a:bodyPr/>
                    <a:lstStyle/>
                    <a:p>
                      <a:pPr marL="0" marR="0" algn="ctr">
                        <a:spcBef>
                          <a:spcPts val="0"/>
                        </a:spcBef>
                        <a:spcAft>
                          <a:spcPts val="0"/>
                        </a:spcAft>
                      </a:pPr>
                      <a:r>
                        <a:rPr lang="nl-NL" sz="2400" b="1" dirty="0">
                          <a:effectLst/>
                          <a:latin typeface="Arial" pitchFamily="34" charset="0"/>
                          <a:cs typeface="Arial" pitchFamily="34" charset="0"/>
                        </a:rPr>
                        <a:t>Nội dung</a:t>
                      </a:r>
                      <a:endParaRPr lang="en-US" sz="2000" b="1" dirty="0">
                        <a:effectLst/>
                        <a:latin typeface="Arial" pitchFamily="34" charset="0"/>
                        <a:ea typeface="Times New Roman"/>
                        <a:cs typeface="Arial" pitchFamily="34" charset="0"/>
                      </a:endParaRPr>
                    </a:p>
                  </a:txBody>
                  <a:tcPr marL="68580" marR="68580" marT="0" marB="0" anchor="ctr"/>
                </a:tc>
                <a:tc gridSpan="2">
                  <a:txBody>
                    <a:bodyPr/>
                    <a:lstStyle/>
                    <a:p>
                      <a:pPr marL="0" marR="0" algn="just">
                        <a:spcBef>
                          <a:spcPts val="0"/>
                        </a:spcBef>
                        <a:spcAft>
                          <a:spcPts val="0"/>
                        </a:spcAft>
                      </a:pPr>
                      <a:r>
                        <a:rPr lang="nl-NL" sz="2400" b="1" dirty="0">
                          <a:effectLst/>
                          <a:latin typeface="Arial" pitchFamily="34" charset="0"/>
                          <a:cs typeface="Arial" pitchFamily="34" charset="0"/>
                        </a:rPr>
                        <a:t>Số tiết</a:t>
                      </a:r>
                      <a:endParaRPr lang="en-US" sz="2000" b="1" dirty="0">
                        <a:effectLst/>
                        <a:latin typeface="Arial" pitchFamily="34" charset="0"/>
                        <a:ea typeface="Times New Roman"/>
                        <a:cs typeface="Arial" pitchFamily="34" charset="0"/>
                      </a:endParaRPr>
                    </a:p>
                  </a:txBody>
                  <a:tcPr marL="68580" marR="68580" marT="0" marB="0" anchor="ctr"/>
                </a:tc>
                <a:tc hMerge="1">
                  <a:txBody>
                    <a:bodyPr/>
                    <a:lstStyle/>
                    <a:p>
                      <a:endParaRPr lang="en-US"/>
                    </a:p>
                  </a:txBody>
                  <a:tcPr/>
                </a:tc>
              </a:tr>
              <a:tr h="524128">
                <a:tc vMerge="1">
                  <a:txBody>
                    <a:bodyPr/>
                    <a:lstStyle/>
                    <a:p>
                      <a:endParaRPr lang="en-US"/>
                    </a:p>
                  </a:txBody>
                  <a:tcPr/>
                </a:tc>
                <a:tc vMerge="1">
                  <a:txBody>
                    <a:bodyPr/>
                    <a:lstStyle/>
                    <a:p>
                      <a:endParaRPr lang="en-US"/>
                    </a:p>
                  </a:txBody>
                  <a:tcPr/>
                </a:tc>
                <a:tc>
                  <a:txBody>
                    <a:bodyPr/>
                    <a:lstStyle/>
                    <a:p>
                      <a:pPr marL="0" marR="0" algn="just">
                        <a:spcBef>
                          <a:spcPts val="0"/>
                        </a:spcBef>
                        <a:spcAft>
                          <a:spcPts val="0"/>
                        </a:spcAft>
                      </a:pPr>
                      <a:r>
                        <a:rPr lang="nl-NL" sz="2400">
                          <a:effectLst/>
                          <a:latin typeface="Arial" pitchFamily="34" charset="0"/>
                          <a:cs typeface="Arial" pitchFamily="34" charset="0"/>
                        </a:rPr>
                        <a:t>LT</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a:effectLst/>
                          <a:latin typeface="Arial" pitchFamily="34" charset="0"/>
                          <a:cs typeface="Arial" pitchFamily="34" charset="0"/>
                        </a:rPr>
                        <a:t>TH</a:t>
                      </a:r>
                      <a:endParaRPr lang="en-US" sz="200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1</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dirty="0">
                          <a:effectLst/>
                          <a:latin typeface="Arial" pitchFamily="34" charset="0"/>
                          <a:cs typeface="Arial" pitchFamily="34" charset="0"/>
                        </a:rPr>
                        <a:t>Dinh dưỡng và sức khỏe, các chất dinh dưỡng</a:t>
                      </a:r>
                      <a:endParaRPr lang="en-US" sz="20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dirty="0">
                          <a:effectLst/>
                          <a:latin typeface="Arial" pitchFamily="34" charset="0"/>
                          <a:cs typeface="Arial" pitchFamily="34" charset="0"/>
                        </a:rPr>
                        <a:t>5</a:t>
                      </a:r>
                      <a:endParaRPr lang="en-US" sz="20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2</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a:effectLst/>
                          <a:latin typeface="Arial" pitchFamily="34" charset="0"/>
                          <a:cs typeface="Arial" pitchFamily="34" charset="0"/>
                        </a:rPr>
                        <a:t>Giá trị dinh dưỡng và đặc điểm vệ sinh của thực phẩm</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dirty="0">
                          <a:effectLst/>
                          <a:latin typeface="Arial" pitchFamily="34" charset="0"/>
                          <a:cs typeface="Arial" pitchFamily="34" charset="0"/>
                        </a:rPr>
                        <a:t>2</a:t>
                      </a:r>
                      <a:endParaRPr lang="en-US" sz="2000"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3</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en-US" sz="2400">
                          <a:effectLst/>
                          <a:latin typeface="Arial" pitchFamily="34" charset="0"/>
                          <a:cs typeface="Arial" pitchFamily="34" charset="0"/>
                        </a:rPr>
                        <a:t>Vệ sinh an toàn thực phẩm </a:t>
                      </a:r>
                      <a:r>
                        <a:rPr lang="nl-NL" sz="2400">
                          <a:effectLst/>
                          <a:latin typeface="Arial" pitchFamily="34" charset="0"/>
                          <a:cs typeface="Arial" pitchFamily="34" charset="0"/>
                        </a:rPr>
                        <a:t>và ngộ độc thực phẩm</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a:effectLst/>
                          <a:latin typeface="Arial" pitchFamily="34" charset="0"/>
                          <a:cs typeface="Arial" pitchFamily="34" charset="0"/>
                        </a:rPr>
                        <a:t>5</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4</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a:effectLst/>
                          <a:latin typeface="Arial" pitchFamily="34" charset="0"/>
                          <a:cs typeface="Arial" pitchFamily="34" charset="0"/>
                        </a:rPr>
                        <a:t>Thức ăn đường phố và vệ sinh ăn uống công cộng</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a:effectLst/>
                          <a:latin typeface="Arial" pitchFamily="34" charset="0"/>
                          <a:cs typeface="Arial" pitchFamily="34" charset="0"/>
                        </a:rPr>
                        <a:t>2</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5</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a:effectLst/>
                          <a:latin typeface="Arial" pitchFamily="34" charset="0"/>
                          <a:cs typeface="Arial" pitchFamily="34" charset="0"/>
                        </a:rPr>
                        <a:t>Một số bệnh dinh dưỡng thường gặp</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a:effectLst/>
                          <a:latin typeface="Arial" pitchFamily="34" charset="0"/>
                          <a:cs typeface="Arial" pitchFamily="34" charset="0"/>
                        </a:rPr>
                        <a:t>6</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6</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just">
                        <a:spcBef>
                          <a:spcPts val="0"/>
                        </a:spcBef>
                        <a:spcAft>
                          <a:spcPts val="0"/>
                        </a:spcAft>
                      </a:pPr>
                      <a:r>
                        <a:rPr lang="nl-NL" sz="2400">
                          <a:effectLst/>
                          <a:latin typeface="Arial" pitchFamily="34" charset="0"/>
                          <a:cs typeface="Arial" pitchFamily="34" charset="0"/>
                        </a:rPr>
                        <a:t>Dinh dưỡng trong điều trị</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a:effectLst/>
                          <a:latin typeface="Arial" pitchFamily="34" charset="0"/>
                          <a:cs typeface="Arial" pitchFamily="34" charset="0"/>
                        </a:rPr>
                        <a:t>10</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endParaRPr lang="en-US" sz="2000" dirty="0">
                        <a:effectLst/>
                        <a:latin typeface="Arial" pitchFamily="34" charset="0"/>
                        <a:ea typeface="Times New Roman"/>
                        <a:cs typeface="Arial" pitchFamily="34" charset="0"/>
                      </a:endParaRPr>
                    </a:p>
                  </a:txBody>
                  <a:tcPr marL="68580" marR="68580" marT="0" marB="0" anchor="ctr"/>
                </a:tc>
              </a:tr>
              <a:tr h="524128">
                <a:tc>
                  <a:txBody>
                    <a:bodyPr/>
                    <a:lstStyle/>
                    <a:p>
                      <a:pPr marL="0" marR="0" algn="just">
                        <a:spcBef>
                          <a:spcPts val="0"/>
                        </a:spcBef>
                        <a:spcAft>
                          <a:spcPts val="0"/>
                        </a:spcAft>
                      </a:pPr>
                      <a:r>
                        <a:rPr lang="nl-NL" sz="2400">
                          <a:effectLst/>
                          <a:latin typeface="Arial" pitchFamily="34" charset="0"/>
                          <a:cs typeface="Arial" pitchFamily="34" charset="0"/>
                        </a:rPr>
                        <a:t> </a:t>
                      </a:r>
                      <a:endParaRPr lang="en-US" sz="200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b="1" dirty="0" smtClean="0">
                          <a:effectLst/>
                          <a:latin typeface="Arial" pitchFamily="34" charset="0"/>
                          <a:cs typeface="Arial" pitchFamily="34" charset="0"/>
                        </a:rPr>
                        <a:t>Tổng</a:t>
                      </a:r>
                      <a:endParaRPr lang="en-US" sz="2000" b="1"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nl-NL" sz="2400" b="1" dirty="0">
                          <a:effectLst/>
                          <a:latin typeface="Arial" pitchFamily="34" charset="0"/>
                          <a:cs typeface="Arial" pitchFamily="34" charset="0"/>
                        </a:rPr>
                        <a:t>30</a:t>
                      </a:r>
                      <a:endParaRPr lang="en-US" sz="2000" b="1" dirty="0">
                        <a:effectLst/>
                        <a:latin typeface="Arial" pitchFamily="34" charset="0"/>
                        <a:ea typeface="Times New Roman"/>
                        <a:cs typeface="Arial" pitchFamily="34" charset="0"/>
                      </a:endParaRPr>
                    </a:p>
                  </a:txBody>
                  <a:tcPr marL="68580" marR="68580" marT="0" marB="0" anchor="ctr"/>
                </a:tc>
                <a:tc>
                  <a:txBody>
                    <a:bodyPr/>
                    <a:lstStyle/>
                    <a:p>
                      <a:pPr marL="0" marR="0" algn="ctr">
                        <a:spcBef>
                          <a:spcPts val="0"/>
                        </a:spcBef>
                        <a:spcAft>
                          <a:spcPts val="0"/>
                        </a:spcAft>
                      </a:pPr>
                      <a:r>
                        <a:rPr lang="en-US" sz="2000" b="1" dirty="0" smtClean="0">
                          <a:effectLst/>
                          <a:latin typeface="Arial" pitchFamily="34" charset="0"/>
                          <a:ea typeface="Times New Roman"/>
                          <a:cs typeface="Arial" pitchFamily="34" charset="0"/>
                        </a:rPr>
                        <a:t>0</a:t>
                      </a:r>
                      <a:endParaRPr lang="en-US" sz="2000" b="1" dirty="0">
                        <a:effectLst/>
                        <a:latin typeface="Arial" pitchFamily="34" charset="0"/>
                        <a:ea typeface="Times New Roman"/>
                        <a:cs typeface="Arial" pitchFamily="34" charset="0"/>
                      </a:endParaRPr>
                    </a:p>
                  </a:txBody>
                  <a:tcPr marL="68580" marR="68580" marT="0" marB="0" anchor="ctr"/>
                </a:tc>
              </a:tr>
            </a:tbl>
          </a:graphicData>
        </a:graphic>
      </p:graphicFrame>
    </p:spTree>
    <p:extLst>
      <p:ext uri="{BB962C8B-B14F-4D97-AF65-F5344CB8AC3E}">
        <p14:creationId xmlns:p14="http://schemas.microsoft.com/office/powerpoint/2010/main" val="12192771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2734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409902" y="1072058"/>
            <a:ext cx="8229600"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800" dirty="0" smtClean="0"/>
              <a:t>Kích </a:t>
            </a:r>
            <a:r>
              <a:rPr lang="nl-NL" sz="2800" dirty="0"/>
              <a:t>thích sự thèm </a:t>
            </a:r>
            <a:r>
              <a:rPr lang="nl-NL" sz="2800" dirty="0" smtClean="0"/>
              <a:t>ăn.</a:t>
            </a:r>
          </a:p>
          <a:p>
            <a:pPr algn="just">
              <a:lnSpc>
                <a:spcPct val="120000"/>
              </a:lnSpc>
              <a:spcBef>
                <a:spcPts val="300"/>
              </a:spcBef>
              <a:spcAft>
                <a:spcPts val="300"/>
              </a:spcAft>
              <a:buFont typeface="Wingdings" pitchFamily="2" charset="2"/>
              <a:buChar char="Ø"/>
            </a:pPr>
            <a:r>
              <a:rPr lang="nl-NL" sz="2800" dirty="0" smtClean="0"/>
              <a:t>Thiếu </a:t>
            </a:r>
            <a:r>
              <a:rPr lang="nl-NL" sz="2800" dirty="0"/>
              <a:t>protein trong khẩu phần dẫn đến các </a:t>
            </a:r>
            <a:r>
              <a:rPr lang="nl-NL" sz="2800" dirty="0" smtClean="0"/>
              <a:t>nguy cơ:</a:t>
            </a:r>
          </a:p>
          <a:p>
            <a:pPr lvl="1" algn="just">
              <a:lnSpc>
                <a:spcPct val="120000"/>
              </a:lnSpc>
              <a:spcBef>
                <a:spcPts val="300"/>
              </a:spcBef>
              <a:spcAft>
                <a:spcPts val="300"/>
              </a:spcAft>
              <a:buFont typeface="Wingdings" pitchFamily="2" charset="2"/>
              <a:buChar char="ü"/>
            </a:pPr>
            <a:r>
              <a:rPr lang="nl-NL" sz="2600" dirty="0" smtClean="0"/>
              <a:t>Ngừng </a:t>
            </a:r>
            <a:r>
              <a:rPr lang="nl-NL" sz="2600" dirty="0"/>
              <a:t>lớn, </a:t>
            </a:r>
            <a:endParaRPr lang="nl-NL" sz="2600" dirty="0" smtClean="0"/>
          </a:p>
          <a:p>
            <a:pPr lvl="1" algn="just">
              <a:lnSpc>
                <a:spcPct val="120000"/>
              </a:lnSpc>
              <a:spcBef>
                <a:spcPts val="300"/>
              </a:spcBef>
              <a:spcAft>
                <a:spcPts val="300"/>
              </a:spcAft>
              <a:buFont typeface="Wingdings" pitchFamily="2" charset="2"/>
              <a:buChar char="ü"/>
            </a:pPr>
            <a:r>
              <a:rPr lang="nl-NL" sz="2600" dirty="0"/>
              <a:t>C</a:t>
            </a:r>
            <a:r>
              <a:rPr lang="nl-NL" sz="2600" dirty="0" smtClean="0"/>
              <a:t>hậm </a:t>
            </a:r>
            <a:r>
              <a:rPr lang="nl-NL" sz="2600" dirty="0"/>
              <a:t>phát triển thể lực và tinh thần, </a:t>
            </a:r>
            <a:endParaRPr lang="nl-NL" sz="2600" dirty="0" smtClean="0"/>
          </a:p>
          <a:p>
            <a:pPr lvl="1" algn="just">
              <a:lnSpc>
                <a:spcPct val="120000"/>
              </a:lnSpc>
              <a:spcBef>
                <a:spcPts val="300"/>
              </a:spcBef>
              <a:spcAft>
                <a:spcPts val="300"/>
              </a:spcAft>
              <a:buFont typeface="Wingdings" pitchFamily="2" charset="2"/>
              <a:buChar char="ü"/>
            </a:pPr>
            <a:r>
              <a:rPr lang="nl-NL" sz="2600" dirty="0" smtClean="0"/>
              <a:t>Mỡ </a:t>
            </a:r>
            <a:r>
              <a:rPr lang="nl-NL" sz="2600" dirty="0"/>
              <a:t>hoá gan, </a:t>
            </a:r>
            <a:endParaRPr lang="nl-NL" sz="2600" dirty="0" smtClean="0"/>
          </a:p>
          <a:p>
            <a:pPr lvl="1" algn="just">
              <a:lnSpc>
                <a:spcPct val="120000"/>
              </a:lnSpc>
              <a:spcBef>
                <a:spcPts val="300"/>
              </a:spcBef>
              <a:spcAft>
                <a:spcPts val="300"/>
              </a:spcAft>
              <a:buFont typeface="Wingdings" pitchFamily="2" charset="2"/>
              <a:buChar char="ü"/>
            </a:pPr>
            <a:r>
              <a:rPr lang="nl-NL" sz="2600" dirty="0" smtClean="0"/>
              <a:t>Rối </a:t>
            </a:r>
            <a:r>
              <a:rPr lang="nl-NL" sz="2600" dirty="0"/>
              <a:t>loạn chức phận nhiều tuyến nội tiết, </a:t>
            </a:r>
            <a:endParaRPr lang="nl-NL" sz="2600" dirty="0" smtClean="0"/>
          </a:p>
          <a:p>
            <a:pPr lvl="1" algn="just">
              <a:lnSpc>
                <a:spcPct val="120000"/>
              </a:lnSpc>
              <a:spcBef>
                <a:spcPts val="300"/>
              </a:spcBef>
              <a:spcAft>
                <a:spcPts val="300"/>
              </a:spcAft>
              <a:buFont typeface="Wingdings" pitchFamily="2" charset="2"/>
              <a:buChar char="ü"/>
            </a:pPr>
            <a:r>
              <a:rPr lang="nl-NL" sz="2600" dirty="0"/>
              <a:t>T</a:t>
            </a:r>
            <a:r>
              <a:rPr lang="nl-NL" sz="2600" dirty="0" smtClean="0"/>
              <a:t>hay </a:t>
            </a:r>
            <a:r>
              <a:rPr lang="nl-NL" sz="2600" dirty="0"/>
              <a:t>đổi thành phần protit máu</a:t>
            </a:r>
            <a:r>
              <a:rPr lang="nl-NL" sz="2600" dirty="0" smtClean="0"/>
              <a:t>,</a:t>
            </a:r>
          </a:p>
          <a:p>
            <a:pPr lvl="1" algn="just">
              <a:lnSpc>
                <a:spcPct val="120000"/>
              </a:lnSpc>
              <a:spcBef>
                <a:spcPts val="300"/>
              </a:spcBef>
              <a:spcAft>
                <a:spcPts val="300"/>
              </a:spcAft>
              <a:buFont typeface="Wingdings" pitchFamily="2" charset="2"/>
              <a:buChar char="ü"/>
            </a:pPr>
            <a:r>
              <a:rPr lang="nl-NL" sz="2600" dirty="0" smtClean="0"/>
              <a:t>Giảm </a:t>
            </a:r>
            <a:r>
              <a:rPr lang="nl-NL" sz="2600" dirty="0"/>
              <a:t>khả năng miễn dịch của cơ thể...</a:t>
            </a:r>
            <a:endParaRPr lang="en-US" sz="2600" dirty="0"/>
          </a:p>
          <a:p>
            <a:pPr algn="just">
              <a:lnSpc>
                <a:spcPct val="120000"/>
              </a:lnSpc>
              <a:spcBef>
                <a:spcPts val="300"/>
              </a:spcBef>
              <a:spcAft>
                <a:spcPts val="300"/>
              </a:spcAft>
              <a:buFont typeface="Wingdings" pitchFamily="2" charset="2"/>
              <a:buChar char="Ø"/>
            </a:pPr>
            <a:endParaRPr lang="nl-NL" sz="2800" dirty="0"/>
          </a:p>
        </p:txBody>
      </p:sp>
    </p:spTree>
    <p:extLst>
      <p:ext uri="{BB962C8B-B14F-4D97-AF65-F5344CB8AC3E}">
        <p14:creationId xmlns:p14="http://schemas.microsoft.com/office/powerpoint/2010/main" val="1787255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38500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567558" y="1355846"/>
            <a:ext cx="8071943"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Nguồn gốc: </a:t>
            </a:r>
          </a:p>
          <a:p>
            <a:pPr algn="just">
              <a:lnSpc>
                <a:spcPct val="120000"/>
              </a:lnSpc>
              <a:spcBef>
                <a:spcPts val="300"/>
              </a:spcBef>
              <a:spcAft>
                <a:spcPts val="300"/>
              </a:spcAft>
              <a:buFont typeface="Wingdings" pitchFamily="2" charset="2"/>
              <a:buChar char="Ø"/>
            </a:pPr>
            <a:r>
              <a:rPr lang="nl-NL" sz="2800" dirty="0" smtClean="0"/>
              <a:t>Protein có cả nguồn gốc động vật và nguồn gốc thực vật.</a:t>
            </a:r>
          </a:p>
          <a:p>
            <a:pPr algn="just">
              <a:lnSpc>
                <a:spcPct val="120000"/>
              </a:lnSpc>
              <a:spcBef>
                <a:spcPts val="300"/>
              </a:spcBef>
              <a:spcAft>
                <a:spcPts val="300"/>
              </a:spcAft>
              <a:buFont typeface="Wingdings" pitchFamily="2" charset="2"/>
              <a:buChar char="Ø"/>
            </a:pPr>
            <a:r>
              <a:rPr lang="nl-NL" sz="2800" dirty="0"/>
              <a:t>Thực phẩm nguồn gốc động vật (thịt, cá, trứng, sữa) là nguồn protit quý, nhiều về số lượng, cân đối hơn về thành phần và đậm độ axitamin cần thiết cao hơn thực phẩm </a:t>
            </a:r>
            <a:r>
              <a:rPr lang="nl-NL" sz="2800" dirty="0" smtClean="0"/>
              <a:t>giàu protein nguồn </a:t>
            </a:r>
            <a:r>
              <a:rPr lang="nl-NL" sz="2800" dirty="0"/>
              <a:t>gốc thực </a:t>
            </a:r>
            <a:r>
              <a:rPr lang="nl-NL" sz="2800" dirty="0" smtClean="0"/>
              <a:t>vật (đậu đỗ, lạc, vừng)</a:t>
            </a:r>
            <a:endParaRPr lang="nl-NL" sz="2800" dirty="0"/>
          </a:p>
        </p:txBody>
      </p:sp>
    </p:spTree>
    <p:extLst>
      <p:ext uri="{BB962C8B-B14F-4D97-AF65-F5344CB8AC3E}">
        <p14:creationId xmlns:p14="http://schemas.microsoft.com/office/powerpoint/2010/main" val="2487860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22734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3" y="1056293"/>
            <a:ext cx="8410575" cy="3999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15" y="5049145"/>
            <a:ext cx="7673057"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3148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32744"/>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567558" y="1103590"/>
            <a:ext cx="8071943" cy="5069872"/>
          </a:xfrm>
        </p:spPr>
        <p:txBody>
          <a:bodyPr>
            <a:noAutofit/>
          </a:bodyPr>
          <a:lstStyle/>
          <a:p>
            <a:pPr marL="0" indent="0" algn="just">
              <a:lnSpc>
                <a:spcPct val="120000"/>
              </a:lnSpc>
              <a:spcBef>
                <a:spcPts val="300"/>
              </a:spcBef>
              <a:spcAft>
                <a:spcPts val="300"/>
              </a:spcAft>
              <a:buNone/>
            </a:pPr>
            <a:r>
              <a:rPr lang="nl-NL" sz="2400" b="1" dirty="0" smtClean="0">
                <a:latin typeface="Arial" pitchFamily="34" charset="0"/>
                <a:cs typeface="Arial" pitchFamily="34" charset="0"/>
              </a:rPr>
              <a:t>Nhu cầu: </a:t>
            </a:r>
          </a:p>
          <a:p>
            <a:pPr algn="just">
              <a:lnSpc>
                <a:spcPct val="120000"/>
              </a:lnSpc>
              <a:spcBef>
                <a:spcPts val="300"/>
              </a:spcBef>
              <a:spcAft>
                <a:spcPts val="300"/>
              </a:spcAft>
              <a:buFont typeface="Wingdings" pitchFamily="2" charset="2"/>
              <a:buChar char="Ø"/>
            </a:pPr>
            <a:r>
              <a:rPr lang="nl-NL" sz="2400" dirty="0" smtClean="0">
                <a:latin typeface="Arial" pitchFamily="34" charset="0"/>
                <a:cs typeface="Arial" pitchFamily="34" charset="0"/>
              </a:rPr>
              <a:t>Nhu </a:t>
            </a:r>
            <a:r>
              <a:rPr lang="nl-NL" sz="2400" dirty="0">
                <a:latin typeface="Arial" pitchFamily="34" charset="0"/>
                <a:cs typeface="Arial" pitchFamily="34" charset="0"/>
              </a:rPr>
              <a:t>cầu protit trong cơ thể đáp ứng 3 yếu tố: </a:t>
            </a:r>
            <a:r>
              <a:rPr lang="nl-NL" sz="2400" dirty="0" smtClean="0">
                <a:latin typeface="Arial" pitchFamily="34" charset="0"/>
                <a:cs typeface="Arial" pitchFamily="34" charset="0"/>
              </a:rPr>
              <a:t>duy </a:t>
            </a:r>
            <a:r>
              <a:rPr lang="nl-NL" sz="2400" dirty="0">
                <a:latin typeface="Arial" pitchFamily="34" charset="0"/>
                <a:cs typeface="Arial" pitchFamily="34" charset="0"/>
              </a:rPr>
              <a:t>trì, phát triển và phục hồi. </a:t>
            </a:r>
            <a:endParaRPr lang="en-US" sz="2400" dirty="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r>
              <a:rPr lang="nl-NL" sz="2400" dirty="0" smtClean="0">
                <a:latin typeface="Arial" pitchFamily="34" charset="0"/>
                <a:cs typeface="Arial" pitchFamily="34" charset="0"/>
              </a:rPr>
              <a:t>Nhu </a:t>
            </a:r>
            <a:r>
              <a:rPr lang="nl-NL" sz="2400" dirty="0">
                <a:latin typeface="Arial" pitchFamily="34" charset="0"/>
                <a:cs typeface="Arial" pitchFamily="34" charset="0"/>
              </a:rPr>
              <a:t>cầu protit của người trưởng thành được coi là an toàn tính theo protit chuẩn (sữa, </a:t>
            </a:r>
            <a:r>
              <a:rPr lang="nl-NL" sz="2400" dirty="0" smtClean="0">
                <a:latin typeface="Arial" pitchFamily="34" charset="0"/>
                <a:cs typeface="Arial" pitchFamily="34" charset="0"/>
              </a:rPr>
              <a:t>trứng</a:t>
            </a:r>
            <a:r>
              <a:rPr lang="nl-NL" sz="2400" dirty="0">
                <a:latin typeface="Arial" pitchFamily="34" charset="0"/>
                <a:cs typeface="Arial" pitchFamily="34" charset="0"/>
              </a:rPr>
              <a:t>) là </a:t>
            </a:r>
            <a:r>
              <a:rPr lang="nl-NL" sz="2400">
                <a:latin typeface="Arial" pitchFamily="34" charset="0"/>
                <a:cs typeface="Arial" pitchFamily="34" charset="0"/>
              </a:rPr>
              <a:t>0,75g/kg </a:t>
            </a:r>
            <a:r>
              <a:rPr lang="nl-NL" sz="2400" smtClean="0">
                <a:latin typeface="Arial" pitchFamily="34" charset="0"/>
                <a:cs typeface="Arial" pitchFamily="34" charset="0"/>
              </a:rPr>
              <a:t>thể trọng/ngày</a:t>
            </a:r>
            <a:r>
              <a:rPr lang="nl-NL" sz="2400" dirty="0" smtClean="0">
                <a:latin typeface="Arial" pitchFamily="34" charset="0"/>
                <a:cs typeface="Arial" pitchFamily="34" charset="0"/>
              </a:rPr>
              <a:t>.</a:t>
            </a:r>
          </a:p>
          <a:p>
            <a:pPr algn="just">
              <a:lnSpc>
                <a:spcPct val="120000"/>
              </a:lnSpc>
              <a:spcBef>
                <a:spcPts val="300"/>
              </a:spcBef>
              <a:spcAft>
                <a:spcPts val="300"/>
              </a:spcAft>
              <a:buFont typeface="Wingdings" pitchFamily="2" charset="2"/>
              <a:buChar char="Ø"/>
            </a:pPr>
            <a:endParaRPr lang="nl-NL" sz="2400" dirty="0" smtClean="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endParaRPr lang="nl-NL" sz="2400" dirty="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endParaRPr lang="nl-NL" sz="2400" dirty="0" smtClean="0">
              <a:latin typeface="Arial" pitchFamily="34" charset="0"/>
              <a:cs typeface="Arial" pitchFamily="34" charset="0"/>
            </a:endParaRPr>
          </a:p>
          <a:p>
            <a:pPr marL="0" indent="0" algn="just">
              <a:spcBef>
                <a:spcPts val="300"/>
              </a:spcBef>
              <a:spcAft>
                <a:spcPts val="300"/>
              </a:spcAft>
              <a:buNone/>
            </a:pPr>
            <a:r>
              <a:rPr lang="nl-NL" sz="2300" i="1" dirty="0"/>
              <a:t>Theo </a:t>
            </a:r>
            <a:r>
              <a:rPr lang="nl-NL" sz="2300" i="1" dirty="0" smtClean="0"/>
              <a:t>VDD Quốc </a:t>
            </a:r>
            <a:r>
              <a:rPr lang="nl-NL" sz="2300" i="1" dirty="0"/>
              <a:t>gia, trong khẩu phần hiện nay chỉ số chất lượng protit là </a:t>
            </a:r>
            <a:r>
              <a:rPr lang="nl-NL" sz="2300" i="1" dirty="0" smtClean="0"/>
              <a:t>60 </a:t>
            </a:r>
            <a:r>
              <a:rPr lang="nl-NL" sz="2300" i="1" dirty="0" smtClean="0">
                <a:sym typeface="Wingdings" pitchFamily="2" charset="2"/>
              </a:rPr>
              <a:t> </a:t>
            </a:r>
            <a:r>
              <a:rPr lang="nl-NL" sz="2300" i="1" dirty="0" smtClean="0"/>
              <a:t>nhu </a:t>
            </a:r>
            <a:r>
              <a:rPr lang="nl-NL" sz="2300" i="1" dirty="0"/>
              <a:t>cầu thực </a:t>
            </a:r>
            <a:r>
              <a:rPr lang="nl-NL" sz="2300" i="1" dirty="0" smtClean="0"/>
              <a:t>tế </a:t>
            </a:r>
            <a:r>
              <a:rPr lang="nl-NL" sz="2300" i="1" dirty="0"/>
              <a:t>protit là </a:t>
            </a:r>
            <a:r>
              <a:rPr lang="nl-NL" sz="2300" i="1" dirty="0" smtClean="0"/>
              <a:t>1,25g/kg thể trọng/ngày.</a:t>
            </a:r>
            <a:endParaRPr lang="nl-NL" sz="2300" i="1" dirty="0">
              <a:latin typeface="Arial" pitchFamily="34" charset="0"/>
              <a:cs typeface="Arial" pitchFamily="34" charset="0"/>
            </a:endParaRP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523" y="4338566"/>
            <a:ext cx="5312978" cy="92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504497" y="4263967"/>
            <a:ext cx="291662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smtClean="0">
                <a:solidFill>
                  <a:schemeClr val="tx1"/>
                </a:solidFill>
                <a:latin typeface="Arial" pitchFamily="34" charset="0"/>
                <a:cs typeface="Arial" pitchFamily="34" charset="0"/>
              </a:rPr>
              <a:t>Nhu</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cầu</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thực</a:t>
            </a:r>
            <a:r>
              <a:rPr lang="en-US" sz="2400" dirty="0" smtClean="0">
                <a:solidFill>
                  <a:schemeClr val="tx1"/>
                </a:solidFill>
                <a:latin typeface="Arial" pitchFamily="34" charset="0"/>
                <a:cs typeface="Arial" pitchFamily="34" charset="0"/>
              </a:rPr>
              <a:t> </a:t>
            </a:r>
            <a:r>
              <a:rPr lang="en-US" sz="2400" dirty="0" err="1" smtClean="0">
                <a:solidFill>
                  <a:schemeClr val="tx1"/>
                </a:solidFill>
                <a:latin typeface="Arial" pitchFamily="34" charset="0"/>
                <a:cs typeface="Arial" pitchFamily="34" charset="0"/>
              </a:rPr>
              <a:t>tế</a:t>
            </a:r>
            <a:r>
              <a:rPr lang="en-US" sz="2400" dirty="0" smtClean="0">
                <a:solidFill>
                  <a:schemeClr val="tx1"/>
                </a:solidFill>
                <a:latin typeface="Arial" pitchFamily="34" charset="0"/>
                <a:cs typeface="Arial" pitchFamily="34" charset="0"/>
              </a:rPr>
              <a:t> =</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40952044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385000"/>
            <a:ext cx="8229600" cy="797420"/>
          </a:xfrm>
        </p:spPr>
        <p:txBody>
          <a:bodyPr>
            <a:normAutofit/>
          </a:bodyPr>
          <a:lstStyle/>
          <a:p>
            <a:r>
              <a:rPr lang="en-US" sz="4000" b="1" dirty="0" smtClean="0">
                <a:solidFill>
                  <a:srgbClr val="FF0000"/>
                </a:solidFill>
              </a:rPr>
              <a:t>PROTEIN</a:t>
            </a:r>
            <a:endParaRPr lang="en-US" sz="4000" b="1" dirty="0">
              <a:solidFill>
                <a:srgbClr val="FF0000"/>
              </a:solidFill>
            </a:endParaRPr>
          </a:p>
        </p:txBody>
      </p:sp>
      <p:sp>
        <p:nvSpPr>
          <p:cNvPr id="3" name="Content Placeholder 2"/>
          <p:cNvSpPr>
            <a:spLocks noGrp="1"/>
          </p:cNvSpPr>
          <p:nvPr>
            <p:ph idx="1"/>
          </p:nvPr>
        </p:nvSpPr>
        <p:spPr>
          <a:xfrm>
            <a:off x="567558" y="1119356"/>
            <a:ext cx="8071943" cy="5069872"/>
          </a:xfrm>
        </p:spPr>
        <p:txBody>
          <a:bodyPr>
            <a:noAutofit/>
          </a:bodyPr>
          <a:lstStyle/>
          <a:p>
            <a:pPr marL="0" indent="0" algn="just">
              <a:lnSpc>
                <a:spcPct val="120000"/>
              </a:lnSpc>
              <a:spcBef>
                <a:spcPts val="300"/>
              </a:spcBef>
              <a:spcAft>
                <a:spcPts val="300"/>
              </a:spcAft>
              <a:buNone/>
            </a:pPr>
            <a:r>
              <a:rPr lang="nl-NL" sz="2600" b="1" dirty="0" smtClean="0">
                <a:latin typeface="Arial" pitchFamily="34" charset="0"/>
                <a:cs typeface="Arial" pitchFamily="34" charset="0"/>
              </a:rPr>
              <a:t>Nhu cầu: </a:t>
            </a:r>
          </a:p>
          <a:p>
            <a:pPr algn="just">
              <a:lnSpc>
                <a:spcPct val="120000"/>
              </a:lnSpc>
              <a:spcBef>
                <a:spcPts val="300"/>
              </a:spcBef>
              <a:spcAft>
                <a:spcPts val="300"/>
              </a:spcAft>
              <a:buFont typeface="Wingdings" pitchFamily="2" charset="2"/>
              <a:buChar char="Ø"/>
            </a:pPr>
            <a:r>
              <a:rPr lang="nl-NL" sz="2600" dirty="0" smtClean="0"/>
              <a:t>Hiện </a:t>
            </a:r>
            <a:r>
              <a:rPr lang="nl-NL" sz="2600" dirty="0"/>
              <a:t>nay nhu cầu thực tế tối thiểu về protit thống nhất là 1g/kg </a:t>
            </a:r>
            <a:r>
              <a:rPr lang="nl-NL" sz="2600" dirty="0" smtClean="0"/>
              <a:t>thể trọng/ngày và nhiệt </a:t>
            </a:r>
            <a:r>
              <a:rPr lang="nl-NL" sz="2600" dirty="0"/>
              <a:t>lượng do protit cung cấp phải trên 9% (trung bình 12%). </a:t>
            </a:r>
            <a:endParaRPr lang="nl-NL" sz="2600" dirty="0" smtClean="0"/>
          </a:p>
          <a:p>
            <a:pPr algn="just">
              <a:lnSpc>
                <a:spcPct val="120000"/>
              </a:lnSpc>
              <a:spcBef>
                <a:spcPts val="300"/>
              </a:spcBef>
              <a:spcAft>
                <a:spcPts val="300"/>
              </a:spcAft>
              <a:buFont typeface="Wingdings" pitchFamily="2" charset="2"/>
              <a:buChar char="Ø"/>
            </a:pPr>
            <a:r>
              <a:rPr lang="nl-NL" sz="2600" dirty="0" smtClean="0"/>
              <a:t>Đối </a:t>
            </a:r>
            <a:r>
              <a:rPr lang="nl-NL" sz="2600" dirty="0"/>
              <a:t>với </a:t>
            </a:r>
            <a:r>
              <a:rPr lang="nl-NL" sz="2600" dirty="0" smtClean="0"/>
              <a:t>TE, </a:t>
            </a:r>
            <a:r>
              <a:rPr lang="nl-NL" sz="2600" dirty="0"/>
              <a:t>chỉ số chất lượng protit phải trên 70 và nhu cầu cụ thể như sau: </a:t>
            </a:r>
            <a:endParaRPr lang="en-US" sz="2600" dirty="0"/>
          </a:p>
          <a:p>
            <a:pPr lvl="1" algn="just">
              <a:lnSpc>
                <a:spcPct val="120000"/>
              </a:lnSpc>
              <a:spcBef>
                <a:spcPts val="300"/>
              </a:spcBef>
              <a:spcAft>
                <a:spcPts val="300"/>
              </a:spcAft>
              <a:buFont typeface="Wingdings" pitchFamily="2" charset="2"/>
              <a:buChar char="ü"/>
            </a:pPr>
            <a:r>
              <a:rPr lang="nl-NL" sz="2400" dirty="0" smtClean="0"/>
              <a:t>TE 0 </a:t>
            </a:r>
            <a:r>
              <a:rPr lang="nl-NL" sz="2400" dirty="0"/>
              <a:t>- 12 </a:t>
            </a:r>
            <a:r>
              <a:rPr lang="nl-NL" sz="2400" dirty="0" smtClean="0"/>
              <a:t>tháng:</a:t>
            </a:r>
            <a:r>
              <a:rPr lang="nl-NL" sz="2400" dirty="0"/>
              <a:t> </a:t>
            </a:r>
            <a:r>
              <a:rPr lang="nl-NL" sz="2400" dirty="0" smtClean="0"/>
              <a:t>1,5 </a:t>
            </a:r>
            <a:r>
              <a:rPr lang="nl-NL" sz="2400" dirty="0"/>
              <a:t>- 3,2g/kg </a:t>
            </a:r>
            <a:r>
              <a:rPr lang="nl-NL" sz="2400" dirty="0" smtClean="0"/>
              <a:t>thể trọng/ ngày</a:t>
            </a:r>
          </a:p>
          <a:p>
            <a:pPr lvl="1" algn="just">
              <a:lnSpc>
                <a:spcPct val="120000"/>
              </a:lnSpc>
              <a:spcBef>
                <a:spcPts val="300"/>
              </a:spcBef>
              <a:spcAft>
                <a:spcPts val="300"/>
              </a:spcAft>
              <a:buFont typeface="Wingdings" pitchFamily="2" charset="2"/>
              <a:buChar char="ü"/>
            </a:pPr>
            <a:r>
              <a:rPr lang="nl-NL" sz="2400" dirty="0" smtClean="0"/>
              <a:t>TE 1 </a:t>
            </a:r>
            <a:r>
              <a:rPr lang="nl-NL" sz="2400" dirty="0"/>
              <a:t>- 3 tuổi</a:t>
            </a:r>
            <a:r>
              <a:rPr lang="nl-NL" sz="2400" dirty="0" smtClean="0"/>
              <a:t>:</a:t>
            </a:r>
            <a:r>
              <a:rPr lang="nl-NL" sz="2400" dirty="0"/>
              <a:t> </a:t>
            </a:r>
            <a:r>
              <a:rPr lang="nl-NL" sz="2400" dirty="0" smtClean="0"/>
              <a:t>1,5  </a:t>
            </a:r>
            <a:r>
              <a:rPr lang="nl-NL" sz="2400" dirty="0"/>
              <a:t>-  2,0 g/kg thể trọng </a:t>
            </a:r>
            <a:r>
              <a:rPr lang="nl-NL" sz="2400" dirty="0" smtClean="0"/>
              <a:t>/ </a:t>
            </a:r>
            <a:r>
              <a:rPr lang="nl-NL" sz="2400" dirty="0"/>
              <a:t>ngày</a:t>
            </a:r>
            <a:endParaRPr lang="en-US" sz="2400" dirty="0"/>
          </a:p>
          <a:p>
            <a:pPr algn="just">
              <a:lnSpc>
                <a:spcPct val="120000"/>
              </a:lnSpc>
              <a:spcBef>
                <a:spcPts val="300"/>
              </a:spcBef>
              <a:spcAft>
                <a:spcPts val="300"/>
              </a:spcAft>
              <a:buFont typeface="Wingdings" pitchFamily="2" charset="2"/>
              <a:buChar char="Ø"/>
            </a:pPr>
            <a:r>
              <a:rPr lang="nl-NL" sz="2600" dirty="0"/>
              <a:t>Phụ nữ có thai 6 tháng cuối: </a:t>
            </a:r>
            <a:r>
              <a:rPr lang="nl-NL" sz="2600" dirty="0" smtClean="0"/>
              <a:t>thêm </a:t>
            </a:r>
            <a:r>
              <a:rPr lang="nl-NL" sz="2600" dirty="0"/>
              <a:t>6g protit </a:t>
            </a:r>
            <a:r>
              <a:rPr lang="nl-NL" sz="2600" dirty="0" smtClean="0"/>
              <a:t>chuẩn/ngày,</a:t>
            </a:r>
          </a:p>
          <a:p>
            <a:pPr algn="just">
              <a:lnSpc>
                <a:spcPct val="120000"/>
              </a:lnSpc>
              <a:spcBef>
                <a:spcPts val="300"/>
              </a:spcBef>
              <a:spcAft>
                <a:spcPts val="300"/>
              </a:spcAft>
              <a:buFont typeface="Wingdings" pitchFamily="2" charset="2"/>
              <a:buChar char="Ø"/>
            </a:pPr>
            <a:r>
              <a:rPr lang="nl-NL" sz="2600" dirty="0" smtClean="0"/>
              <a:t>PN cho </a:t>
            </a:r>
            <a:r>
              <a:rPr lang="nl-NL" sz="2600" dirty="0"/>
              <a:t>con bú thêm 15g/ngày.</a:t>
            </a:r>
          </a:p>
        </p:txBody>
      </p:sp>
    </p:spTree>
    <p:extLst>
      <p:ext uri="{BB962C8B-B14F-4D97-AF65-F5344CB8AC3E}">
        <p14:creationId xmlns:p14="http://schemas.microsoft.com/office/powerpoint/2010/main" val="27779524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LIPID</a:t>
            </a:r>
            <a:endParaRPr lang="en-US" b="1" dirty="0">
              <a:solidFill>
                <a:srgbClr val="FF0000"/>
              </a:solidFill>
            </a:endParaRPr>
          </a:p>
        </p:txBody>
      </p:sp>
      <p:sp>
        <p:nvSpPr>
          <p:cNvPr id="3" name="Content Placeholder 2"/>
          <p:cNvSpPr>
            <a:spLocks noGrp="1"/>
          </p:cNvSpPr>
          <p:nvPr>
            <p:ph idx="1"/>
          </p:nvPr>
        </p:nvSpPr>
        <p:spPr>
          <a:xfrm>
            <a:off x="567558" y="898632"/>
            <a:ext cx="8071943" cy="5069872"/>
          </a:xfrm>
        </p:spPr>
        <p:txBody>
          <a:bodyPr>
            <a:noAutofit/>
          </a:bodyPr>
          <a:lstStyle/>
          <a:p>
            <a:pPr marL="0" indent="0" algn="just">
              <a:lnSpc>
                <a:spcPct val="120000"/>
              </a:lnSpc>
              <a:spcBef>
                <a:spcPts val="300"/>
              </a:spcBef>
              <a:spcAft>
                <a:spcPts val="300"/>
              </a:spcAft>
              <a:buNone/>
            </a:pPr>
            <a:r>
              <a:rPr lang="nl-NL" sz="26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600" dirty="0" smtClean="0"/>
              <a:t>Là </a:t>
            </a:r>
            <a:r>
              <a:rPr lang="nl-NL" sz="2600" dirty="0"/>
              <a:t>nguồn cung cấp năng lượng cao: 1 gram lipit cho 9,3 </a:t>
            </a:r>
            <a:r>
              <a:rPr lang="nl-NL" sz="2600" dirty="0" smtClean="0"/>
              <a:t>kcal</a:t>
            </a:r>
            <a:r>
              <a:rPr lang="nl-NL" sz="2600" dirty="0"/>
              <a:t>.</a:t>
            </a:r>
            <a:endParaRPr lang="nl-NL" sz="2600" dirty="0" smtClean="0"/>
          </a:p>
          <a:p>
            <a:pPr algn="just">
              <a:lnSpc>
                <a:spcPct val="120000"/>
              </a:lnSpc>
              <a:spcBef>
                <a:spcPts val="300"/>
              </a:spcBef>
              <a:spcAft>
                <a:spcPts val="300"/>
              </a:spcAft>
              <a:buFont typeface="Wingdings" pitchFamily="2" charset="2"/>
              <a:buChar char="Ø"/>
            </a:pPr>
            <a:r>
              <a:rPr lang="nl-NL" sz="2600" dirty="0" smtClean="0"/>
              <a:t>Thức </a:t>
            </a:r>
            <a:r>
              <a:rPr lang="nl-NL" sz="2600" dirty="0"/>
              <a:t>ăn giàu lipit là nguồn năng lượng đậm đặc cần thiết cho người lao động nặng, </a:t>
            </a:r>
            <a:r>
              <a:rPr lang="nl-NL" sz="2600" dirty="0" smtClean="0"/>
              <a:t>cho </a:t>
            </a:r>
            <a:r>
              <a:rPr lang="nl-NL" sz="2600" dirty="0"/>
              <a:t>thời kỳ phục hồi </a:t>
            </a:r>
            <a:r>
              <a:rPr lang="nl-NL" sz="2600" dirty="0" smtClean="0"/>
              <a:t>của người </a:t>
            </a:r>
            <a:r>
              <a:rPr lang="nl-NL" sz="2600" dirty="0"/>
              <a:t>ốm. </a:t>
            </a:r>
            <a:endParaRPr lang="en-US" sz="2600" dirty="0"/>
          </a:p>
          <a:p>
            <a:pPr algn="just">
              <a:lnSpc>
                <a:spcPct val="120000"/>
              </a:lnSpc>
              <a:spcBef>
                <a:spcPts val="300"/>
              </a:spcBef>
              <a:spcAft>
                <a:spcPts val="300"/>
              </a:spcAft>
              <a:buFont typeface="Wingdings" pitchFamily="2" charset="2"/>
              <a:buChar char="Ø"/>
            </a:pPr>
            <a:r>
              <a:rPr lang="nl-NL" sz="2600" dirty="0" smtClean="0"/>
              <a:t>Chất </a:t>
            </a:r>
            <a:r>
              <a:rPr lang="nl-NL" sz="2600" dirty="0"/>
              <a:t>béo dưới da và quanh phủ tạng là tổ chức đệm bảo vệ cơ thể tránh khỏi những tác động bất lợi của môi trường bên ngoài như nóng, lạnh, sang chấn cơ </a:t>
            </a:r>
            <a:r>
              <a:rPr lang="nl-NL" sz="2600" dirty="0" smtClean="0"/>
              <a:t>học </a:t>
            </a:r>
            <a:r>
              <a:rPr lang="nl-NL" sz="2600" dirty="0" smtClean="0">
                <a:sym typeface="Wingdings" pitchFamily="2" charset="2"/>
              </a:rPr>
              <a:t> </a:t>
            </a:r>
            <a:r>
              <a:rPr lang="nl-NL" sz="2600" dirty="0" smtClean="0"/>
              <a:t>người </a:t>
            </a:r>
            <a:r>
              <a:rPr lang="nl-NL" sz="2600" dirty="0"/>
              <a:t>gày có lớp mỡ dưới da mỏng thường kém chịu đựng với sự thay đổi của thời tiết...</a:t>
            </a:r>
            <a:endParaRPr lang="en-US" sz="2600" dirty="0"/>
          </a:p>
          <a:p>
            <a:pPr algn="just">
              <a:lnSpc>
                <a:spcPct val="120000"/>
              </a:lnSpc>
              <a:spcBef>
                <a:spcPts val="300"/>
              </a:spcBef>
              <a:spcAft>
                <a:spcPts val="300"/>
              </a:spcAft>
              <a:buFont typeface="Wingdings" pitchFamily="2" charset="2"/>
              <a:buChar char="Ø"/>
            </a:pPr>
            <a:endParaRPr lang="nl-NL" sz="2600" dirty="0"/>
          </a:p>
        </p:txBody>
      </p:sp>
    </p:spTree>
    <p:extLst>
      <p:ext uri="{BB962C8B-B14F-4D97-AF65-F5344CB8AC3E}">
        <p14:creationId xmlns:p14="http://schemas.microsoft.com/office/powerpoint/2010/main" val="696620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LIPID</a:t>
            </a:r>
            <a:endParaRPr lang="en-US" b="1" dirty="0">
              <a:solidFill>
                <a:srgbClr val="FF0000"/>
              </a:solidFill>
            </a:endParaRPr>
          </a:p>
        </p:txBody>
      </p:sp>
      <p:sp>
        <p:nvSpPr>
          <p:cNvPr id="3" name="Content Placeholder 2"/>
          <p:cNvSpPr>
            <a:spLocks noGrp="1"/>
          </p:cNvSpPr>
          <p:nvPr>
            <p:ph idx="1"/>
          </p:nvPr>
        </p:nvSpPr>
        <p:spPr>
          <a:xfrm>
            <a:off x="409902" y="898632"/>
            <a:ext cx="8229599" cy="5069872"/>
          </a:xfrm>
        </p:spPr>
        <p:txBody>
          <a:bodyPr>
            <a:noAutofit/>
          </a:bodyPr>
          <a:lstStyle/>
          <a:p>
            <a:pPr marL="0" indent="0" algn="just">
              <a:lnSpc>
                <a:spcPct val="120000"/>
              </a:lnSpc>
              <a:spcBef>
                <a:spcPts val="300"/>
              </a:spcBef>
              <a:spcAft>
                <a:spcPts val="300"/>
              </a:spcAft>
              <a:buNone/>
            </a:pPr>
            <a:r>
              <a:rPr lang="nl-NL" sz="26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600" dirty="0" smtClean="0"/>
              <a:t>Là </a:t>
            </a:r>
            <a:r>
              <a:rPr lang="nl-NL" sz="2600" dirty="0"/>
              <a:t>dung môi và là chất mang một số vi chất quan trọng vào cơ thể như vitamin A, D, E, K. Khẩu phần thiếu lipit sẽ khó hoặc không hấp thu được các vi chất này dẫn đến tình trạng thiếu vi chất.</a:t>
            </a:r>
            <a:endParaRPr lang="en-US" sz="2600" dirty="0"/>
          </a:p>
          <a:p>
            <a:pPr algn="just">
              <a:lnSpc>
                <a:spcPct val="120000"/>
              </a:lnSpc>
              <a:spcBef>
                <a:spcPts val="300"/>
              </a:spcBef>
              <a:spcAft>
                <a:spcPts val="300"/>
              </a:spcAft>
              <a:buFont typeface="Wingdings" pitchFamily="2" charset="2"/>
              <a:buChar char="Ø"/>
            </a:pPr>
            <a:r>
              <a:rPr lang="nl-NL" sz="2600" dirty="0" smtClean="0"/>
              <a:t>Vai </a:t>
            </a:r>
            <a:r>
              <a:rPr lang="nl-NL" sz="2600" dirty="0"/>
              <a:t>trò tạo hình: </a:t>
            </a:r>
            <a:endParaRPr lang="nl-NL" sz="2600" dirty="0" smtClean="0"/>
          </a:p>
          <a:p>
            <a:pPr lvl="1" algn="just">
              <a:lnSpc>
                <a:spcPct val="120000"/>
              </a:lnSpc>
              <a:spcBef>
                <a:spcPts val="300"/>
              </a:spcBef>
              <a:spcAft>
                <a:spcPts val="300"/>
              </a:spcAft>
              <a:buFont typeface="Wingdings" pitchFamily="2" charset="2"/>
              <a:buChar char="ü"/>
            </a:pPr>
            <a:r>
              <a:rPr lang="nl-NL" sz="2200" dirty="0" smtClean="0"/>
              <a:t>Phosphatit </a:t>
            </a:r>
            <a:r>
              <a:rPr lang="nl-NL" sz="2200" dirty="0"/>
              <a:t>là thành phần cấu trúc của tế bào thần kinh, não, tim, gan, thận, tuyến sinh dục... </a:t>
            </a:r>
            <a:endParaRPr lang="nl-NL" sz="2200" dirty="0" smtClean="0"/>
          </a:p>
          <a:p>
            <a:pPr lvl="1" algn="just">
              <a:lnSpc>
                <a:spcPct val="120000"/>
              </a:lnSpc>
              <a:spcBef>
                <a:spcPts val="300"/>
              </a:spcBef>
              <a:spcAft>
                <a:spcPts val="300"/>
              </a:spcAft>
              <a:buFont typeface="Wingdings" pitchFamily="2" charset="2"/>
              <a:buChar char="ü"/>
            </a:pPr>
            <a:r>
              <a:rPr lang="nl-NL" sz="2200" dirty="0" smtClean="0"/>
              <a:t>Với </a:t>
            </a:r>
            <a:r>
              <a:rPr lang="nl-NL" sz="2200" dirty="0"/>
              <a:t>người trường thành phosphatit là yếu tố quan trọng  tham gia điều hoà cholesterrol. </a:t>
            </a:r>
            <a:endParaRPr lang="nl-NL" sz="2200" dirty="0" smtClean="0"/>
          </a:p>
          <a:p>
            <a:pPr lvl="1" algn="just">
              <a:lnSpc>
                <a:spcPct val="120000"/>
              </a:lnSpc>
              <a:spcBef>
                <a:spcPts val="300"/>
              </a:spcBef>
              <a:spcAft>
                <a:spcPts val="300"/>
              </a:spcAft>
              <a:buFont typeface="Wingdings" pitchFamily="2" charset="2"/>
              <a:buChar char="ü"/>
            </a:pPr>
            <a:r>
              <a:rPr lang="nl-NL" sz="2200" dirty="0" smtClean="0"/>
              <a:t>Cholesterrol </a:t>
            </a:r>
            <a:r>
              <a:rPr lang="nl-NL" sz="2200" dirty="0"/>
              <a:t>cũng là thành phần cấu trúc của tế bào và tham gia một số chức năng chuyển hoá quan trọng.</a:t>
            </a:r>
          </a:p>
        </p:txBody>
      </p:sp>
    </p:spTree>
    <p:extLst>
      <p:ext uri="{BB962C8B-B14F-4D97-AF65-F5344CB8AC3E}">
        <p14:creationId xmlns:p14="http://schemas.microsoft.com/office/powerpoint/2010/main" val="2586728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LIPID</a:t>
            </a:r>
            <a:endParaRPr lang="en-US" b="1" dirty="0">
              <a:solidFill>
                <a:srgbClr val="FF0000"/>
              </a:solidFill>
            </a:endParaRPr>
          </a:p>
        </p:txBody>
      </p:sp>
      <p:sp>
        <p:nvSpPr>
          <p:cNvPr id="3" name="Content Placeholder 2"/>
          <p:cNvSpPr>
            <a:spLocks noGrp="1"/>
          </p:cNvSpPr>
          <p:nvPr>
            <p:ph idx="1"/>
          </p:nvPr>
        </p:nvSpPr>
        <p:spPr>
          <a:xfrm>
            <a:off x="409902" y="1166654"/>
            <a:ext cx="8229599"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800" dirty="0" smtClean="0"/>
              <a:t>Các </a:t>
            </a:r>
            <a:r>
              <a:rPr lang="nl-NL" sz="2800" dirty="0"/>
              <a:t>axit béo chưa no cần thiết (linoleic, arachidonic) có vai trò quan trọng trong dinh dưỡng để điều trị các eczema khó chữa, trong sự phát triển bình thường của cơ thể và tăng sức đề kháng.</a:t>
            </a:r>
            <a:endParaRPr lang="en-US" sz="2800" dirty="0"/>
          </a:p>
          <a:p>
            <a:pPr algn="just">
              <a:lnSpc>
                <a:spcPct val="120000"/>
              </a:lnSpc>
              <a:spcBef>
                <a:spcPts val="300"/>
              </a:spcBef>
              <a:spcAft>
                <a:spcPts val="300"/>
              </a:spcAft>
              <a:buFont typeface="Wingdings" pitchFamily="2" charset="2"/>
              <a:buChar char="Ø"/>
            </a:pPr>
            <a:r>
              <a:rPr lang="nl-NL" sz="2800" dirty="0" smtClean="0"/>
              <a:t>Chất </a:t>
            </a:r>
            <a:r>
              <a:rPr lang="nl-NL" sz="2800" dirty="0"/>
              <a:t>béo cần thiết cho quá trình chế biến thức ăn làm cho thức ăn trở lên đa dạng, phong phú và hấp dẫn.</a:t>
            </a:r>
            <a:endParaRPr lang="en-US" sz="2800" dirty="0"/>
          </a:p>
          <a:p>
            <a:pPr algn="just">
              <a:lnSpc>
                <a:spcPct val="120000"/>
              </a:lnSpc>
              <a:spcBef>
                <a:spcPts val="300"/>
              </a:spcBef>
              <a:spcAft>
                <a:spcPts val="300"/>
              </a:spcAft>
              <a:buFont typeface="Wingdings" pitchFamily="2" charset="2"/>
              <a:buChar char="Ø"/>
            </a:pPr>
            <a:endParaRPr lang="nl-NL" sz="2400" dirty="0"/>
          </a:p>
        </p:txBody>
      </p:sp>
    </p:spTree>
    <p:extLst>
      <p:ext uri="{BB962C8B-B14F-4D97-AF65-F5344CB8AC3E}">
        <p14:creationId xmlns:p14="http://schemas.microsoft.com/office/powerpoint/2010/main" val="39189602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LIPID</a:t>
            </a:r>
            <a:endParaRPr lang="en-US" b="1" dirty="0">
              <a:solidFill>
                <a:srgbClr val="FF0000"/>
              </a:solidFill>
            </a:endParaRPr>
          </a:p>
        </p:txBody>
      </p:sp>
      <p:sp>
        <p:nvSpPr>
          <p:cNvPr id="3" name="Content Placeholder 2"/>
          <p:cNvSpPr>
            <a:spLocks noGrp="1"/>
          </p:cNvSpPr>
          <p:nvPr>
            <p:ph idx="1"/>
          </p:nvPr>
        </p:nvSpPr>
        <p:spPr>
          <a:xfrm>
            <a:off x="409902" y="1024760"/>
            <a:ext cx="8229599" cy="1213939"/>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Nguồn gốc: </a:t>
            </a:r>
          </a:p>
          <a:p>
            <a:pPr marL="0" indent="0" algn="just">
              <a:lnSpc>
                <a:spcPct val="120000"/>
              </a:lnSpc>
              <a:spcBef>
                <a:spcPts val="300"/>
              </a:spcBef>
              <a:spcAft>
                <a:spcPts val="300"/>
              </a:spcAft>
              <a:buNone/>
            </a:pPr>
            <a:r>
              <a:rPr lang="nl-NL" sz="2800" dirty="0" smtClean="0"/>
              <a:t>Nguồn </a:t>
            </a:r>
            <a:r>
              <a:rPr lang="nl-NL" sz="2800" dirty="0"/>
              <a:t>chất béo động </a:t>
            </a:r>
            <a:r>
              <a:rPr lang="nl-NL" sz="2800" dirty="0" smtClean="0"/>
              <a:t>vật, hàm </a:t>
            </a:r>
            <a:r>
              <a:rPr lang="nl-NL" sz="2800" dirty="0"/>
              <a:t>lượng lipit </a:t>
            </a:r>
            <a:r>
              <a:rPr lang="nl-NL" sz="2800" dirty="0" smtClean="0"/>
              <a:t>trong một số loại thực phẩm:</a:t>
            </a:r>
            <a:endParaRPr lang="nl-NL" sz="2400"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343" y="2664381"/>
            <a:ext cx="8539657" cy="1576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979" y="5385875"/>
            <a:ext cx="7464668" cy="1298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Content Placeholder 2"/>
          <p:cNvSpPr txBox="1">
            <a:spLocks/>
          </p:cNvSpPr>
          <p:nvPr/>
        </p:nvSpPr>
        <p:spPr>
          <a:xfrm>
            <a:off x="404642" y="4303998"/>
            <a:ext cx="8229599" cy="7357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spcBef>
                <a:spcPts val="300"/>
              </a:spcBef>
              <a:spcAft>
                <a:spcPts val="300"/>
              </a:spcAft>
              <a:buFont typeface="Arial" pitchFamily="34" charset="0"/>
              <a:buNone/>
            </a:pPr>
            <a:r>
              <a:rPr lang="nl-NL" sz="2800" dirty="0" smtClean="0"/>
              <a:t>Nguồn chất béo thực vật, hàm lượng lipit trong một số loại thực phẩm:</a:t>
            </a:r>
            <a:endParaRPr lang="nl-NL" sz="2400" dirty="0"/>
          </a:p>
        </p:txBody>
      </p:sp>
    </p:spTree>
    <p:extLst>
      <p:ext uri="{BB962C8B-B14F-4D97-AF65-F5344CB8AC3E}">
        <p14:creationId xmlns:p14="http://schemas.microsoft.com/office/powerpoint/2010/main" val="37084299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385000"/>
            <a:ext cx="8229600" cy="797420"/>
          </a:xfrm>
        </p:spPr>
        <p:txBody>
          <a:bodyPr>
            <a:normAutofit/>
          </a:bodyPr>
          <a:lstStyle/>
          <a:p>
            <a:r>
              <a:rPr lang="en-US" b="1" dirty="0" smtClean="0">
                <a:solidFill>
                  <a:srgbClr val="FF0000"/>
                </a:solidFill>
              </a:rPr>
              <a:t>LIPID</a:t>
            </a:r>
            <a:endParaRPr lang="en-US" b="1" dirty="0">
              <a:solidFill>
                <a:srgbClr val="FF0000"/>
              </a:solidFill>
            </a:endParaRPr>
          </a:p>
        </p:txBody>
      </p:sp>
      <p:sp>
        <p:nvSpPr>
          <p:cNvPr id="3" name="Content Placeholder 2"/>
          <p:cNvSpPr>
            <a:spLocks noGrp="1"/>
          </p:cNvSpPr>
          <p:nvPr>
            <p:ph idx="1"/>
          </p:nvPr>
        </p:nvSpPr>
        <p:spPr>
          <a:xfrm>
            <a:off x="409902" y="1387378"/>
            <a:ext cx="8229599" cy="5069872"/>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Nhu cầu: </a:t>
            </a:r>
          </a:p>
          <a:p>
            <a:pPr algn="just">
              <a:lnSpc>
                <a:spcPct val="120000"/>
              </a:lnSpc>
              <a:spcBef>
                <a:spcPts val="300"/>
              </a:spcBef>
              <a:spcAft>
                <a:spcPts val="300"/>
              </a:spcAft>
              <a:buFont typeface="Wingdings" pitchFamily="2" charset="2"/>
              <a:buChar char="Ø"/>
            </a:pPr>
            <a:r>
              <a:rPr lang="nl-NL" sz="2800" i="1" dirty="0" smtClean="0">
                <a:latin typeface="Arial" pitchFamily="34" charset="0"/>
                <a:cs typeface="Arial" pitchFamily="34" charset="0"/>
              </a:rPr>
              <a:t>Ở </a:t>
            </a:r>
            <a:r>
              <a:rPr lang="nl-NL" sz="2800" i="1" dirty="0">
                <a:latin typeface="Arial" pitchFamily="34" charset="0"/>
                <a:cs typeface="Arial" pitchFamily="34" charset="0"/>
              </a:rPr>
              <a:t>người trưởng </a:t>
            </a:r>
            <a:r>
              <a:rPr lang="nl-NL" sz="2800" i="1" dirty="0" smtClean="0">
                <a:latin typeface="Arial" pitchFamily="34" charset="0"/>
                <a:cs typeface="Arial" pitchFamily="34" charset="0"/>
              </a:rPr>
              <a:t>thành:</a:t>
            </a:r>
            <a:r>
              <a:rPr lang="nl-NL" sz="2800" dirty="0" smtClean="0">
                <a:latin typeface="Arial" pitchFamily="34" charset="0"/>
                <a:cs typeface="Arial" pitchFamily="34" charset="0"/>
              </a:rPr>
              <a:t> </a:t>
            </a:r>
            <a:r>
              <a:rPr lang="nl-NL" sz="2800" dirty="0">
                <a:latin typeface="Arial" pitchFamily="34" charset="0"/>
                <a:cs typeface="Arial" pitchFamily="34" charset="0"/>
              </a:rPr>
              <a:t>lượng lipit trong khẩu phần nên </a:t>
            </a:r>
            <a:r>
              <a:rPr lang="nl-NL" sz="2800" dirty="0" smtClean="0">
                <a:latin typeface="Arial" pitchFamily="34" charset="0"/>
                <a:cs typeface="Arial" pitchFamily="34" charset="0"/>
              </a:rPr>
              <a:t>chiếm từ 15 </a:t>
            </a:r>
            <a:r>
              <a:rPr lang="nl-NL" sz="2800" dirty="0">
                <a:latin typeface="Arial" pitchFamily="34" charset="0"/>
                <a:cs typeface="Arial" pitchFamily="34" charset="0"/>
              </a:rPr>
              <a:t>- 20% (trung bình là 18%) </a:t>
            </a:r>
            <a:r>
              <a:rPr lang="nl-NL" sz="2800" dirty="0" smtClean="0">
                <a:latin typeface="Arial" pitchFamily="34" charset="0"/>
                <a:cs typeface="Arial" pitchFamily="34" charset="0"/>
              </a:rPr>
              <a:t>tổng </a:t>
            </a:r>
            <a:r>
              <a:rPr lang="nl-NL" sz="2800" dirty="0">
                <a:latin typeface="Arial" pitchFamily="34" charset="0"/>
                <a:cs typeface="Arial" pitchFamily="34" charset="0"/>
              </a:rPr>
              <a:t>năng lượng của khẩu phần và không nên vượt quá 25 - 30%, trong </a:t>
            </a:r>
            <a:r>
              <a:rPr lang="nl-NL" sz="2800" dirty="0" smtClean="0">
                <a:latin typeface="Arial" pitchFamily="34" charset="0"/>
                <a:cs typeface="Arial" pitchFamily="34" charset="0"/>
              </a:rPr>
              <a:t>đó </a:t>
            </a:r>
            <a:r>
              <a:rPr lang="nl-NL" sz="2800" dirty="0">
                <a:latin typeface="Arial" pitchFamily="34" charset="0"/>
                <a:cs typeface="Arial" pitchFamily="34" charset="0"/>
              </a:rPr>
              <a:t>30 - 50% là lipit nguồn gốc thực vật. </a:t>
            </a:r>
            <a:endParaRPr lang="nl-NL" sz="2800" dirty="0" smtClean="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r>
              <a:rPr lang="nl-NL" sz="2800" i="1" dirty="0" smtClean="0">
                <a:latin typeface="Arial" pitchFamily="34" charset="0"/>
                <a:cs typeface="Arial" pitchFamily="34" charset="0"/>
              </a:rPr>
              <a:t>Trẻ </a:t>
            </a:r>
            <a:r>
              <a:rPr lang="nl-NL" sz="2800" i="1" dirty="0">
                <a:latin typeface="Arial" pitchFamily="34" charset="0"/>
                <a:cs typeface="Arial" pitchFamily="34" charset="0"/>
              </a:rPr>
              <a:t>em, thanh thiếu </a:t>
            </a:r>
            <a:r>
              <a:rPr lang="nl-NL" sz="2800" i="1" dirty="0" smtClean="0">
                <a:latin typeface="Arial" pitchFamily="34" charset="0"/>
                <a:cs typeface="Arial" pitchFamily="34" charset="0"/>
              </a:rPr>
              <a:t>niên: </a:t>
            </a:r>
            <a:r>
              <a:rPr lang="nl-NL" sz="2800" dirty="0">
                <a:latin typeface="Arial" pitchFamily="34" charset="0"/>
                <a:cs typeface="Arial" pitchFamily="34" charset="0"/>
              </a:rPr>
              <a:t>lượng lipit có thể chiếm đến 30% tổng năng lượng khẩu phần.</a:t>
            </a:r>
          </a:p>
        </p:txBody>
      </p:sp>
    </p:spTree>
    <p:extLst>
      <p:ext uri="{BB962C8B-B14F-4D97-AF65-F5344CB8AC3E}">
        <p14:creationId xmlns:p14="http://schemas.microsoft.com/office/powerpoint/2010/main" val="3688122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157160" y="1947856"/>
            <a:ext cx="8915400" cy="3276600"/>
          </a:xfrm>
        </p:spPr>
        <p:txBody>
          <a:bodyPr>
            <a:normAutofit fontScale="90000"/>
          </a:bodyPr>
          <a:lstStyle/>
          <a:p>
            <a:pPr eaLnBrk="1" hangingPunct="1">
              <a:lnSpc>
                <a:spcPct val="150000"/>
              </a:lnSpc>
            </a:pPr>
            <a:r>
              <a:rPr lang="en-US" sz="4000" b="1" dirty="0" err="1" smtClean="0">
                <a:latin typeface="Arial" charset="0"/>
                <a:cs typeface="Arial" charset="0"/>
              </a:rPr>
              <a:t>Bài</a:t>
            </a:r>
            <a:r>
              <a:rPr lang="en-US" sz="4000" b="1" dirty="0" smtClean="0">
                <a:latin typeface="Arial" charset="0"/>
                <a:cs typeface="Arial" charset="0"/>
              </a:rPr>
              <a:t> 1</a:t>
            </a:r>
            <a:r>
              <a:rPr lang="en-US" sz="4000" b="1" dirty="0" smtClean="0">
                <a:solidFill>
                  <a:srgbClr val="FF0000"/>
                </a:solidFill>
                <a:latin typeface="Arial" charset="0"/>
                <a:cs typeface="Arial" charset="0"/>
              </a:rPr>
              <a:t/>
            </a:r>
            <a:br>
              <a:rPr lang="en-US" sz="4000" b="1" dirty="0" smtClean="0">
                <a:solidFill>
                  <a:srgbClr val="FF0000"/>
                </a:solidFill>
                <a:latin typeface="Arial" charset="0"/>
                <a:cs typeface="Arial" charset="0"/>
              </a:rPr>
            </a:br>
            <a:r>
              <a:rPr lang="en-US" b="1" dirty="0" smtClean="0">
                <a:solidFill>
                  <a:srgbClr val="FF0000"/>
                </a:solidFill>
                <a:latin typeface="Arial" charset="0"/>
                <a:cs typeface="Arial" charset="0"/>
              </a:rPr>
              <a:t>DINH DƯỠNG VÀ SỨC KHỎE, </a:t>
            </a:r>
            <a:br>
              <a:rPr lang="en-US" b="1" dirty="0" smtClean="0">
                <a:solidFill>
                  <a:srgbClr val="FF0000"/>
                </a:solidFill>
                <a:latin typeface="Arial" charset="0"/>
                <a:cs typeface="Arial" charset="0"/>
              </a:rPr>
            </a:br>
            <a:r>
              <a:rPr lang="en-US" b="1" dirty="0" smtClean="0">
                <a:solidFill>
                  <a:srgbClr val="FF0000"/>
                </a:solidFill>
                <a:latin typeface="Arial" charset="0"/>
                <a:cs typeface="Arial" charset="0"/>
              </a:rPr>
              <a:t>CÁC CHẤT DINH DƯỠNG</a:t>
            </a:r>
            <a:r>
              <a:rPr lang="en-US" b="1" dirty="0" smtClean="0">
                <a:latin typeface="Arial" charset="0"/>
                <a:cs typeface="Arial" charset="0"/>
              </a:rPr>
              <a:t/>
            </a:r>
            <a:br>
              <a:rPr lang="en-US" b="1" dirty="0" smtClean="0">
                <a:latin typeface="Arial" charset="0"/>
                <a:cs typeface="Arial" charset="0"/>
              </a:rPr>
            </a:br>
            <a:r>
              <a:rPr lang="en-US" b="1" dirty="0" smtClean="0">
                <a:latin typeface="Arial" charset="0"/>
                <a:cs typeface="Arial" charset="0"/>
              </a:rPr>
              <a:t/>
            </a:r>
            <a:br>
              <a:rPr lang="en-US" b="1" dirty="0" smtClean="0">
                <a:latin typeface="Arial" charset="0"/>
                <a:cs typeface="Arial" charset="0"/>
              </a:rPr>
            </a:br>
            <a:endParaRPr lang="en-US" b="1"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542660"/>
            <a:ext cx="8229600" cy="797420"/>
          </a:xfrm>
        </p:spPr>
        <p:txBody>
          <a:bodyPr>
            <a:normAutofit/>
          </a:bodyPr>
          <a:lstStyle/>
          <a:p>
            <a:r>
              <a:rPr lang="en-US" b="1" dirty="0" smtClean="0">
                <a:solidFill>
                  <a:srgbClr val="FF0000"/>
                </a:solidFill>
              </a:rPr>
              <a:t>GLUXIT</a:t>
            </a:r>
            <a:endParaRPr lang="en-US" b="1" dirty="0">
              <a:solidFill>
                <a:srgbClr val="FF0000"/>
              </a:solidFill>
            </a:endParaRPr>
          </a:p>
        </p:txBody>
      </p:sp>
      <p:sp>
        <p:nvSpPr>
          <p:cNvPr id="3" name="Content Placeholder 2"/>
          <p:cNvSpPr>
            <a:spLocks noGrp="1"/>
          </p:cNvSpPr>
          <p:nvPr>
            <p:ph idx="1"/>
          </p:nvPr>
        </p:nvSpPr>
        <p:spPr>
          <a:xfrm>
            <a:off x="567558" y="1340080"/>
            <a:ext cx="8071943" cy="5069872"/>
          </a:xfrm>
        </p:spPr>
        <p:txBody>
          <a:bodyPr>
            <a:noAutofit/>
          </a:bodyPr>
          <a:lstStyle/>
          <a:p>
            <a:pPr marL="0" indent="0" algn="just">
              <a:lnSpc>
                <a:spcPct val="120000"/>
              </a:lnSpc>
              <a:spcBef>
                <a:spcPts val="300"/>
              </a:spcBef>
              <a:spcAft>
                <a:spcPts val="300"/>
              </a:spcAft>
              <a:buNone/>
            </a:pPr>
            <a:r>
              <a:rPr lang="nl-NL" sz="26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600" dirty="0" smtClean="0"/>
              <a:t>L</a:t>
            </a:r>
            <a:r>
              <a:rPr lang="nl-NL" sz="2800" dirty="0" smtClean="0"/>
              <a:t>à </a:t>
            </a:r>
            <a:r>
              <a:rPr lang="nl-NL" sz="2800" dirty="0"/>
              <a:t>nguồn cung cấp năng lượng quan trọng. </a:t>
            </a:r>
            <a:endParaRPr lang="nl-NL" sz="2800" dirty="0" smtClean="0"/>
          </a:p>
          <a:p>
            <a:pPr algn="just">
              <a:lnSpc>
                <a:spcPct val="120000"/>
              </a:lnSpc>
              <a:spcBef>
                <a:spcPts val="300"/>
              </a:spcBef>
              <a:spcAft>
                <a:spcPts val="300"/>
              </a:spcAft>
              <a:buFont typeface="Wingdings" pitchFamily="2" charset="2"/>
              <a:buChar char="Ø"/>
            </a:pPr>
            <a:r>
              <a:rPr lang="nl-NL" sz="2800" dirty="0" smtClean="0"/>
              <a:t>Hơn </a:t>
            </a:r>
            <a:r>
              <a:rPr lang="nl-NL" sz="2800" dirty="0"/>
              <a:t>60% năng lượng trong khẩu </a:t>
            </a:r>
            <a:r>
              <a:rPr lang="nl-NL" sz="2800" dirty="0" smtClean="0"/>
              <a:t>phần của </a:t>
            </a:r>
            <a:r>
              <a:rPr lang="nl-NL" sz="2800" dirty="0"/>
              <a:t>con </a:t>
            </a:r>
            <a:r>
              <a:rPr lang="nl-NL" sz="2800" dirty="0" smtClean="0"/>
              <a:t>người là </a:t>
            </a:r>
            <a:r>
              <a:rPr lang="nl-NL" sz="2800" dirty="0"/>
              <a:t>do gluxit cung cấp. </a:t>
            </a:r>
            <a:endParaRPr lang="nl-NL" sz="2800" dirty="0" smtClean="0"/>
          </a:p>
          <a:p>
            <a:pPr algn="just">
              <a:lnSpc>
                <a:spcPct val="120000"/>
              </a:lnSpc>
              <a:spcBef>
                <a:spcPts val="300"/>
              </a:spcBef>
              <a:spcAft>
                <a:spcPts val="300"/>
              </a:spcAft>
              <a:buFont typeface="Wingdings" pitchFamily="2" charset="2"/>
              <a:buChar char="Ø"/>
            </a:pPr>
            <a:r>
              <a:rPr lang="nl-NL" sz="2800" dirty="0" smtClean="0"/>
              <a:t>Một </a:t>
            </a:r>
            <a:r>
              <a:rPr lang="nl-NL" sz="2800" dirty="0"/>
              <a:t>gram gluxit khi đốt cháy </a:t>
            </a:r>
            <a:r>
              <a:rPr lang="nl-NL" sz="2800" dirty="0" smtClean="0"/>
              <a:t>tạo ra </a:t>
            </a:r>
            <a:r>
              <a:rPr lang="nl-NL" sz="2800" dirty="0"/>
              <a:t>4,1 kcal. </a:t>
            </a:r>
            <a:endParaRPr lang="nl-NL" sz="2800" dirty="0" smtClean="0"/>
          </a:p>
          <a:p>
            <a:pPr algn="just">
              <a:lnSpc>
                <a:spcPct val="120000"/>
              </a:lnSpc>
              <a:spcBef>
                <a:spcPts val="300"/>
              </a:spcBef>
              <a:spcAft>
                <a:spcPts val="300"/>
              </a:spcAft>
              <a:buFont typeface="Wingdings" pitchFamily="2" charset="2"/>
              <a:buChar char="Ø"/>
            </a:pPr>
            <a:r>
              <a:rPr lang="nl-NL" sz="2800" dirty="0" smtClean="0"/>
              <a:t>Gluxit </a:t>
            </a:r>
            <a:r>
              <a:rPr lang="nl-NL" sz="2800" dirty="0"/>
              <a:t>ăn vào trước hết chuyển thành năng lượng, số dư một phần chuyển thành </a:t>
            </a:r>
            <a:r>
              <a:rPr lang="nl-NL" sz="2800" dirty="0" smtClean="0"/>
              <a:t>glycogen, một </a:t>
            </a:r>
            <a:r>
              <a:rPr lang="nl-NL" sz="2800" dirty="0"/>
              <a:t>phần chuyển thành mỡ dự trữ.</a:t>
            </a:r>
            <a:endParaRPr lang="nl-NL" sz="2600" dirty="0"/>
          </a:p>
        </p:txBody>
      </p:sp>
    </p:spTree>
    <p:extLst>
      <p:ext uri="{BB962C8B-B14F-4D97-AF65-F5344CB8AC3E}">
        <p14:creationId xmlns:p14="http://schemas.microsoft.com/office/powerpoint/2010/main" val="17475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32744"/>
            <a:ext cx="8229600" cy="797420"/>
          </a:xfrm>
        </p:spPr>
        <p:txBody>
          <a:bodyPr>
            <a:normAutofit/>
          </a:bodyPr>
          <a:lstStyle/>
          <a:p>
            <a:r>
              <a:rPr lang="en-US" b="1" dirty="0" smtClean="0">
                <a:solidFill>
                  <a:srgbClr val="FF0000"/>
                </a:solidFill>
              </a:rPr>
              <a:t>GLUXIT</a:t>
            </a:r>
            <a:endParaRPr lang="en-US" b="1" dirty="0">
              <a:solidFill>
                <a:srgbClr val="FF0000"/>
              </a:solidFill>
            </a:endParaRPr>
          </a:p>
        </p:txBody>
      </p:sp>
      <p:sp>
        <p:nvSpPr>
          <p:cNvPr id="3" name="Content Placeholder 2"/>
          <p:cNvSpPr>
            <a:spLocks noGrp="1"/>
          </p:cNvSpPr>
          <p:nvPr>
            <p:ph idx="1"/>
          </p:nvPr>
        </p:nvSpPr>
        <p:spPr>
          <a:xfrm>
            <a:off x="409902" y="882866"/>
            <a:ext cx="8229599" cy="5069872"/>
          </a:xfrm>
        </p:spPr>
        <p:txBody>
          <a:bodyPr>
            <a:noAutofit/>
          </a:bodyPr>
          <a:lstStyle/>
          <a:p>
            <a:pPr marL="0" indent="0" algn="just">
              <a:lnSpc>
                <a:spcPct val="120000"/>
              </a:lnSpc>
              <a:spcBef>
                <a:spcPts val="300"/>
              </a:spcBef>
              <a:spcAft>
                <a:spcPts val="300"/>
              </a:spcAft>
              <a:buNone/>
            </a:pPr>
            <a:r>
              <a:rPr lang="nl-NL" sz="2600" b="1" dirty="0" smtClean="0">
                <a:latin typeface="Arial" pitchFamily="34" charset="0"/>
                <a:cs typeface="Arial" pitchFamily="34" charset="0"/>
              </a:rPr>
              <a:t>Vai trò dinh dưỡng: </a:t>
            </a:r>
          </a:p>
          <a:p>
            <a:pPr algn="just">
              <a:lnSpc>
                <a:spcPct val="120000"/>
              </a:lnSpc>
              <a:spcBef>
                <a:spcPts val="300"/>
              </a:spcBef>
              <a:spcAft>
                <a:spcPts val="300"/>
              </a:spcAft>
              <a:buFont typeface="Wingdings" pitchFamily="2" charset="2"/>
              <a:buChar char="Ø"/>
            </a:pPr>
            <a:r>
              <a:rPr lang="nl-NL" sz="2800" dirty="0" smtClean="0"/>
              <a:t>Ở </a:t>
            </a:r>
            <a:r>
              <a:rPr lang="nl-NL" sz="2800" dirty="0"/>
              <a:t>mức độ nhất định, gluxit tham gia cấu trúc như một thành phần của tế bào và mô. </a:t>
            </a:r>
            <a:endParaRPr lang="nl-NL" sz="2800" dirty="0" smtClean="0"/>
          </a:p>
          <a:p>
            <a:pPr algn="just">
              <a:lnSpc>
                <a:spcPct val="120000"/>
              </a:lnSpc>
              <a:spcBef>
                <a:spcPts val="300"/>
              </a:spcBef>
              <a:spcAft>
                <a:spcPts val="300"/>
              </a:spcAft>
              <a:buFont typeface="Wingdings" pitchFamily="2" charset="2"/>
              <a:buChar char="Ø"/>
            </a:pPr>
            <a:r>
              <a:rPr lang="nl-NL" sz="2800" u="sng" dirty="0" smtClean="0"/>
              <a:t>Ăn đủ</a:t>
            </a:r>
            <a:r>
              <a:rPr lang="nl-NL" sz="2800" dirty="0" smtClean="0"/>
              <a:t> </a:t>
            </a:r>
            <a:r>
              <a:rPr lang="nl-NL" sz="2800" dirty="0"/>
              <a:t>gluxit sẽ làm giảm sự phân huỷ protein đến mức tối thiểu. </a:t>
            </a:r>
            <a:endParaRPr lang="nl-NL" sz="2800" dirty="0" smtClean="0"/>
          </a:p>
          <a:p>
            <a:pPr algn="just">
              <a:lnSpc>
                <a:spcPct val="120000"/>
              </a:lnSpc>
              <a:spcBef>
                <a:spcPts val="300"/>
              </a:spcBef>
              <a:spcAft>
                <a:spcPts val="300"/>
              </a:spcAft>
              <a:buFont typeface="Wingdings" pitchFamily="2" charset="2"/>
              <a:buChar char="Ø"/>
            </a:pPr>
            <a:r>
              <a:rPr lang="nl-NL" sz="2800" dirty="0" smtClean="0"/>
              <a:t>Ngược </a:t>
            </a:r>
            <a:r>
              <a:rPr lang="nl-NL" sz="2800" dirty="0"/>
              <a:t>lại, khi lao động nặng nếu cung cấp gluxit </a:t>
            </a:r>
            <a:r>
              <a:rPr lang="nl-NL" sz="2800" u="sng" dirty="0"/>
              <a:t>không đủ</a:t>
            </a:r>
            <a:r>
              <a:rPr lang="nl-NL" sz="2800" dirty="0"/>
              <a:t> sẽ làm tăng phân huỷ protein dẫn đến </a:t>
            </a:r>
            <a:r>
              <a:rPr lang="nl-NL" sz="2800" dirty="0" smtClean="0"/>
              <a:t>suy </a:t>
            </a:r>
            <a:r>
              <a:rPr lang="nl-NL" sz="2800" dirty="0"/>
              <a:t>nhược cơ thể. </a:t>
            </a:r>
            <a:endParaRPr lang="nl-NL" sz="2800" dirty="0" smtClean="0"/>
          </a:p>
          <a:p>
            <a:pPr algn="just">
              <a:lnSpc>
                <a:spcPct val="120000"/>
              </a:lnSpc>
              <a:spcBef>
                <a:spcPts val="300"/>
              </a:spcBef>
              <a:spcAft>
                <a:spcPts val="300"/>
              </a:spcAft>
              <a:buFont typeface="Wingdings" pitchFamily="2" charset="2"/>
              <a:buChar char="Ø"/>
            </a:pPr>
            <a:r>
              <a:rPr lang="nl-NL" sz="2800" dirty="0" smtClean="0"/>
              <a:t>Ăn </a:t>
            </a:r>
            <a:r>
              <a:rPr lang="nl-NL" sz="2800" u="sng" dirty="0"/>
              <a:t>quá nhiều</a:t>
            </a:r>
            <a:r>
              <a:rPr lang="nl-NL" sz="2800" dirty="0"/>
              <a:t> gluxit sẽ chuyển thành lipit, </a:t>
            </a:r>
            <a:r>
              <a:rPr lang="nl-NL" sz="2800" dirty="0" smtClean="0"/>
              <a:t>gây </a:t>
            </a:r>
            <a:r>
              <a:rPr lang="nl-NL" sz="2800" dirty="0"/>
              <a:t>ra hiện tượng béo trệ. </a:t>
            </a:r>
            <a:endParaRPr lang="nl-NL" sz="2600" dirty="0"/>
          </a:p>
        </p:txBody>
      </p:sp>
    </p:spTree>
    <p:extLst>
      <p:ext uri="{BB962C8B-B14F-4D97-AF65-F5344CB8AC3E}">
        <p14:creationId xmlns:p14="http://schemas.microsoft.com/office/powerpoint/2010/main" val="2896401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69680"/>
            <a:ext cx="8229600" cy="797420"/>
          </a:xfrm>
        </p:spPr>
        <p:txBody>
          <a:bodyPr>
            <a:normAutofit/>
          </a:bodyPr>
          <a:lstStyle/>
          <a:p>
            <a:r>
              <a:rPr lang="en-US" b="1" dirty="0">
                <a:solidFill>
                  <a:srgbClr val="FF0000"/>
                </a:solidFill>
              </a:rPr>
              <a:t>GLUXIT</a:t>
            </a:r>
          </a:p>
        </p:txBody>
      </p:sp>
      <p:sp>
        <p:nvSpPr>
          <p:cNvPr id="3" name="Content Placeholder 2"/>
          <p:cNvSpPr>
            <a:spLocks noGrp="1"/>
          </p:cNvSpPr>
          <p:nvPr>
            <p:ph idx="1"/>
          </p:nvPr>
        </p:nvSpPr>
        <p:spPr>
          <a:xfrm>
            <a:off x="409902" y="961696"/>
            <a:ext cx="8229599" cy="1213939"/>
          </a:xfrm>
        </p:spPr>
        <p:txBody>
          <a:bodyPr>
            <a:noAutofit/>
          </a:bodyPr>
          <a:lstStyle/>
          <a:p>
            <a:pPr marL="0" indent="0" algn="just">
              <a:lnSpc>
                <a:spcPct val="120000"/>
              </a:lnSpc>
              <a:spcBef>
                <a:spcPts val="300"/>
              </a:spcBef>
              <a:spcAft>
                <a:spcPts val="300"/>
              </a:spcAft>
              <a:buNone/>
            </a:pPr>
            <a:r>
              <a:rPr lang="nl-NL" sz="2800" b="1" dirty="0" smtClean="0">
                <a:latin typeface="Arial" pitchFamily="34" charset="0"/>
                <a:cs typeface="Arial" pitchFamily="34" charset="0"/>
              </a:rPr>
              <a:t>Nguồn gốc: </a:t>
            </a:r>
            <a:r>
              <a:rPr lang="nl-NL" sz="2800" dirty="0" smtClean="0"/>
              <a:t>Gluxit </a:t>
            </a:r>
            <a:r>
              <a:rPr lang="nl-NL" sz="2800" dirty="0"/>
              <a:t>có nhiều trong thực phẩm nguồn gốc thực vật, đặc biệt là ngũ </a:t>
            </a:r>
            <a:r>
              <a:rPr lang="nl-NL" sz="2800" dirty="0" smtClean="0"/>
              <a:t>cốc, hàm lượng gluxit trong một số loại thực phẩm:</a:t>
            </a:r>
            <a:endParaRPr lang="nl-NL"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509" y="2593600"/>
            <a:ext cx="7949321" cy="273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txBox="1">
            <a:spLocks/>
          </p:cNvSpPr>
          <p:nvPr/>
        </p:nvSpPr>
        <p:spPr>
          <a:xfrm>
            <a:off x="409902" y="5328878"/>
            <a:ext cx="8229599" cy="189183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spcBef>
                <a:spcPts val="300"/>
              </a:spcBef>
              <a:spcAft>
                <a:spcPts val="300"/>
              </a:spcAft>
              <a:buFont typeface="Arial" pitchFamily="34" charset="0"/>
              <a:buNone/>
            </a:pPr>
            <a:r>
              <a:rPr lang="nl-NL" sz="2800" b="1" dirty="0"/>
              <a:t>Nhu cầu: </a:t>
            </a:r>
            <a:r>
              <a:rPr lang="nl-NL" sz="2800" dirty="0"/>
              <a:t>Ở khẩu phần hợp lý, gluxit cung cấp khoảng 65 - 70% tổng năng lượng khẩu phần.</a:t>
            </a:r>
          </a:p>
        </p:txBody>
      </p:sp>
    </p:spTree>
    <p:extLst>
      <p:ext uri="{BB962C8B-B14F-4D97-AF65-F5344CB8AC3E}">
        <p14:creationId xmlns:p14="http://schemas.microsoft.com/office/powerpoint/2010/main" val="35448363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VITAMIN</a:t>
            </a:r>
            <a:endParaRPr lang="en-US" b="1" dirty="0">
              <a:solidFill>
                <a:srgbClr val="FF0000"/>
              </a:solidFill>
            </a:endParaRPr>
          </a:p>
        </p:txBody>
      </p:sp>
      <p:sp>
        <p:nvSpPr>
          <p:cNvPr id="3" name="Content Placeholder 2"/>
          <p:cNvSpPr>
            <a:spLocks noGrp="1"/>
          </p:cNvSpPr>
          <p:nvPr>
            <p:ph idx="1"/>
          </p:nvPr>
        </p:nvSpPr>
        <p:spPr>
          <a:xfrm>
            <a:off x="409902" y="1040526"/>
            <a:ext cx="8229599" cy="5069872"/>
          </a:xfrm>
        </p:spPr>
        <p:txBody>
          <a:bodyPr>
            <a:noAutofit/>
          </a:bodyPr>
          <a:lstStyle/>
          <a:p>
            <a:pPr algn="just">
              <a:lnSpc>
                <a:spcPct val="120000"/>
              </a:lnSpc>
              <a:spcBef>
                <a:spcPts val="300"/>
              </a:spcBef>
              <a:spcAft>
                <a:spcPts val="300"/>
              </a:spcAft>
              <a:buFont typeface="Wingdings" pitchFamily="2" charset="2"/>
              <a:buChar char="Ø"/>
            </a:pPr>
            <a:r>
              <a:rPr lang="nl-NL" sz="3000" dirty="0" smtClean="0"/>
              <a:t>Vitamin </a:t>
            </a:r>
            <a:r>
              <a:rPr lang="nl-NL" sz="3000" dirty="0"/>
              <a:t>là nhóm chất hữu cơ cần thiết cho cơ </a:t>
            </a:r>
            <a:r>
              <a:rPr lang="nl-NL" sz="3000" dirty="0" smtClean="0"/>
              <a:t>thể, không </a:t>
            </a:r>
            <a:r>
              <a:rPr lang="nl-NL" sz="3000" dirty="0"/>
              <a:t>sinh năng lượng </a:t>
            </a:r>
            <a:r>
              <a:rPr lang="nl-NL" sz="3000" dirty="0" smtClean="0"/>
              <a:t>và cơ </a:t>
            </a:r>
            <a:r>
              <a:rPr lang="nl-NL" sz="3000" dirty="0"/>
              <a:t>thể không tự tổng hợp </a:t>
            </a:r>
            <a:r>
              <a:rPr lang="nl-NL" sz="3000" dirty="0" smtClean="0"/>
              <a:t>được.</a:t>
            </a:r>
          </a:p>
          <a:p>
            <a:pPr algn="just">
              <a:lnSpc>
                <a:spcPct val="120000"/>
              </a:lnSpc>
              <a:spcBef>
                <a:spcPts val="300"/>
              </a:spcBef>
              <a:spcAft>
                <a:spcPts val="300"/>
              </a:spcAft>
              <a:buFont typeface="Wingdings" pitchFamily="2" charset="2"/>
              <a:buChar char="Ø"/>
            </a:pPr>
            <a:r>
              <a:rPr lang="nl-NL" sz="3000" dirty="0" smtClean="0"/>
              <a:t>Nhu </a:t>
            </a:r>
            <a:r>
              <a:rPr lang="nl-NL" sz="3000" dirty="0"/>
              <a:t>cầu vitamin trong cơ thể chỉ cần khoảng vài trăm mg mỗi ngày nhưng khi thiếu </a:t>
            </a:r>
            <a:r>
              <a:rPr lang="nl-NL" sz="3000" dirty="0" smtClean="0"/>
              <a:t>sẽ </a:t>
            </a:r>
            <a:r>
              <a:rPr lang="nl-NL" sz="3000" dirty="0"/>
              <a:t>gây ra nhiều rối loạn chuyển hóa quan trọng. </a:t>
            </a:r>
            <a:endParaRPr lang="nl-NL" sz="3000" dirty="0" smtClean="0"/>
          </a:p>
          <a:p>
            <a:pPr algn="just">
              <a:lnSpc>
                <a:spcPct val="120000"/>
              </a:lnSpc>
              <a:spcBef>
                <a:spcPts val="300"/>
              </a:spcBef>
              <a:spcAft>
                <a:spcPts val="300"/>
              </a:spcAft>
              <a:buFont typeface="Wingdings" pitchFamily="2" charset="2"/>
              <a:buChar char="Ø"/>
            </a:pPr>
            <a:r>
              <a:rPr lang="nl-NL" sz="3000" dirty="0" smtClean="0"/>
              <a:t>Vitamin </a:t>
            </a:r>
            <a:r>
              <a:rPr lang="nl-NL" sz="3000" dirty="0"/>
              <a:t>rất cần cho nhiều chức phận quan trọng của cơ thể, khi thiếu vitamin có thể gây nhiều bệnh đặc hiệu.</a:t>
            </a:r>
            <a:endParaRPr lang="nl-NL" sz="3000" dirty="0">
              <a:latin typeface="Arial" pitchFamily="34" charset="0"/>
              <a:cs typeface="Arial" pitchFamily="34" charset="0"/>
            </a:endParaRPr>
          </a:p>
        </p:txBody>
      </p:sp>
    </p:spTree>
    <p:extLst>
      <p:ext uri="{BB962C8B-B14F-4D97-AF65-F5344CB8AC3E}">
        <p14:creationId xmlns:p14="http://schemas.microsoft.com/office/powerpoint/2010/main" val="16205517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511128"/>
            <a:ext cx="8229600" cy="797420"/>
          </a:xfrm>
        </p:spPr>
        <p:txBody>
          <a:bodyPr>
            <a:normAutofit/>
          </a:bodyPr>
          <a:lstStyle/>
          <a:p>
            <a:r>
              <a:rPr lang="en-US" b="1" dirty="0" smtClean="0">
                <a:solidFill>
                  <a:srgbClr val="FF0000"/>
                </a:solidFill>
              </a:rPr>
              <a:t>VITAMIN</a:t>
            </a:r>
            <a:endParaRPr lang="en-US" b="1" dirty="0">
              <a:solidFill>
                <a:srgbClr val="FF0000"/>
              </a:solidFill>
            </a:endParaRPr>
          </a:p>
        </p:txBody>
      </p:sp>
      <p:sp>
        <p:nvSpPr>
          <p:cNvPr id="3" name="Content Placeholder 2"/>
          <p:cNvSpPr>
            <a:spLocks noGrp="1"/>
          </p:cNvSpPr>
          <p:nvPr>
            <p:ph idx="1"/>
          </p:nvPr>
        </p:nvSpPr>
        <p:spPr>
          <a:xfrm>
            <a:off x="409902" y="1450442"/>
            <a:ext cx="8229599" cy="5069872"/>
          </a:xfrm>
        </p:spPr>
        <p:txBody>
          <a:bodyPr>
            <a:noAutofit/>
          </a:bodyPr>
          <a:lstStyle/>
          <a:p>
            <a:pPr algn="just">
              <a:lnSpc>
                <a:spcPct val="120000"/>
              </a:lnSpc>
              <a:spcBef>
                <a:spcPts val="300"/>
              </a:spcBef>
              <a:spcAft>
                <a:spcPts val="300"/>
              </a:spcAft>
              <a:buFont typeface="Wingdings" pitchFamily="2" charset="2"/>
              <a:buChar char="Ø"/>
            </a:pPr>
            <a:r>
              <a:rPr lang="nl-NL" dirty="0" smtClean="0"/>
              <a:t>Người </a:t>
            </a:r>
            <a:r>
              <a:rPr lang="nl-NL" dirty="0"/>
              <a:t>ta chia các vitamin thành 2 </a:t>
            </a:r>
            <a:r>
              <a:rPr lang="nl-NL" dirty="0" smtClean="0"/>
              <a:t>nhóm:</a:t>
            </a:r>
            <a:endParaRPr lang="en-US" dirty="0"/>
          </a:p>
          <a:p>
            <a:pPr algn="just">
              <a:lnSpc>
                <a:spcPct val="120000"/>
              </a:lnSpc>
              <a:spcBef>
                <a:spcPts val="300"/>
              </a:spcBef>
              <a:spcAft>
                <a:spcPts val="300"/>
              </a:spcAft>
              <a:buFont typeface="Wingdings" pitchFamily="2" charset="2"/>
              <a:buChar char="Ø"/>
            </a:pPr>
            <a:r>
              <a:rPr lang="nl-NL" dirty="0" smtClean="0"/>
              <a:t>Nhóm </a:t>
            </a:r>
            <a:r>
              <a:rPr lang="nl-NL" dirty="0"/>
              <a:t>vitamin tan trong dầu: gồm các vitamin: A, D, E, K.</a:t>
            </a:r>
            <a:endParaRPr lang="en-US" dirty="0"/>
          </a:p>
          <a:p>
            <a:pPr algn="just">
              <a:lnSpc>
                <a:spcPct val="120000"/>
              </a:lnSpc>
              <a:spcBef>
                <a:spcPts val="300"/>
              </a:spcBef>
              <a:spcAft>
                <a:spcPts val="300"/>
              </a:spcAft>
              <a:buFont typeface="Wingdings" pitchFamily="2" charset="2"/>
              <a:buChar char="Ø"/>
            </a:pPr>
            <a:r>
              <a:rPr lang="nl-NL" dirty="0" smtClean="0"/>
              <a:t>Nhóm </a:t>
            </a:r>
            <a:r>
              <a:rPr lang="nl-NL" dirty="0"/>
              <a:t>vitamin tan trong nước: gồm các vitamin nhóm B </a:t>
            </a:r>
            <a:r>
              <a:rPr lang="nl-NL" dirty="0" smtClean="0"/>
              <a:t>(B1</a:t>
            </a:r>
            <a:r>
              <a:rPr lang="nl-NL" dirty="0"/>
              <a:t>, B2, B3, B5, B6, B8, B12, B15) vitamin C, P.</a:t>
            </a:r>
            <a:endParaRPr lang="en-US" dirty="0"/>
          </a:p>
        </p:txBody>
      </p:sp>
    </p:spTree>
    <p:extLst>
      <p:ext uri="{BB962C8B-B14F-4D97-AF65-F5344CB8AC3E}">
        <p14:creationId xmlns:p14="http://schemas.microsoft.com/office/powerpoint/2010/main" val="941155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64276"/>
            <a:ext cx="8229600" cy="797420"/>
          </a:xfrm>
        </p:spPr>
        <p:txBody>
          <a:bodyPr>
            <a:normAutofit/>
          </a:bodyPr>
          <a:lstStyle/>
          <a:p>
            <a:r>
              <a:rPr lang="en-US" b="1" dirty="0" smtClean="0">
                <a:solidFill>
                  <a:srgbClr val="FF0000"/>
                </a:solidFill>
              </a:rPr>
              <a:t>VITAMIN A</a:t>
            </a:r>
            <a:endParaRPr lang="en-US" b="1" dirty="0">
              <a:solidFill>
                <a:srgbClr val="FF0000"/>
              </a:solidFill>
            </a:endParaRPr>
          </a:p>
        </p:txBody>
      </p:sp>
      <p:sp>
        <p:nvSpPr>
          <p:cNvPr id="3" name="Content Placeholder 2"/>
          <p:cNvSpPr>
            <a:spLocks noGrp="1"/>
          </p:cNvSpPr>
          <p:nvPr>
            <p:ph idx="1"/>
          </p:nvPr>
        </p:nvSpPr>
        <p:spPr>
          <a:xfrm>
            <a:off x="409902" y="961696"/>
            <a:ext cx="8229599" cy="5069872"/>
          </a:xfrm>
        </p:spPr>
        <p:txBody>
          <a:bodyPr>
            <a:noAutofit/>
          </a:bodyPr>
          <a:lstStyle/>
          <a:p>
            <a:pPr marL="0" indent="0" algn="just">
              <a:lnSpc>
                <a:spcPct val="120000"/>
              </a:lnSpc>
              <a:spcBef>
                <a:spcPts val="300"/>
              </a:spcBef>
              <a:spcAft>
                <a:spcPts val="300"/>
              </a:spcAft>
              <a:buNone/>
            </a:pPr>
            <a:r>
              <a:rPr lang="nl-NL" sz="3000" b="1" dirty="0" smtClean="0"/>
              <a:t>Vai trò:</a:t>
            </a:r>
          </a:p>
          <a:p>
            <a:pPr algn="just">
              <a:lnSpc>
                <a:spcPct val="120000"/>
              </a:lnSpc>
              <a:spcBef>
                <a:spcPts val="300"/>
              </a:spcBef>
              <a:spcAft>
                <a:spcPts val="300"/>
              </a:spcAft>
              <a:buFont typeface="Wingdings" pitchFamily="2" charset="2"/>
              <a:buChar char="Ø"/>
            </a:pPr>
            <a:r>
              <a:rPr lang="nl-NL" sz="3000" i="1" dirty="0" smtClean="0"/>
              <a:t>Quá </a:t>
            </a:r>
            <a:r>
              <a:rPr lang="nl-NL" sz="3000" i="1" dirty="0"/>
              <a:t>trình thị giác: </a:t>
            </a:r>
            <a:r>
              <a:rPr lang="nl-NL" sz="3000" dirty="0"/>
              <a:t>Vitamin A kết cấu với opxin tạo rodopxin. Sự phân giải của rodopxin dưới ánh sáng cho người ta nhận biết sự vật.</a:t>
            </a:r>
            <a:endParaRPr lang="en-US" sz="3000" dirty="0"/>
          </a:p>
          <a:p>
            <a:pPr algn="just">
              <a:lnSpc>
                <a:spcPct val="120000"/>
              </a:lnSpc>
              <a:spcBef>
                <a:spcPts val="300"/>
              </a:spcBef>
              <a:spcAft>
                <a:spcPts val="300"/>
              </a:spcAft>
              <a:buFont typeface="Wingdings" pitchFamily="2" charset="2"/>
              <a:buChar char="Ø"/>
            </a:pPr>
            <a:r>
              <a:rPr lang="nl-NL" sz="3000" i="1" dirty="0" smtClean="0"/>
              <a:t>Chức </a:t>
            </a:r>
            <a:r>
              <a:rPr lang="nl-NL" sz="3000" i="1" dirty="0"/>
              <a:t>năng phát triển:</a:t>
            </a:r>
            <a:r>
              <a:rPr lang="nl-NL" sz="3000" dirty="0"/>
              <a:t> </a:t>
            </a:r>
            <a:endParaRPr lang="nl-NL" sz="3000" dirty="0" smtClean="0"/>
          </a:p>
          <a:p>
            <a:pPr lvl="1" algn="just">
              <a:lnSpc>
                <a:spcPct val="120000"/>
              </a:lnSpc>
              <a:spcBef>
                <a:spcPts val="300"/>
              </a:spcBef>
              <a:spcAft>
                <a:spcPts val="300"/>
              </a:spcAft>
              <a:buFont typeface="Wingdings" pitchFamily="2" charset="2"/>
              <a:buChar char="ü"/>
            </a:pPr>
            <a:r>
              <a:rPr lang="nl-NL" sz="2600" dirty="0" smtClean="0"/>
              <a:t>Khi </a:t>
            </a:r>
            <a:r>
              <a:rPr lang="nl-NL" sz="2600" dirty="0"/>
              <a:t>động vật thiếu vitamin A quá trình phát triển bị ngừng lại, </a:t>
            </a:r>
            <a:endParaRPr lang="nl-NL" sz="2600" dirty="0" smtClean="0"/>
          </a:p>
          <a:p>
            <a:pPr lvl="1" algn="just">
              <a:lnSpc>
                <a:spcPct val="120000"/>
              </a:lnSpc>
              <a:spcBef>
                <a:spcPts val="300"/>
              </a:spcBef>
              <a:spcAft>
                <a:spcPts val="300"/>
              </a:spcAft>
              <a:buFont typeface="Wingdings" pitchFamily="2" charset="2"/>
              <a:buChar char="ü"/>
            </a:pPr>
            <a:r>
              <a:rPr lang="nl-NL" sz="2600" dirty="0" smtClean="0"/>
              <a:t>Vitamin </a:t>
            </a:r>
            <a:r>
              <a:rPr lang="nl-NL" sz="2600" dirty="0"/>
              <a:t>A có vai trò với sự phát triển của xương, khi thiếu làm xương mềm, mảnh, quá trình vôi hóa bị rối loạn.</a:t>
            </a:r>
          </a:p>
        </p:txBody>
      </p:sp>
    </p:spTree>
    <p:extLst>
      <p:ext uri="{BB962C8B-B14F-4D97-AF65-F5344CB8AC3E}">
        <p14:creationId xmlns:p14="http://schemas.microsoft.com/office/powerpoint/2010/main" val="29222571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32744"/>
            <a:ext cx="8229600" cy="797420"/>
          </a:xfrm>
        </p:spPr>
        <p:txBody>
          <a:bodyPr>
            <a:normAutofit/>
          </a:bodyPr>
          <a:lstStyle/>
          <a:p>
            <a:r>
              <a:rPr lang="en-US" b="1" dirty="0" smtClean="0">
                <a:solidFill>
                  <a:srgbClr val="FF0000"/>
                </a:solidFill>
              </a:rPr>
              <a:t>VITAMIN A</a:t>
            </a:r>
            <a:endParaRPr lang="en-US" b="1" dirty="0">
              <a:solidFill>
                <a:srgbClr val="FF0000"/>
              </a:solidFill>
            </a:endParaRPr>
          </a:p>
        </p:txBody>
      </p:sp>
      <p:sp>
        <p:nvSpPr>
          <p:cNvPr id="3" name="Content Placeholder 2"/>
          <p:cNvSpPr>
            <a:spLocks noGrp="1"/>
          </p:cNvSpPr>
          <p:nvPr>
            <p:ph idx="1"/>
          </p:nvPr>
        </p:nvSpPr>
        <p:spPr>
          <a:xfrm>
            <a:off x="409902" y="993212"/>
            <a:ext cx="8229599" cy="4817632"/>
          </a:xfrm>
        </p:spPr>
        <p:txBody>
          <a:bodyPr>
            <a:noAutofit/>
          </a:bodyPr>
          <a:lstStyle/>
          <a:p>
            <a:pPr marL="0" indent="0" algn="just">
              <a:lnSpc>
                <a:spcPct val="120000"/>
              </a:lnSpc>
              <a:spcBef>
                <a:spcPts val="300"/>
              </a:spcBef>
              <a:spcAft>
                <a:spcPts val="300"/>
              </a:spcAft>
              <a:buNone/>
            </a:pPr>
            <a:r>
              <a:rPr lang="nl-NL" sz="3000" b="1" dirty="0" smtClean="0"/>
              <a:t>Vai trò:</a:t>
            </a:r>
          </a:p>
          <a:p>
            <a:pPr algn="just">
              <a:lnSpc>
                <a:spcPct val="120000"/>
              </a:lnSpc>
              <a:spcBef>
                <a:spcPts val="300"/>
              </a:spcBef>
              <a:spcAft>
                <a:spcPts val="300"/>
              </a:spcAft>
              <a:buFont typeface="Wingdings" pitchFamily="2" charset="2"/>
              <a:buChar char="Ø"/>
            </a:pPr>
            <a:r>
              <a:rPr lang="nl-NL" sz="3000" i="1" dirty="0" smtClean="0"/>
              <a:t>Vitamin </a:t>
            </a:r>
            <a:r>
              <a:rPr lang="nl-NL" sz="3000" i="1" dirty="0"/>
              <a:t>A kết </a:t>
            </a:r>
            <a:r>
              <a:rPr lang="nl-NL" sz="2800" i="1" dirty="0"/>
              <a:t>b</a:t>
            </a:r>
            <a:r>
              <a:rPr lang="nl-NL" sz="2800" i="1" dirty="0" smtClean="0"/>
              <a:t>iệt </a:t>
            </a:r>
            <a:r>
              <a:rPr lang="nl-NL" sz="2800" i="1" dirty="0"/>
              <a:t>hóa tế </a:t>
            </a:r>
            <a:r>
              <a:rPr lang="nl-NL" sz="2800" i="1" dirty="0" smtClean="0"/>
              <a:t>bào: </a:t>
            </a:r>
            <a:r>
              <a:rPr lang="nl-NL" sz="2800" dirty="0" smtClean="0"/>
              <a:t>biệt hóa tế bào xương là điển hình nhất về vai trò của vitamin A. </a:t>
            </a:r>
          </a:p>
          <a:p>
            <a:pPr algn="just">
              <a:lnSpc>
                <a:spcPct val="120000"/>
              </a:lnSpc>
              <a:spcBef>
                <a:spcPts val="300"/>
              </a:spcBef>
              <a:spcAft>
                <a:spcPts val="300"/>
              </a:spcAft>
              <a:buFont typeface="Wingdings" pitchFamily="2" charset="2"/>
              <a:buChar char="Ø"/>
            </a:pPr>
            <a:r>
              <a:rPr lang="nl-NL" sz="2800" i="1" dirty="0" smtClean="0"/>
              <a:t>Sinh sản:</a:t>
            </a:r>
            <a:r>
              <a:rPr lang="nl-NL" sz="2800" dirty="0" smtClean="0"/>
              <a:t> thực nghiệm cho thấy vitamin A cần cho sự sinh sản bình thường của chuột, khi thiếu vitamin A chuột đực không sinh sản tế bào tinh trùng bình thường, bào thai phát triển không bình thường.</a:t>
            </a:r>
          </a:p>
          <a:p>
            <a:pPr algn="just">
              <a:lnSpc>
                <a:spcPct val="120000"/>
              </a:lnSpc>
              <a:spcBef>
                <a:spcPts val="300"/>
              </a:spcBef>
              <a:spcAft>
                <a:spcPts val="300"/>
              </a:spcAft>
              <a:buFont typeface="Wingdings" pitchFamily="2" charset="2"/>
              <a:buChar char="Ø"/>
            </a:pPr>
            <a:r>
              <a:rPr lang="nl-NL" sz="2800" i="1" dirty="0" smtClean="0"/>
              <a:t>Miễn </a:t>
            </a:r>
            <a:r>
              <a:rPr lang="nl-NL" sz="2800" i="1" dirty="0"/>
              <a:t>dịch:</a:t>
            </a:r>
            <a:r>
              <a:rPr lang="nl-NL" sz="2800" dirty="0"/>
              <a:t> </a:t>
            </a:r>
            <a:r>
              <a:rPr lang="nl-NL" sz="2800" dirty="0" smtClean="0"/>
              <a:t>miễn dịch </a:t>
            </a:r>
            <a:r>
              <a:rPr lang="nl-NL" sz="2800" dirty="0"/>
              <a:t>bị ảnh hưởng khi thiếu vitamin A, </a:t>
            </a:r>
            <a:r>
              <a:rPr lang="nl-NL" sz="2800" dirty="0" smtClean="0"/>
              <a:t>trẻ thiếu vitamin A tăng nguy cơ mắc và tăng mức độ trầm trọng của bệnh. </a:t>
            </a:r>
          </a:p>
        </p:txBody>
      </p:sp>
    </p:spTree>
    <p:extLst>
      <p:ext uri="{BB962C8B-B14F-4D97-AF65-F5344CB8AC3E}">
        <p14:creationId xmlns:p14="http://schemas.microsoft.com/office/powerpoint/2010/main" val="874631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48510"/>
            <a:ext cx="8229600" cy="797420"/>
          </a:xfrm>
        </p:spPr>
        <p:txBody>
          <a:bodyPr>
            <a:normAutofit/>
          </a:bodyPr>
          <a:lstStyle/>
          <a:p>
            <a:r>
              <a:rPr lang="en-US" b="1" dirty="0" smtClean="0">
                <a:solidFill>
                  <a:srgbClr val="FF0000"/>
                </a:solidFill>
              </a:rPr>
              <a:t>VITAMIN A</a:t>
            </a:r>
            <a:endParaRPr lang="en-US" b="1" dirty="0">
              <a:solidFill>
                <a:srgbClr val="FF0000"/>
              </a:solidFill>
            </a:endParaRPr>
          </a:p>
        </p:txBody>
      </p:sp>
      <p:sp>
        <p:nvSpPr>
          <p:cNvPr id="3" name="Content Placeholder 2"/>
          <p:cNvSpPr>
            <a:spLocks noGrp="1"/>
          </p:cNvSpPr>
          <p:nvPr>
            <p:ph idx="1"/>
          </p:nvPr>
        </p:nvSpPr>
        <p:spPr>
          <a:xfrm>
            <a:off x="409902" y="993212"/>
            <a:ext cx="8229599" cy="3862567"/>
          </a:xfrm>
        </p:spPr>
        <p:txBody>
          <a:bodyPr>
            <a:noAutofit/>
          </a:bodyPr>
          <a:lstStyle/>
          <a:p>
            <a:pPr marL="0" indent="0" algn="just">
              <a:lnSpc>
                <a:spcPct val="120000"/>
              </a:lnSpc>
              <a:spcBef>
                <a:spcPts val="300"/>
              </a:spcBef>
              <a:spcAft>
                <a:spcPts val="300"/>
              </a:spcAft>
              <a:buNone/>
            </a:pPr>
            <a:r>
              <a:rPr lang="nl-NL" sz="2600" b="1" dirty="0" smtClean="0"/>
              <a:t>Nguồn gốc:</a:t>
            </a:r>
          </a:p>
          <a:p>
            <a:pPr algn="just">
              <a:lnSpc>
                <a:spcPct val="120000"/>
              </a:lnSpc>
              <a:spcBef>
                <a:spcPts val="300"/>
              </a:spcBef>
              <a:spcAft>
                <a:spcPts val="300"/>
              </a:spcAft>
              <a:buFont typeface="Wingdings" pitchFamily="2" charset="2"/>
              <a:buChar char="Ø"/>
            </a:pPr>
            <a:r>
              <a:rPr lang="nl-NL" sz="2600" i="1" dirty="0" smtClean="0"/>
              <a:t>Nguồn </a:t>
            </a:r>
            <a:r>
              <a:rPr lang="nl-NL" sz="2600" i="1" dirty="0"/>
              <a:t>gốc động </a:t>
            </a:r>
            <a:r>
              <a:rPr lang="nl-NL" sz="2600" i="1" dirty="0" smtClean="0"/>
              <a:t>vật: </a:t>
            </a:r>
            <a:r>
              <a:rPr lang="nl-NL" sz="2600" dirty="0" smtClean="0"/>
              <a:t>có nhiều trong </a:t>
            </a:r>
            <a:r>
              <a:rPr lang="nl-NL" sz="2600" dirty="0"/>
              <a:t>gan, thận, phổi và mỡ dự trữ.</a:t>
            </a:r>
            <a:endParaRPr lang="en-US" sz="2600" dirty="0"/>
          </a:p>
          <a:p>
            <a:pPr algn="just">
              <a:lnSpc>
                <a:spcPct val="120000"/>
              </a:lnSpc>
              <a:spcBef>
                <a:spcPts val="300"/>
              </a:spcBef>
              <a:spcAft>
                <a:spcPts val="300"/>
              </a:spcAft>
              <a:buFont typeface="Wingdings" pitchFamily="2" charset="2"/>
              <a:buChar char="Ø"/>
            </a:pPr>
            <a:r>
              <a:rPr lang="nl-NL" sz="2600" i="1" dirty="0" smtClean="0"/>
              <a:t>Nguồn </a:t>
            </a:r>
            <a:r>
              <a:rPr lang="nl-NL" sz="2600" i="1" dirty="0"/>
              <a:t>gốc thực </a:t>
            </a:r>
            <a:r>
              <a:rPr lang="nl-NL" sz="2600" i="1" dirty="0" smtClean="0"/>
              <a:t>vật: </a:t>
            </a:r>
            <a:r>
              <a:rPr lang="nl-NL" sz="2600" dirty="0" smtClean="0"/>
              <a:t>tồn tại dưới dạng provitamin A, trong đó </a:t>
            </a:r>
            <a:r>
              <a:rPr lang="nl-NL" sz="2600" dirty="0" smtClean="0">
                <a:sym typeface="Symbol"/>
              </a:rPr>
              <a:t></a:t>
            </a:r>
            <a:r>
              <a:rPr lang="nl-NL" sz="2600" dirty="0"/>
              <a:t>- </a:t>
            </a:r>
            <a:r>
              <a:rPr lang="nl-NL" sz="2600" dirty="0" smtClean="0"/>
              <a:t>caroten </a:t>
            </a:r>
            <a:r>
              <a:rPr lang="nl-NL" sz="2600" dirty="0"/>
              <a:t>có hoạt tính vitamin A cao </a:t>
            </a:r>
            <a:r>
              <a:rPr lang="nl-NL" sz="2600" dirty="0" smtClean="0"/>
              <a:t>nhất.</a:t>
            </a:r>
          </a:p>
          <a:p>
            <a:pPr algn="just">
              <a:lnSpc>
                <a:spcPct val="120000"/>
              </a:lnSpc>
              <a:spcBef>
                <a:spcPts val="300"/>
              </a:spcBef>
              <a:spcAft>
                <a:spcPts val="300"/>
              </a:spcAft>
              <a:buFont typeface="Wingdings" pitchFamily="2" charset="2"/>
              <a:buChar char="Ø"/>
            </a:pPr>
            <a:r>
              <a:rPr lang="nl-NL" sz="2600" i="1" dirty="0"/>
              <a:t>Nguồn vitamin A dưới dạng caroten trong một số thực phẩm:</a:t>
            </a:r>
            <a:endParaRPr lang="nl-NL" sz="2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933" y="4652365"/>
            <a:ext cx="7425260" cy="1928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84142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495362"/>
            <a:ext cx="8229600" cy="797420"/>
          </a:xfrm>
        </p:spPr>
        <p:txBody>
          <a:bodyPr>
            <a:normAutofit/>
          </a:bodyPr>
          <a:lstStyle/>
          <a:p>
            <a:r>
              <a:rPr lang="en-US" b="1" dirty="0" smtClean="0">
                <a:solidFill>
                  <a:srgbClr val="FF0000"/>
                </a:solidFill>
              </a:rPr>
              <a:t>VITAMIN A</a:t>
            </a:r>
            <a:endParaRPr lang="en-US" b="1" dirty="0">
              <a:solidFill>
                <a:srgbClr val="FF0000"/>
              </a:solidFill>
            </a:endParaRPr>
          </a:p>
        </p:txBody>
      </p:sp>
      <p:sp>
        <p:nvSpPr>
          <p:cNvPr id="3" name="Content Placeholder 2"/>
          <p:cNvSpPr>
            <a:spLocks noGrp="1"/>
          </p:cNvSpPr>
          <p:nvPr>
            <p:ph idx="1"/>
          </p:nvPr>
        </p:nvSpPr>
        <p:spPr>
          <a:xfrm>
            <a:off x="409902" y="1481959"/>
            <a:ext cx="8229599" cy="1292788"/>
          </a:xfrm>
        </p:spPr>
        <p:txBody>
          <a:bodyPr>
            <a:noAutofit/>
          </a:bodyPr>
          <a:lstStyle/>
          <a:p>
            <a:pPr marL="0" indent="0" algn="just">
              <a:lnSpc>
                <a:spcPct val="120000"/>
              </a:lnSpc>
              <a:spcBef>
                <a:spcPts val="300"/>
              </a:spcBef>
              <a:spcAft>
                <a:spcPts val="300"/>
              </a:spcAft>
              <a:buNone/>
            </a:pPr>
            <a:r>
              <a:rPr lang="nl-NL" sz="2600" b="1" dirty="0" smtClean="0"/>
              <a:t>Nhu cầu:</a:t>
            </a:r>
          </a:p>
          <a:p>
            <a:pPr marL="0" indent="0" algn="just">
              <a:lnSpc>
                <a:spcPct val="120000"/>
              </a:lnSpc>
              <a:spcBef>
                <a:spcPts val="300"/>
              </a:spcBef>
              <a:spcAft>
                <a:spcPts val="300"/>
              </a:spcAft>
              <a:buNone/>
            </a:pPr>
            <a:r>
              <a:rPr lang="en-US" sz="2600" i="1" dirty="0" err="1" smtClean="0"/>
              <a:t>Nhu</a:t>
            </a:r>
            <a:r>
              <a:rPr lang="en-US" sz="2600" i="1" dirty="0" smtClean="0"/>
              <a:t> </a:t>
            </a:r>
            <a:r>
              <a:rPr lang="en-US" sz="2600" i="1" dirty="0" err="1" smtClean="0"/>
              <a:t>cầu</a:t>
            </a:r>
            <a:r>
              <a:rPr lang="en-US" sz="2600" i="1" dirty="0" smtClean="0"/>
              <a:t> </a:t>
            </a:r>
            <a:r>
              <a:rPr lang="nl-NL" sz="2600" i="1" dirty="0" smtClean="0"/>
              <a:t>vitamin A/ngày:</a:t>
            </a:r>
            <a:endParaRPr lang="nl-NL" sz="26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874" y="2790000"/>
            <a:ext cx="8287800" cy="164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1816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495362"/>
            <a:ext cx="8229600" cy="797420"/>
          </a:xfrm>
        </p:spPr>
        <p:txBody>
          <a:bodyPr>
            <a:normAutofit/>
          </a:bodyPr>
          <a:lstStyle/>
          <a:p>
            <a:r>
              <a:rPr lang="en-US" b="1" dirty="0" smtClean="0">
                <a:solidFill>
                  <a:srgbClr val="FF0000"/>
                </a:solidFill>
              </a:rPr>
              <a:t>VITAMIN D</a:t>
            </a:r>
            <a:endParaRPr lang="en-US" b="1" dirty="0">
              <a:solidFill>
                <a:srgbClr val="FF0000"/>
              </a:solidFill>
            </a:endParaRPr>
          </a:p>
        </p:txBody>
      </p:sp>
      <p:sp>
        <p:nvSpPr>
          <p:cNvPr id="3" name="Content Placeholder 2"/>
          <p:cNvSpPr>
            <a:spLocks noGrp="1"/>
          </p:cNvSpPr>
          <p:nvPr>
            <p:ph idx="1"/>
          </p:nvPr>
        </p:nvSpPr>
        <p:spPr>
          <a:xfrm>
            <a:off x="409902" y="1497724"/>
            <a:ext cx="8229599" cy="4880696"/>
          </a:xfrm>
        </p:spPr>
        <p:txBody>
          <a:bodyPr>
            <a:noAutofit/>
          </a:bodyPr>
          <a:lstStyle/>
          <a:p>
            <a:pPr marL="0" indent="0" algn="just">
              <a:lnSpc>
                <a:spcPct val="120000"/>
              </a:lnSpc>
              <a:spcBef>
                <a:spcPts val="300"/>
              </a:spcBef>
              <a:spcAft>
                <a:spcPts val="300"/>
              </a:spcAft>
              <a:buNone/>
            </a:pPr>
            <a:r>
              <a:rPr lang="nl-NL" sz="3000" b="1" dirty="0" smtClean="0"/>
              <a:t>Vai trò:</a:t>
            </a:r>
          </a:p>
          <a:p>
            <a:pPr algn="just">
              <a:lnSpc>
                <a:spcPct val="120000"/>
              </a:lnSpc>
              <a:spcBef>
                <a:spcPts val="300"/>
              </a:spcBef>
              <a:spcAft>
                <a:spcPts val="300"/>
              </a:spcAft>
              <a:buFont typeface="Wingdings" pitchFamily="2" charset="2"/>
              <a:buChar char="Ø"/>
            </a:pPr>
            <a:r>
              <a:rPr lang="nl-NL" sz="3000" dirty="0" smtClean="0"/>
              <a:t>Giúp </a:t>
            </a:r>
            <a:r>
              <a:rPr lang="nl-NL" sz="2800" dirty="0" smtClean="0"/>
              <a:t>tăng </a:t>
            </a:r>
            <a:r>
              <a:rPr lang="nl-NL" sz="2800" dirty="0"/>
              <a:t>hấp thu canxi và </a:t>
            </a:r>
            <a:r>
              <a:rPr lang="nl-NL" sz="2800" dirty="0" smtClean="0"/>
              <a:t>phospho, </a:t>
            </a:r>
            <a:r>
              <a:rPr lang="nl-NL" sz="2800" dirty="0"/>
              <a:t>tác dụng trực tiếp đến quá trình cốt </a:t>
            </a:r>
            <a:r>
              <a:rPr lang="nl-NL" sz="2800" dirty="0" smtClean="0"/>
              <a:t>hoá </a:t>
            </a:r>
            <a:r>
              <a:rPr lang="nl-NL" sz="2800" dirty="0" smtClean="0">
                <a:sym typeface="Wingdings" pitchFamily="2" charset="2"/>
              </a:rPr>
              <a:t> là </a:t>
            </a:r>
            <a:r>
              <a:rPr lang="nl-NL" sz="2800" dirty="0" smtClean="0"/>
              <a:t>yếu </a:t>
            </a:r>
            <a:r>
              <a:rPr lang="nl-NL" sz="2800" dirty="0"/>
              <a:t>tố chống còi xương và kích thích sự tăng trưởng của cơ thể</a:t>
            </a:r>
            <a:r>
              <a:rPr lang="nl-NL" sz="2800" dirty="0" smtClean="0"/>
              <a:t>. </a:t>
            </a:r>
          </a:p>
          <a:p>
            <a:pPr algn="just">
              <a:lnSpc>
                <a:spcPct val="120000"/>
              </a:lnSpc>
              <a:spcBef>
                <a:spcPts val="300"/>
              </a:spcBef>
              <a:spcAft>
                <a:spcPts val="300"/>
              </a:spcAft>
              <a:buFont typeface="Wingdings" pitchFamily="2" charset="2"/>
              <a:buChar char="Ø"/>
            </a:pPr>
            <a:r>
              <a:rPr lang="nl-NL" sz="2800" dirty="0" smtClean="0"/>
              <a:t>Tham </a:t>
            </a:r>
            <a:r>
              <a:rPr lang="nl-NL" sz="2800" dirty="0"/>
              <a:t>gia vào điều hòa chức năng một số gen, bài tiết insulin, hormon cận giáp, sự phát triển của hệ sinh sản ở nữ </a:t>
            </a:r>
            <a:r>
              <a:rPr lang="nl-NL" sz="2800" dirty="0" smtClean="0"/>
              <a:t>giới.</a:t>
            </a:r>
          </a:p>
        </p:txBody>
      </p:sp>
    </p:spTree>
    <p:extLst>
      <p:ext uri="{BB962C8B-B14F-4D97-AF65-F5344CB8AC3E}">
        <p14:creationId xmlns:p14="http://schemas.microsoft.com/office/powerpoint/2010/main" val="961471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MỤC TIÊU HỌC TẬP</a:t>
            </a:r>
            <a:endParaRPr lang="en-US" b="1" dirty="0">
              <a:solidFill>
                <a:srgbClr val="FF0000"/>
              </a:solidFill>
            </a:endParaRPr>
          </a:p>
        </p:txBody>
      </p:sp>
      <p:sp>
        <p:nvSpPr>
          <p:cNvPr id="3" name="Content Placeholder 2"/>
          <p:cNvSpPr>
            <a:spLocks noGrp="1"/>
          </p:cNvSpPr>
          <p:nvPr>
            <p:ph idx="1"/>
          </p:nvPr>
        </p:nvSpPr>
        <p:spPr>
          <a:xfrm>
            <a:off x="457200" y="1489838"/>
            <a:ext cx="8229600" cy="4525963"/>
          </a:xfrm>
        </p:spPr>
        <p:txBody>
          <a:bodyPr>
            <a:normAutofit lnSpcReduction="10000"/>
          </a:bodyPr>
          <a:lstStyle/>
          <a:p>
            <a:pPr marL="514350" indent="-514350" algn="just">
              <a:lnSpc>
                <a:spcPct val="130000"/>
              </a:lnSpc>
              <a:buFont typeface="+mj-lt"/>
              <a:buAutoNum type="arabicPeriod"/>
            </a:pPr>
            <a:r>
              <a:rPr lang="nl-NL" sz="2800" dirty="0" smtClean="0">
                <a:latin typeface="Arial" pitchFamily="34" charset="0"/>
                <a:cs typeface="Arial" pitchFamily="34" charset="0"/>
              </a:rPr>
              <a:t>Trình </a:t>
            </a:r>
            <a:r>
              <a:rPr lang="nl-NL" sz="2800" dirty="0">
                <a:latin typeface="Arial" pitchFamily="34" charset="0"/>
                <a:cs typeface="Arial" pitchFamily="34" charset="0"/>
              </a:rPr>
              <a:t>bày được đối tượng của dinh dưỡng học </a:t>
            </a:r>
            <a:endParaRPr lang="en-US" sz="2800" dirty="0">
              <a:latin typeface="Arial" pitchFamily="34" charset="0"/>
              <a:cs typeface="Arial" pitchFamily="34" charset="0"/>
            </a:endParaRPr>
          </a:p>
          <a:p>
            <a:pPr marL="514350" indent="-514350" algn="just">
              <a:lnSpc>
                <a:spcPct val="130000"/>
              </a:lnSpc>
              <a:buFont typeface="+mj-lt"/>
              <a:buAutoNum type="arabicPeriod"/>
            </a:pPr>
            <a:r>
              <a:rPr lang="nl-NL" sz="2800" dirty="0" smtClean="0">
                <a:latin typeface="Arial" pitchFamily="34" charset="0"/>
                <a:cs typeface="Arial" pitchFamily="34" charset="0"/>
              </a:rPr>
              <a:t>Phân </a:t>
            </a:r>
            <a:r>
              <a:rPr lang="nl-NL" sz="2800" dirty="0">
                <a:latin typeface="Arial" pitchFamily="34" charset="0"/>
                <a:cs typeface="Arial" pitchFamily="34" charset="0"/>
              </a:rPr>
              <a:t>tích được mối liên quan giữa dinh dưỡng, bệnh tật và sức khoẻ.</a:t>
            </a:r>
            <a:endParaRPr lang="en-US" sz="2800" dirty="0">
              <a:latin typeface="Arial" pitchFamily="34" charset="0"/>
              <a:cs typeface="Arial" pitchFamily="34" charset="0"/>
            </a:endParaRPr>
          </a:p>
          <a:p>
            <a:pPr marL="514350" indent="-514350" algn="just">
              <a:lnSpc>
                <a:spcPct val="130000"/>
              </a:lnSpc>
              <a:buFont typeface="+mj-lt"/>
              <a:buAutoNum type="arabicPeriod"/>
            </a:pPr>
            <a:r>
              <a:rPr lang="nl-NL" sz="2800" dirty="0" smtClean="0">
                <a:latin typeface="Arial" pitchFamily="34" charset="0"/>
                <a:cs typeface="Arial" pitchFamily="34" charset="0"/>
              </a:rPr>
              <a:t>Trình </a:t>
            </a:r>
            <a:r>
              <a:rPr lang="nl-NL" sz="2800" dirty="0">
                <a:latin typeface="Arial" pitchFamily="34" charset="0"/>
                <a:cs typeface="Arial" pitchFamily="34" charset="0"/>
              </a:rPr>
              <a:t>bày được vai trò, nhu cầu, nguồn gốc các chất dinh dưỡng sinh năng lượng và không sinh năng lượng.</a:t>
            </a:r>
            <a:endParaRPr lang="en-US" sz="2800" dirty="0">
              <a:latin typeface="Arial" pitchFamily="34" charset="0"/>
              <a:cs typeface="Arial" pitchFamily="34" charset="0"/>
            </a:endParaRPr>
          </a:p>
          <a:p>
            <a:pPr marL="514350" indent="-514350" algn="just">
              <a:lnSpc>
                <a:spcPct val="130000"/>
              </a:lnSpc>
              <a:buFont typeface="+mj-lt"/>
              <a:buAutoNum type="arabicPeriod"/>
            </a:pPr>
            <a:r>
              <a:rPr lang="nl-NL" sz="2800" dirty="0" smtClean="0">
                <a:latin typeface="Arial" pitchFamily="34" charset="0"/>
                <a:cs typeface="Arial" pitchFamily="34" charset="0"/>
              </a:rPr>
              <a:t>Xác </a:t>
            </a:r>
            <a:r>
              <a:rPr lang="nl-NL" sz="2800" dirty="0">
                <a:latin typeface="Arial" pitchFamily="34" charset="0"/>
                <a:cs typeface="Arial" pitchFamily="34" charset="0"/>
              </a:rPr>
              <a:t>định được nhu cầu năng lượng và các chất dinh dưỡng cho một số đối tượng</a:t>
            </a:r>
            <a:r>
              <a:rPr lang="nl-NL" sz="2800" dirty="0" smtClean="0">
                <a:latin typeface="Arial" pitchFamily="34" charset="0"/>
                <a:cs typeface="Arial" pitchFamily="34" charset="0"/>
              </a:rPr>
              <a:t>.</a:t>
            </a:r>
            <a:endParaRPr lang="en-US" sz="2800" dirty="0">
              <a:latin typeface="Arial" pitchFamily="34" charset="0"/>
              <a:cs typeface="Arial" pitchFamily="34" charset="0"/>
            </a:endParaRPr>
          </a:p>
          <a:p>
            <a:pPr marL="0" indent="0" algn="just">
              <a:lnSpc>
                <a:spcPct val="130000"/>
              </a:lnSpc>
              <a:buNone/>
            </a:pPr>
            <a:endParaRPr lang="en-US" sz="2000" i="1" dirty="0">
              <a:latin typeface="Arial" pitchFamily="34" charset="0"/>
              <a:cs typeface="Arial" pitchFamily="34" charset="0"/>
            </a:endParaRPr>
          </a:p>
        </p:txBody>
      </p:sp>
    </p:spTree>
    <p:extLst>
      <p:ext uri="{BB962C8B-B14F-4D97-AF65-F5344CB8AC3E}">
        <p14:creationId xmlns:p14="http://schemas.microsoft.com/office/powerpoint/2010/main" val="18147447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6616"/>
            <a:ext cx="8229600" cy="797420"/>
          </a:xfrm>
        </p:spPr>
        <p:txBody>
          <a:bodyPr>
            <a:normAutofit/>
          </a:bodyPr>
          <a:lstStyle/>
          <a:p>
            <a:r>
              <a:rPr lang="en-US" b="1" dirty="0">
                <a:solidFill>
                  <a:srgbClr val="FF0000"/>
                </a:solidFill>
              </a:rPr>
              <a:t>VITAMIN D</a:t>
            </a:r>
          </a:p>
        </p:txBody>
      </p:sp>
      <p:sp>
        <p:nvSpPr>
          <p:cNvPr id="3" name="Content Placeholder 2"/>
          <p:cNvSpPr>
            <a:spLocks noGrp="1"/>
          </p:cNvSpPr>
          <p:nvPr>
            <p:ph idx="1"/>
          </p:nvPr>
        </p:nvSpPr>
        <p:spPr>
          <a:xfrm>
            <a:off x="409902" y="835552"/>
            <a:ext cx="8229599" cy="3862567"/>
          </a:xfrm>
        </p:spPr>
        <p:txBody>
          <a:bodyPr>
            <a:noAutofit/>
          </a:bodyPr>
          <a:lstStyle/>
          <a:p>
            <a:pPr marL="0" indent="0" algn="just">
              <a:lnSpc>
                <a:spcPct val="120000"/>
              </a:lnSpc>
              <a:spcBef>
                <a:spcPts val="300"/>
              </a:spcBef>
              <a:spcAft>
                <a:spcPts val="300"/>
              </a:spcAft>
              <a:buNone/>
            </a:pPr>
            <a:r>
              <a:rPr lang="nl-NL" sz="2800" b="1" dirty="0" smtClean="0"/>
              <a:t>Nguồn gốc:</a:t>
            </a:r>
          </a:p>
          <a:p>
            <a:pPr algn="just">
              <a:lnSpc>
                <a:spcPct val="120000"/>
              </a:lnSpc>
              <a:spcBef>
                <a:spcPts val="300"/>
              </a:spcBef>
              <a:spcAft>
                <a:spcPts val="300"/>
              </a:spcAft>
              <a:buFont typeface="Wingdings" pitchFamily="2" charset="2"/>
              <a:buChar char="Ø"/>
            </a:pPr>
            <a:r>
              <a:rPr lang="nl-NL" sz="2800" dirty="0" smtClean="0"/>
              <a:t>Dầu </a:t>
            </a:r>
            <a:r>
              <a:rPr lang="nl-NL" sz="2800" dirty="0"/>
              <a:t>cá là nguồn vitamin D tốt. </a:t>
            </a:r>
            <a:r>
              <a:rPr lang="nl-NL" sz="2800" dirty="0" smtClean="0"/>
              <a:t>Ngoài </a:t>
            </a:r>
            <a:r>
              <a:rPr lang="nl-NL" sz="2800" dirty="0"/>
              <a:t>ra, vitamin D có nhiều trong gan, trứng, bơ. </a:t>
            </a:r>
            <a:endParaRPr lang="nl-NL" sz="2800" dirty="0" smtClean="0"/>
          </a:p>
          <a:p>
            <a:pPr algn="just">
              <a:lnSpc>
                <a:spcPct val="120000"/>
              </a:lnSpc>
              <a:spcBef>
                <a:spcPts val="300"/>
              </a:spcBef>
              <a:spcAft>
                <a:spcPts val="300"/>
              </a:spcAft>
              <a:buFont typeface="Wingdings" pitchFamily="2" charset="2"/>
              <a:buChar char="Ø"/>
            </a:pPr>
            <a:r>
              <a:rPr lang="nl-NL" sz="2800" dirty="0" smtClean="0"/>
              <a:t>Thực </a:t>
            </a:r>
            <a:r>
              <a:rPr lang="nl-NL" sz="2800" dirty="0"/>
              <a:t>phẩm nguồn gốc thực vật không có vitamin D</a:t>
            </a:r>
            <a:r>
              <a:rPr lang="nl-NL" sz="2600" dirty="0" smtClean="0"/>
              <a:t>.</a:t>
            </a:r>
            <a:endParaRPr lang="en-US" sz="2600" dirty="0"/>
          </a:p>
          <a:p>
            <a:pPr marL="0" indent="0" algn="just">
              <a:lnSpc>
                <a:spcPct val="120000"/>
              </a:lnSpc>
              <a:spcBef>
                <a:spcPts val="300"/>
              </a:spcBef>
              <a:spcAft>
                <a:spcPts val="300"/>
              </a:spcAft>
              <a:buNone/>
            </a:pPr>
            <a:r>
              <a:rPr lang="nl-NL" sz="2600" i="1" dirty="0" smtClean="0"/>
              <a:t>Hàm lượng </a:t>
            </a:r>
            <a:r>
              <a:rPr lang="nl-NL" sz="2600" i="1" dirty="0"/>
              <a:t>vitamin </a:t>
            </a:r>
            <a:r>
              <a:rPr lang="nl-NL" sz="2600" i="1" dirty="0" smtClean="0"/>
              <a:t>D ở một </a:t>
            </a:r>
            <a:r>
              <a:rPr lang="nl-NL" sz="2600" i="1" dirty="0"/>
              <a:t>số thực phẩm:</a:t>
            </a:r>
            <a:endParaRPr lang="nl-NL" sz="26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638" y="3685876"/>
            <a:ext cx="8133224" cy="1942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ontent Placeholder 2"/>
          <p:cNvSpPr txBox="1">
            <a:spLocks/>
          </p:cNvSpPr>
          <p:nvPr/>
        </p:nvSpPr>
        <p:spPr>
          <a:xfrm>
            <a:off x="427446" y="5549587"/>
            <a:ext cx="8212056" cy="12927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20000"/>
              </a:lnSpc>
              <a:spcBef>
                <a:spcPts val="300"/>
              </a:spcBef>
              <a:spcAft>
                <a:spcPts val="300"/>
              </a:spcAft>
              <a:buNone/>
            </a:pPr>
            <a:r>
              <a:rPr lang="nl-NL" sz="2800" b="1" dirty="0"/>
              <a:t>Nhu cầu: </a:t>
            </a:r>
            <a:r>
              <a:rPr lang="nl-NL" sz="2600" dirty="0"/>
              <a:t>TE: 400 đơn vị quốc tế/ngày; người trưởng thành: 50 - 100 đơn vị quốc tế/ngày</a:t>
            </a:r>
          </a:p>
        </p:txBody>
      </p:sp>
    </p:spTree>
    <p:extLst>
      <p:ext uri="{BB962C8B-B14F-4D97-AF65-F5344CB8AC3E}">
        <p14:creationId xmlns:p14="http://schemas.microsoft.com/office/powerpoint/2010/main" val="22086744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495362"/>
            <a:ext cx="8229600" cy="797420"/>
          </a:xfrm>
        </p:spPr>
        <p:txBody>
          <a:bodyPr>
            <a:normAutofit/>
          </a:bodyPr>
          <a:lstStyle/>
          <a:p>
            <a:r>
              <a:rPr lang="en-US" b="1" dirty="0" smtClean="0">
                <a:solidFill>
                  <a:srgbClr val="FF0000"/>
                </a:solidFill>
              </a:rPr>
              <a:t>THẢO LUẬN NHÓM</a:t>
            </a:r>
            <a:endParaRPr lang="en-US" b="1" dirty="0">
              <a:solidFill>
                <a:srgbClr val="FF0000"/>
              </a:solidFill>
            </a:endParaRPr>
          </a:p>
        </p:txBody>
      </p:sp>
      <p:sp>
        <p:nvSpPr>
          <p:cNvPr id="3" name="Content Placeholder 2"/>
          <p:cNvSpPr>
            <a:spLocks noGrp="1"/>
          </p:cNvSpPr>
          <p:nvPr>
            <p:ph idx="1"/>
          </p:nvPr>
        </p:nvSpPr>
        <p:spPr>
          <a:xfrm>
            <a:off x="409902" y="1497724"/>
            <a:ext cx="8229599" cy="4880696"/>
          </a:xfrm>
        </p:spPr>
        <p:txBody>
          <a:bodyPr>
            <a:noAutofit/>
          </a:bodyPr>
          <a:lstStyle/>
          <a:p>
            <a:pPr marL="0" indent="0" algn="just">
              <a:lnSpc>
                <a:spcPct val="120000"/>
              </a:lnSpc>
              <a:spcBef>
                <a:spcPts val="300"/>
              </a:spcBef>
              <a:spcAft>
                <a:spcPts val="300"/>
              </a:spcAft>
              <a:buNone/>
            </a:pPr>
            <a:r>
              <a:rPr lang="nl-NL" dirty="0" smtClean="0">
                <a:solidFill>
                  <a:srgbClr val="0000CC"/>
                </a:solidFill>
              </a:rPr>
              <a:t>Trình bày </a:t>
            </a:r>
            <a:r>
              <a:rPr lang="nl-NL" u="sng" dirty="0" smtClean="0">
                <a:solidFill>
                  <a:srgbClr val="0000CC"/>
                </a:solidFill>
              </a:rPr>
              <a:t>vai trò, nguồn gốc và nhu cầu</a:t>
            </a:r>
            <a:r>
              <a:rPr lang="nl-NL" dirty="0" smtClean="0">
                <a:solidFill>
                  <a:srgbClr val="0000CC"/>
                </a:solidFill>
              </a:rPr>
              <a:t> của một số loại vi chất sau:</a:t>
            </a:r>
          </a:p>
          <a:p>
            <a:pPr algn="just">
              <a:lnSpc>
                <a:spcPct val="120000"/>
              </a:lnSpc>
              <a:spcBef>
                <a:spcPts val="300"/>
              </a:spcBef>
              <a:spcAft>
                <a:spcPts val="300"/>
              </a:spcAft>
              <a:buFont typeface="Wingdings" pitchFamily="2" charset="2"/>
              <a:buChar char="Ø"/>
            </a:pPr>
            <a:r>
              <a:rPr lang="nl-NL" b="1" dirty="0" smtClean="0"/>
              <a:t>Vitamin: </a:t>
            </a:r>
            <a:r>
              <a:rPr lang="nl-NL" dirty="0" smtClean="0"/>
              <a:t>Vitamin nhóm B, Vitamin C</a:t>
            </a:r>
          </a:p>
          <a:p>
            <a:pPr algn="just">
              <a:lnSpc>
                <a:spcPct val="120000"/>
              </a:lnSpc>
              <a:spcBef>
                <a:spcPts val="300"/>
              </a:spcBef>
              <a:spcAft>
                <a:spcPts val="300"/>
              </a:spcAft>
              <a:buFont typeface="Wingdings" pitchFamily="2" charset="2"/>
              <a:buChar char="Ø"/>
            </a:pPr>
            <a:r>
              <a:rPr lang="nl-NL" b="1" dirty="0" smtClean="0"/>
              <a:t>Vi chất: </a:t>
            </a:r>
            <a:r>
              <a:rPr lang="nl-NL" dirty="0" smtClean="0"/>
              <a:t>Canxi, Magie, Sắt, I-ốt, Kẽm</a:t>
            </a:r>
          </a:p>
          <a:p>
            <a:pPr algn="just">
              <a:lnSpc>
                <a:spcPct val="120000"/>
              </a:lnSpc>
              <a:spcBef>
                <a:spcPts val="300"/>
              </a:spcBef>
              <a:spcAft>
                <a:spcPts val="300"/>
              </a:spcAft>
              <a:buFont typeface="Wingdings" pitchFamily="2" charset="2"/>
              <a:buChar char="Ø"/>
            </a:pPr>
            <a:r>
              <a:rPr lang="nl-NL" b="1" dirty="0" smtClean="0"/>
              <a:t>Nước và điện giải: </a:t>
            </a:r>
            <a:r>
              <a:rPr lang="nl-NL" dirty="0" smtClean="0"/>
              <a:t>Natri, Kali</a:t>
            </a:r>
          </a:p>
        </p:txBody>
      </p:sp>
    </p:spTree>
    <p:extLst>
      <p:ext uri="{BB962C8B-B14F-4D97-AF65-F5344CB8AC3E}">
        <p14:creationId xmlns:p14="http://schemas.microsoft.com/office/powerpoint/2010/main" val="783120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rPr>
              <a:t>ĐỐI TƯỢNG CỦA DINH DƯỠNG HỌC</a:t>
            </a:r>
            <a:endParaRPr lang="en-US" sz="3600" b="1" dirty="0">
              <a:solidFill>
                <a:srgbClr val="FF0000"/>
              </a:solidFill>
            </a:endParaRPr>
          </a:p>
        </p:txBody>
      </p:sp>
      <p:sp>
        <p:nvSpPr>
          <p:cNvPr id="3" name="Content Placeholder 2"/>
          <p:cNvSpPr>
            <a:spLocks noGrp="1"/>
          </p:cNvSpPr>
          <p:nvPr>
            <p:ph idx="1"/>
          </p:nvPr>
        </p:nvSpPr>
        <p:spPr>
          <a:xfrm>
            <a:off x="457200" y="1489838"/>
            <a:ext cx="8229600" cy="4525963"/>
          </a:xfrm>
        </p:spPr>
        <p:txBody>
          <a:bodyPr>
            <a:normAutofit fontScale="92500" lnSpcReduction="20000"/>
          </a:bodyPr>
          <a:lstStyle/>
          <a:p>
            <a:pPr algn="just">
              <a:lnSpc>
                <a:spcPct val="130000"/>
              </a:lnSpc>
              <a:buFont typeface="Wingdings" pitchFamily="2" charset="2"/>
              <a:buChar char="Ø"/>
            </a:pPr>
            <a:r>
              <a:rPr lang="nl-NL" sz="2800" dirty="0" smtClean="0">
                <a:latin typeface="Arial" pitchFamily="34" charset="0"/>
                <a:cs typeface="Arial" pitchFamily="34" charset="0"/>
              </a:rPr>
              <a:t>Ăn </a:t>
            </a:r>
            <a:r>
              <a:rPr lang="nl-NL" sz="2800" dirty="0">
                <a:latin typeface="Arial" pitchFamily="34" charset="0"/>
                <a:cs typeface="Arial" pitchFamily="34" charset="0"/>
              </a:rPr>
              <a:t>uống bản năng, là nhu cầu thiết yếu của con người. </a:t>
            </a:r>
            <a:endParaRPr lang="nl-NL" sz="2800" dirty="0" smtClean="0">
              <a:latin typeface="Arial" pitchFamily="34" charset="0"/>
              <a:cs typeface="Arial" pitchFamily="34" charset="0"/>
            </a:endParaRPr>
          </a:p>
          <a:p>
            <a:pPr algn="just">
              <a:lnSpc>
                <a:spcPct val="130000"/>
              </a:lnSpc>
              <a:buFont typeface="Wingdings" pitchFamily="2" charset="2"/>
              <a:buChar char="Ø"/>
            </a:pPr>
            <a:r>
              <a:rPr lang="nl-NL" sz="2800" dirty="0" smtClean="0">
                <a:latin typeface="Arial" pitchFamily="34" charset="0"/>
                <a:cs typeface="Arial" pitchFamily="34" charset="0"/>
              </a:rPr>
              <a:t>Tuy </a:t>
            </a:r>
            <a:r>
              <a:rPr lang="nl-NL" sz="2800" dirty="0">
                <a:latin typeface="Arial" pitchFamily="34" charset="0"/>
                <a:cs typeface="Arial" pitchFamily="34" charset="0"/>
              </a:rPr>
              <a:t>nhiên trong suốt quá trình tồn tại đến tận </a:t>
            </a:r>
            <a:r>
              <a:rPr lang="nl-NL" sz="2800" dirty="0" smtClean="0">
                <a:latin typeface="Arial" pitchFamily="34" charset="0"/>
                <a:cs typeface="Arial" pitchFamily="34" charset="0"/>
              </a:rPr>
              <a:t>TK 18, </a:t>
            </a:r>
            <a:r>
              <a:rPr lang="nl-NL" sz="2800" dirty="0">
                <a:latin typeface="Arial" pitchFamily="34" charset="0"/>
                <a:cs typeface="Arial" pitchFamily="34" charset="0"/>
              </a:rPr>
              <a:t>loài người vẫn chưa biết rõ được mình cần gì ở thức ăn</a:t>
            </a:r>
            <a:r>
              <a:rPr lang="nl-NL" sz="2800" dirty="0" smtClean="0">
                <a:latin typeface="Arial" pitchFamily="34" charset="0"/>
                <a:cs typeface="Arial" pitchFamily="34" charset="0"/>
              </a:rPr>
              <a:t>.</a:t>
            </a:r>
          </a:p>
          <a:p>
            <a:pPr algn="just">
              <a:lnSpc>
                <a:spcPct val="130000"/>
              </a:lnSpc>
              <a:buFont typeface="Wingdings" pitchFamily="2" charset="2"/>
              <a:buChar char="Ø"/>
            </a:pPr>
            <a:r>
              <a:rPr lang="nl-NL" sz="2800" dirty="0" smtClean="0">
                <a:latin typeface="Arial" pitchFamily="34" charset="0"/>
                <a:cs typeface="Arial" pitchFamily="34" charset="0"/>
              </a:rPr>
              <a:t>Nhờ </a:t>
            </a:r>
            <a:r>
              <a:rPr lang="nl-NL" sz="2800" dirty="0">
                <a:latin typeface="Arial" pitchFamily="34" charset="0"/>
                <a:cs typeface="Arial" pitchFamily="34" charset="0"/>
              </a:rPr>
              <a:t>các phát hiện của </a:t>
            </a:r>
            <a:r>
              <a:rPr lang="nl-NL" sz="2800" dirty="0" smtClean="0">
                <a:latin typeface="Arial" pitchFamily="34" charset="0"/>
                <a:cs typeface="Arial" pitchFamily="34" charset="0"/>
              </a:rPr>
              <a:t>DD học </a:t>
            </a:r>
            <a:r>
              <a:rPr lang="nl-NL" sz="2800" dirty="0">
                <a:latin typeface="Arial" pitchFamily="34" charset="0"/>
                <a:cs typeface="Arial" pitchFamily="34" charset="0"/>
              </a:rPr>
              <a:t>cho thấy thức ăn có chứa các thành phần DD </a:t>
            </a:r>
            <a:r>
              <a:rPr lang="nl-NL" sz="2800" dirty="0" smtClean="0">
                <a:latin typeface="Arial" pitchFamily="34" charset="0"/>
                <a:cs typeface="Arial" pitchFamily="34" charset="0"/>
              </a:rPr>
              <a:t>cần </a:t>
            </a:r>
            <a:r>
              <a:rPr lang="nl-NL" sz="2800" dirty="0">
                <a:latin typeface="Arial" pitchFamily="34" charset="0"/>
                <a:cs typeface="Arial" pitchFamily="34" charset="0"/>
              </a:rPr>
              <a:t>thiết đối với cơ </a:t>
            </a:r>
            <a:r>
              <a:rPr lang="nl-NL" sz="2800" dirty="0" smtClean="0">
                <a:latin typeface="Arial" pitchFamily="34" charset="0"/>
                <a:cs typeface="Arial" pitchFamily="34" charset="0"/>
              </a:rPr>
              <a:t>thể.</a:t>
            </a:r>
          </a:p>
          <a:p>
            <a:pPr algn="just">
              <a:lnSpc>
                <a:spcPct val="130000"/>
              </a:lnSpc>
              <a:buFont typeface="Wingdings" pitchFamily="2" charset="2"/>
              <a:buChar char="Ø"/>
            </a:pPr>
            <a:r>
              <a:rPr lang="nl-NL" sz="2800" dirty="0" smtClean="0">
                <a:latin typeface="Arial" pitchFamily="34" charset="0"/>
                <a:cs typeface="Arial" pitchFamily="34" charset="0"/>
              </a:rPr>
              <a:t>Sự </a:t>
            </a:r>
            <a:r>
              <a:rPr lang="nl-NL" sz="2800" dirty="0">
                <a:latin typeface="Arial" pitchFamily="34" charset="0"/>
                <a:cs typeface="Arial" pitchFamily="34" charset="0"/>
              </a:rPr>
              <a:t>thiếu </a:t>
            </a:r>
            <a:r>
              <a:rPr lang="nl-NL" sz="2800" dirty="0" smtClean="0">
                <a:latin typeface="Arial" pitchFamily="34" charset="0"/>
                <a:cs typeface="Arial" pitchFamily="34" charset="0"/>
              </a:rPr>
              <a:t>hụt hay dư thừa chất </a:t>
            </a:r>
            <a:r>
              <a:rPr lang="nl-NL" sz="2800" dirty="0">
                <a:latin typeface="Arial" pitchFamily="34" charset="0"/>
                <a:cs typeface="Arial" pitchFamily="34" charset="0"/>
              </a:rPr>
              <a:t>DD </a:t>
            </a:r>
            <a:r>
              <a:rPr lang="nl-NL" sz="2800" dirty="0" smtClean="0">
                <a:latin typeface="Arial" pitchFamily="34" charset="0"/>
                <a:cs typeface="Arial" pitchFamily="34" charset="0"/>
              </a:rPr>
              <a:t>có </a:t>
            </a:r>
            <a:r>
              <a:rPr lang="nl-NL" sz="2800" dirty="0">
                <a:latin typeface="Arial" pitchFamily="34" charset="0"/>
                <a:cs typeface="Arial" pitchFamily="34" charset="0"/>
              </a:rPr>
              <a:t>thể gây ra bệnh, thậm chí gây tử vong</a:t>
            </a:r>
            <a:r>
              <a:rPr lang="nl-NL" sz="2800" dirty="0" smtClean="0">
                <a:latin typeface="Arial" pitchFamily="34" charset="0"/>
                <a:cs typeface="Arial" pitchFamily="34" charset="0"/>
              </a:rPr>
              <a:t>.</a:t>
            </a:r>
          </a:p>
        </p:txBody>
      </p:sp>
    </p:spTree>
    <p:extLst>
      <p:ext uri="{BB962C8B-B14F-4D97-AF65-F5344CB8AC3E}">
        <p14:creationId xmlns:p14="http://schemas.microsoft.com/office/powerpoint/2010/main" val="43001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rPr>
              <a:t>ĐỐI TƯỢNG CỦA DINH DƯỠNG HỌC</a:t>
            </a:r>
            <a:endParaRPr lang="en-US" sz="3600" b="1" dirty="0">
              <a:solidFill>
                <a:srgbClr val="FF0000"/>
              </a:solidFill>
            </a:endParaRPr>
          </a:p>
        </p:txBody>
      </p:sp>
      <p:sp>
        <p:nvSpPr>
          <p:cNvPr id="3" name="Content Placeholder 2"/>
          <p:cNvSpPr>
            <a:spLocks noGrp="1"/>
          </p:cNvSpPr>
          <p:nvPr>
            <p:ph idx="1"/>
          </p:nvPr>
        </p:nvSpPr>
        <p:spPr>
          <a:xfrm>
            <a:off x="457200" y="1489838"/>
            <a:ext cx="8229600" cy="4525963"/>
          </a:xfrm>
        </p:spPr>
        <p:txBody>
          <a:bodyPr>
            <a:normAutofit/>
          </a:bodyPr>
          <a:lstStyle/>
          <a:p>
            <a:pPr algn="just">
              <a:lnSpc>
                <a:spcPct val="130000"/>
              </a:lnSpc>
              <a:buFont typeface="Wingdings" pitchFamily="2" charset="2"/>
              <a:buChar char="Ø"/>
            </a:pPr>
            <a:r>
              <a:rPr lang="nl-NL" sz="2800" dirty="0" smtClean="0">
                <a:latin typeface="Arial" pitchFamily="34" charset="0"/>
                <a:cs typeface="Arial" pitchFamily="34" charset="0"/>
              </a:rPr>
              <a:t>Dinh </a:t>
            </a:r>
            <a:r>
              <a:rPr lang="nl-NL" sz="2800" dirty="0">
                <a:latin typeface="Arial" pitchFamily="34" charset="0"/>
                <a:cs typeface="Arial" pitchFamily="34" charset="0"/>
              </a:rPr>
              <a:t>dưỡng học là bộ môn nghiên cứu mối quan hệ giữa thức ăn với cơ thể, cụ </a:t>
            </a:r>
            <a:r>
              <a:rPr lang="nl-NL" sz="2800" dirty="0" smtClean="0">
                <a:latin typeface="Arial" pitchFamily="34" charset="0"/>
                <a:cs typeface="Arial" pitchFamily="34" charset="0"/>
              </a:rPr>
              <a:t>thể:</a:t>
            </a:r>
          </a:p>
          <a:p>
            <a:pPr lvl="1" algn="just">
              <a:buFont typeface="Wingdings" pitchFamily="2" charset="2"/>
              <a:buChar char="ü"/>
            </a:pPr>
            <a:r>
              <a:rPr lang="nl-NL" sz="2600" i="1" dirty="0">
                <a:latin typeface="Arial" pitchFamily="34" charset="0"/>
                <a:cs typeface="Arial" pitchFamily="34" charset="0"/>
              </a:rPr>
              <a:t>Nghiên cứu về sinh lý </a:t>
            </a:r>
            <a:r>
              <a:rPr lang="nl-NL" sz="2600" i="1" dirty="0" smtClean="0">
                <a:latin typeface="Arial" pitchFamily="34" charset="0"/>
                <a:cs typeface="Arial" pitchFamily="34" charset="0"/>
              </a:rPr>
              <a:t>DD:</a:t>
            </a:r>
            <a:r>
              <a:rPr lang="nl-NL" sz="2600" dirty="0" smtClean="0">
                <a:latin typeface="Arial" pitchFamily="34" charset="0"/>
                <a:cs typeface="Arial" pitchFamily="34" charset="0"/>
              </a:rPr>
              <a:t> </a:t>
            </a:r>
            <a:r>
              <a:rPr lang="nl-NL" sz="2600" dirty="0">
                <a:latin typeface="Arial" pitchFamily="34" charset="0"/>
                <a:cs typeface="Arial" pitchFamily="34" charset="0"/>
              </a:rPr>
              <a:t>Quá trình cơ thể sử dụng thức ăn để duy trì sự sống, sự tăng trưởng, duy trì sự bình thường về chức phận của các cơ quan và các mô và để sinh năng lượng.</a:t>
            </a:r>
            <a:endParaRPr lang="en-US" sz="2600" dirty="0">
              <a:latin typeface="Arial" pitchFamily="34" charset="0"/>
              <a:cs typeface="Arial" pitchFamily="34" charset="0"/>
            </a:endParaRPr>
          </a:p>
          <a:p>
            <a:pPr lvl="1" algn="just">
              <a:buFont typeface="Wingdings" pitchFamily="2" charset="2"/>
              <a:buChar char="ü"/>
            </a:pPr>
            <a:r>
              <a:rPr lang="nl-NL" sz="2600" dirty="0">
                <a:latin typeface="Arial" pitchFamily="34" charset="0"/>
                <a:cs typeface="Arial" pitchFamily="34" charset="0"/>
              </a:rPr>
              <a:t> </a:t>
            </a:r>
            <a:r>
              <a:rPr lang="nl-NL" sz="2600" i="1" dirty="0" smtClean="0">
                <a:latin typeface="Arial" pitchFamily="34" charset="0"/>
                <a:cs typeface="Arial" pitchFamily="34" charset="0"/>
              </a:rPr>
              <a:t>Nghiên </a:t>
            </a:r>
            <a:r>
              <a:rPr lang="nl-NL" sz="2600" i="1" dirty="0">
                <a:latin typeface="Arial" pitchFamily="34" charset="0"/>
                <a:cs typeface="Arial" pitchFamily="34" charset="0"/>
              </a:rPr>
              <a:t>cứu về bệnh lý </a:t>
            </a:r>
            <a:r>
              <a:rPr lang="nl-NL" sz="2600" i="1" dirty="0" smtClean="0">
                <a:latin typeface="Arial" pitchFamily="34" charset="0"/>
                <a:cs typeface="Arial" pitchFamily="34" charset="0"/>
              </a:rPr>
              <a:t>DD, </a:t>
            </a:r>
            <a:r>
              <a:rPr lang="nl-NL" sz="2600" i="1" dirty="0">
                <a:latin typeface="Arial" pitchFamily="34" charset="0"/>
                <a:cs typeface="Arial" pitchFamily="34" charset="0"/>
              </a:rPr>
              <a:t>dịch tễ học về dinh dưỡng: </a:t>
            </a:r>
            <a:r>
              <a:rPr lang="nl-NL" sz="2600" dirty="0">
                <a:latin typeface="Arial" pitchFamily="34" charset="0"/>
                <a:cs typeface="Arial" pitchFamily="34" charset="0"/>
              </a:rPr>
              <a:t>Phản ứng của cơ thể đối với ăn uống, sự thay đổi của khẩu phần và các yếu tố khác.</a:t>
            </a:r>
            <a:endParaRPr lang="en-US" sz="2600" dirty="0">
              <a:latin typeface="Arial" pitchFamily="34" charset="0"/>
              <a:cs typeface="Arial" pitchFamily="34" charset="0"/>
            </a:endParaRPr>
          </a:p>
        </p:txBody>
      </p:sp>
    </p:spTree>
    <p:extLst>
      <p:ext uri="{BB962C8B-B14F-4D97-AF65-F5344CB8AC3E}">
        <p14:creationId xmlns:p14="http://schemas.microsoft.com/office/powerpoint/2010/main" val="3538515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1143000"/>
          </a:xfrm>
        </p:spPr>
        <p:txBody>
          <a:bodyPr>
            <a:normAutofit/>
          </a:bodyPr>
          <a:lstStyle/>
          <a:p>
            <a:r>
              <a:rPr lang="en-US" sz="3600" b="1" dirty="0" smtClean="0">
                <a:solidFill>
                  <a:srgbClr val="FF0000"/>
                </a:solidFill>
              </a:rPr>
              <a:t>DINH DƯỠNG VÀ TĂNG TRƯỞNG</a:t>
            </a:r>
            <a:endParaRPr lang="en-US" sz="3600" b="1" dirty="0">
              <a:solidFill>
                <a:srgbClr val="FF0000"/>
              </a:solidFill>
            </a:endParaRPr>
          </a:p>
        </p:txBody>
      </p:sp>
      <p:sp>
        <p:nvSpPr>
          <p:cNvPr id="3" name="Content Placeholder 2"/>
          <p:cNvSpPr>
            <a:spLocks noGrp="1"/>
          </p:cNvSpPr>
          <p:nvPr>
            <p:ph idx="1"/>
          </p:nvPr>
        </p:nvSpPr>
        <p:spPr>
          <a:xfrm>
            <a:off x="409902" y="1292782"/>
            <a:ext cx="8229600" cy="4770318"/>
          </a:xfrm>
        </p:spPr>
        <p:txBody>
          <a:bodyPr>
            <a:noAutofit/>
          </a:bodyPr>
          <a:lstStyle/>
          <a:p>
            <a:pPr algn="just">
              <a:lnSpc>
                <a:spcPct val="120000"/>
              </a:lnSpc>
              <a:spcBef>
                <a:spcPts val="300"/>
              </a:spcBef>
              <a:spcAft>
                <a:spcPts val="300"/>
              </a:spcAft>
              <a:buFont typeface="Wingdings" pitchFamily="2" charset="2"/>
              <a:buChar char="Ø"/>
            </a:pPr>
            <a:r>
              <a:rPr lang="nl-NL" sz="2800" dirty="0" smtClean="0">
                <a:latin typeface="Arial" pitchFamily="34" charset="0"/>
                <a:cs typeface="Arial" pitchFamily="34" charset="0"/>
              </a:rPr>
              <a:t>Sự </a:t>
            </a:r>
            <a:r>
              <a:rPr lang="nl-NL" sz="2800" dirty="0">
                <a:latin typeface="Arial" pitchFamily="34" charset="0"/>
                <a:cs typeface="Arial" pitchFamily="34" charset="0"/>
              </a:rPr>
              <a:t>tăng trưởng nói chung phụ thuộc vào nhiều yếu tố: </a:t>
            </a:r>
            <a:endParaRPr lang="nl-NL" sz="28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D</a:t>
            </a:r>
            <a:r>
              <a:rPr lang="nl-NL" sz="2400" dirty="0" smtClean="0">
                <a:latin typeface="Arial" pitchFamily="34" charset="0"/>
                <a:cs typeface="Arial" pitchFamily="34" charset="0"/>
              </a:rPr>
              <a:t>i </a:t>
            </a:r>
            <a:r>
              <a:rPr lang="nl-NL" sz="2400" dirty="0">
                <a:latin typeface="Arial" pitchFamily="34" charset="0"/>
                <a:cs typeface="Arial" pitchFamily="34" charset="0"/>
              </a:rPr>
              <a:t>chuyền, </a:t>
            </a:r>
            <a:endParaRPr lang="nl-NL" sz="24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Nội </a:t>
            </a:r>
            <a:r>
              <a:rPr lang="nl-NL" sz="2400" dirty="0">
                <a:latin typeface="Arial" pitchFamily="34" charset="0"/>
                <a:cs typeface="Arial" pitchFamily="34" charset="0"/>
              </a:rPr>
              <a:t>tiết, </a:t>
            </a:r>
            <a:endParaRPr lang="nl-NL" sz="2400" dirty="0" smtClean="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Thần </a:t>
            </a:r>
            <a:r>
              <a:rPr lang="nl-NL" sz="2400" dirty="0">
                <a:latin typeface="Arial" pitchFamily="34" charset="0"/>
                <a:cs typeface="Arial" pitchFamily="34" charset="0"/>
              </a:rPr>
              <a:t>kinh thực </a:t>
            </a:r>
            <a:r>
              <a:rPr lang="nl-NL" sz="2400" dirty="0" smtClean="0">
                <a:latin typeface="Arial" pitchFamily="34" charset="0"/>
                <a:cs typeface="Arial" pitchFamily="34" charset="0"/>
              </a:rPr>
              <a:t>vật và;</a:t>
            </a: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D</a:t>
            </a:r>
            <a:r>
              <a:rPr lang="nl-NL" sz="2400" dirty="0" smtClean="0">
                <a:latin typeface="Arial" pitchFamily="34" charset="0"/>
                <a:cs typeface="Arial" pitchFamily="34" charset="0"/>
              </a:rPr>
              <a:t>inh </a:t>
            </a:r>
            <a:r>
              <a:rPr lang="nl-NL" sz="2400" dirty="0">
                <a:latin typeface="Arial" pitchFamily="34" charset="0"/>
                <a:cs typeface="Arial" pitchFamily="34" charset="0"/>
              </a:rPr>
              <a:t>dưỡng. </a:t>
            </a:r>
            <a:endParaRPr lang="nl-NL" sz="2400" dirty="0" smtClean="0">
              <a:latin typeface="Arial" pitchFamily="34" charset="0"/>
              <a:cs typeface="Arial" pitchFamily="34" charset="0"/>
            </a:endParaRPr>
          </a:p>
          <a:p>
            <a:pPr algn="just">
              <a:lnSpc>
                <a:spcPct val="120000"/>
              </a:lnSpc>
              <a:spcBef>
                <a:spcPts val="300"/>
              </a:spcBef>
              <a:spcAft>
                <a:spcPts val="300"/>
              </a:spcAft>
              <a:buFont typeface="Wingdings" pitchFamily="2" charset="2"/>
              <a:buChar char="Ø"/>
            </a:pPr>
            <a:r>
              <a:rPr lang="nl-NL" sz="2800" dirty="0" smtClean="0">
                <a:latin typeface="Arial" pitchFamily="34" charset="0"/>
                <a:cs typeface="Arial" pitchFamily="34" charset="0"/>
              </a:rPr>
              <a:t>Ba </a:t>
            </a:r>
            <a:r>
              <a:rPr lang="nl-NL" sz="2800" dirty="0">
                <a:latin typeface="Arial" pitchFamily="34" charset="0"/>
                <a:cs typeface="Arial" pitchFamily="34" charset="0"/>
              </a:rPr>
              <a:t>yếu tố đầu đảm bảo tiềm năng phát </a:t>
            </a:r>
            <a:r>
              <a:rPr lang="nl-NL" sz="2800" dirty="0" smtClean="0">
                <a:latin typeface="Arial" pitchFamily="34" charset="0"/>
                <a:cs typeface="Arial" pitchFamily="34" charset="0"/>
              </a:rPr>
              <a:t>triển, DD cung </a:t>
            </a:r>
            <a:r>
              <a:rPr lang="nl-NL" sz="2800" dirty="0">
                <a:latin typeface="Arial" pitchFamily="34" charset="0"/>
                <a:cs typeface="Arial" pitchFamily="34" charset="0"/>
              </a:rPr>
              <a:t>cấp các nguyên liệu cần thiết để phát triển các tiềm năng đó. </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1402886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1143000"/>
          </a:xfrm>
        </p:spPr>
        <p:txBody>
          <a:bodyPr>
            <a:normAutofit/>
          </a:bodyPr>
          <a:lstStyle/>
          <a:p>
            <a:r>
              <a:rPr lang="en-US" sz="2700" b="1" dirty="0" smtClean="0">
                <a:solidFill>
                  <a:srgbClr val="FF0000"/>
                </a:solidFill>
              </a:rPr>
              <a:t>DINH DƯỠNG, ĐÁP ỨNG MIỄN DỊCH VÀ NHIỄM KHUẨN</a:t>
            </a:r>
            <a:endParaRPr lang="en-US" sz="2700" b="1" dirty="0">
              <a:solidFill>
                <a:srgbClr val="FF0000"/>
              </a:solidFill>
            </a:endParaRPr>
          </a:p>
        </p:txBody>
      </p:sp>
      <p:sp>
        <p:nvSpPr>
          <p:cNvPr id="3" name="Content Placeholder 2"/>
          <p:cNvSpPr>
            <a:spLocks noGrp="1"/>
          </p:cNvSpPr>
          <p:nvPr>
            <p:ph idx="1"/>
          </p:nvPr>
        </p:nvSpPr>
        <p:spPr>
          <a:xfrm>
            <a:off x="772509" y="6028188"/>
            <a:ext cx="8229600" cy="977452"/>
          </a:xfrm>
        </p:spPr>
        <p:txBody>
          <a:bodyPr>
            <a:noAutofit/>
          </a:bodyPr>
          <a:lstStyle/>
          <a:p>
            <a:pPr marL="0" indent="0" algn="ctr">
              <a:lnSpc>
                <a:spcPct val="120000"/>
              </a:lnSpc>
              <a:spcBef>
                <a:spcPts val="300"/>
              </a:spcBef>
              <a:spcAft>
                <a:spcPts val="300"/>
              </a:spcAft>
              <a:buNone/>
            </a:pPr>
            <a:r>
              <a:rPr lang="vi-VN" sz="2400" i="1" dirty="0" smtClean="0">
                <a:latin typeface="Arial" pitchFamily="34" charset="0"/>
                <a:cs typeface="Arial" pitchFamily="34" charset="0"/>
              </a:rPr>
              <a:t>Sơ</a:t>
            </a:r>
            <a:r>
              <a:rPr lang="nl-NL" sz="2400" i="1" dirty="0">
                <a:latin typeface="Arial" pitchFamily="34" charset="0"/>
                <a:cs typeface="Arial" pitchFamily="34" charset="0"/>
              </a:rPr>
              <a:t> </a:t>
            </a:r>
            <a:r>
              <a:rPr lang="nl-NL" sz="2400" i="1" dirty="0" smtClean="0">
                <a:latin typeface="Arial" pitchFamily="34" charset="0"/>
                <a:cs typeface="Arial" pitchFamily="34" charset="0"/>
              </a:rPr>
              <a:t>đồ 1. Mối quan hệ giữa DD &amp; bệnh nhiễm trùng</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273" y="1045391"/>
            <a:ext cx="8021451" cy="49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50778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2" y="195808"/>
            <a:ext cx="8229600" cy="1143000"/>
          </a:xfrm>
        </p:spPr>
        <p:txBody>
          <a:bodyPr>
            <a:normAutofit/>
          </a:bodyPr>
          <a:lstStyle/>
          <a:p>
            <a:r>
              <a:rPr lang="en-US" sz="3600" b="1" dirty="0" smtClean="0">
                <a:solidFill>
                  <a:srgbClr val="FF0000"/>
                </a:solidFill>
              </a:rPr>
              <a:t>NĂNG LƯỢNG VÀ CHẤT DINH DƯỠNG</a:t>
            </a:r>
            <a:endParaRPr lang="en-US" sz="3600" b="1" dirty="0">
              <a:solidFill>
                <a:srgbClr val="FF0000"/>
              </a:solidFill>
            </a:endParaRPr>
          </a:p>
        </p:txBody>
      </p:sp>
      <p:sp>
        <p:nvSpPr>
          <p:cNvPr id="3" name="Content Placeholder 2"/>
          <p:cNvSpPr>
            <a:spLocks noGrp="1"/>
          </p:cNvSpPr>
          <p:nvPr>
            <p:ph idx="1"/>
          </p:nvPr>
        </p:nvSpPr>
        <p:spPr>
          <a:xfrm>
            <a:off x="409902" y="1292782"/>
            <a:ext cx="8229600" cy="4770318"/>
          </a:xfrm>
        </p:spPr>
        <p:txBody>
          <a:bodyPr>
            <a:noAutofit/>
          </a:bodyPr>
          <a:lstStyle/>
          <a:p>
            <a:pPr algn="just">
              <a:lnSpc>
                <a:spcPct val="120000"/>
              </a:lnSpc>
              <a:spcBef>
                <a:spcPts val="300"/>
              </a:spcBef>
              <a:spcAft>
                <a:spcPts val="300"/>
              </a:spcAft>
              <a:buFont typeface="Wingdings" pitchFamily="2" charset="2"/>
              <a:buChar char="Ø"/>
            </a:pPr>
            <a:r>
              <a:rPr lang="nl-NL" sz="2800" dirty="0" smtClean="0">
                <a:latin typeface="Arial" pitchFamily="34" charset="0"/>
                <a:cs typeface="Arial" pitchFamily="34" charset="0"/>
              </a:rPr>
              <a:t>Nguồn cung cấp năng lượng cho cơ thể: </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Lipit</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Protit</a:t>
            </a: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Gluxit;</a:t>
            </a:r>
          </a:p>
          <a:p>
            <a:pPr algn="just">
              <a:lnSpc>
                <a:spcPct val="120000"/>
              </a:lnSpc>
              <a:spcBef>
                <a:spcPts val="300"/>
              </a:spcBef>
              <a:spcAft>
                <a:spcPts val="300"/>
              </a:spcAft>
              <a:buFont typeface="Wingdings" pitchFamily="2" charset="2"/>
              <a:buChar char="Ø"/>
            </a:pPr>
            <a:r>
              <a:rPr lang="nl-NL" sz="2800" dirty="0" smtClean="0">
                <a:latin typeface="Arial" pitchFamily="34" charset="0"/>
                <a:cs typeface="Arial" pitchFamily="34" charset="0"/>
              </a:rPr>
              <a:t>Tiêu hao năng lượng của cơ thể:</a:t>
            </a:r>
          </a:p>
          <a:p>
            <a:pPr lvl="1" algn="just">
              <a:lnSpc>
                <a:spcPct val="120000"/>
              </a:lnSpc>
              <a:spcBef>
                <a:spcPts val="300"/>
              </a:spcBef>
              <a:spcAft>
                <a:spcPts val="300"/>
              </a:spcAft>
              <a:buFont typeface="Wingdings" pitchFamily="2" charset="2"/>
              <a:buChar char="ü"/>
            </a:pPr>
            <a:r>
              <a:rPr lang="nl-NL" sz="2400" dirty="0">
                <a:latin typeface="Arial" pitchFamily="34" charset="0"/>
                <a:cs typeface="Arial" pitchFamily="34" charset="0"/>
              </a:rPr>
              <a:t>Chuyển hóa cơ bản</a:t>
            </a:r>
            <a:endParaRPr lang="en-US" sz="24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Tác </a:t>
            </a:r>
            <a:r>
              <a:rPr lang="nl-NL" sz="2400" dirty="0">
                <a:latin typeface="Arial" pitchFamily="34" charset="0"/>
                <a:cs typeface="Arial" pitchFamily="34" charset="0"/>
              </a:rPr>
              <a:t>dụng động lực, đặc hiệu của thức ăn</a:t>
            </a:r>
            <a:endParaRPr lang="en-US" sz="2400" dirty="0">
              <a:latin typeface="Arial" pitchFamily="34" charset="0"/>
              <a:cs typeface="Arial" pitchFamily="34" charset="0"/>
            </a:endParaRPr>
          </a:p>
          <a:p>
            <a:pPr lvl="1" algn="just">
              <a:lnSpc>
                <a:spcPct val="120000"/>
              </a:lnSpc>
              <a:spcBef>
                <a:spcPts val="300"/>
              </a:spcBef>
              <a:spcAft>
                <a:spcPts val="300"/>
              </a:spcAft>
              <a:buFont typeface="Wingdings" pitchFamily="2" charset="2"/>
              <a:buChar char="ü"/>
            </a:pPr>
            <a:r>
              <a:rPr lang="nl-NL" sz="2400" dirty="0" smtClean="0">
                <a:latin typeface="Arial" pitchFamily="34" charset="0"/>
                <a:cs typeface="Arial" pitchFamily="34" charset="0"/>
              </a:rPr>
              <a:t>Các </a:t>
            </a:r>
            <a:r>
              <a:rPr lang="nl-NL" sz="2400" dirty="0">
                <a:latin typeface="Arial" pitchFamily="34" charset="0"/>
                <a:cs typeface="Arial" pitchFamily="34" charset="0"/>
              </a:rPr>
              <a:t>động tác lao động khác </a:t>
            </a:r>
            <a:r>
              <a:rPr lang="nl-NL" sz="2400" dirty="0" smtClean="0">
                <a:latin typeface="Arial" pitchFamily="34" charset="0"/>
                <a:cs typeface="Arial" pitchFamily="34" charset="0"/>
              </a:rPr>
              <a:t>nhau</a:t>
            </a:r>
            <a:endParaRPr lang="en-US" sz="2400" dirty="0">
              <a:latin typeface="Arial" pitchFamily="34" charset="0"/>
              <a:cs typeface="Arial" pitchFamily="34" charset="0"/>
            </a:endParaRPr>
          </a:p>
        </p:txBody>
      </p:sp>
    </p:spTree>
    <p:extLst>
      <p:ext uri="{BB962C8B-B14F-4D97-AF65-F5344CB8AC3E}">
        <p14:creationId xmlns:p14="http://schemas.microsoft.com/office/powerpoint/2010/main" val="516885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5367</TotalTime>
  <Words>2923</Words>
  <Application>Microsoft Office PowerPoint</Application>
  <PresentationFormat>On-screen Show (4:3)</PresentationFormat>
  <Paragraphs>287</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DINH DƯỠNG – TIẾT CHẾ   PHẠM THỊ MỸ DUNG BỘ MÔN Y TẾ CÔNG CỘNG</vt:lpstr>
      <vt:lpstr>LỊCH TRÌNH HỌC PHẦN</vt:lpstr>
      <vt:lpstr>Bài 1 DINH DƯỠNG VÀ SỨC KHỎE,  CÁC CHẤT DINH DƯỠNG  </vt:lpstr>
      <vt:lpstr>MỤC TIÊU HỌC TẬP</vt:lpstr>
      <vt:lpstr>ĐỐI TƯỢNG CỦA DINH DƯỠNG HỌC</vt:lpstr>
      <vt:lpstr>ĐỐI TƯỢNG CỦA DINH DƯỠNG HỌC</vt:lpstr>
      <vt:lpstr>DINH DƯỠNG VÀ TĂNG TRƯỞNG</vt:lpstr>
      <vt:lpstr>DINH DƯỠNG, ĐÁP ỨNG MIỄN DỊCH VÀ NHIỄM KHUẨN</vt:lpstr>
      <vt:lpstr>NĂNG LƯỢNG VÀ CHẤT DINH DƯỠNG</vt:lpstr>
      <vt:lpstr>NHU CẦU NĂNG LƯỢNG CỦA CƠ THỂ</vt:lpstr>
      <vt:lpstr>NHU CẦU NĂNG LƯỢNG CỦA CƠ THỂ</vt:lpstr>
      <vt:lpstr>NHU CẦU NĂNG LƯỢNG CỦA CƠ THỂ</vt:lpstr>
      <vt:lpstr>NHU CẦU NĂNG LƯỢNG CỦA CƠ THỂ</vt:lpstr>
      <vt:lpstr>HẬU QUẢ CỦA THỪA/THIẾU NĂNG LƯỢNG KÉO DÀI</vt:lpstr>
      <vt:lpstr>DỰ TRỮ NĂNG LƯỢNG</vt:lpstr>
      <vt:lpstr>ĐIỀU HÒA NHU CẦU NĂNG LƯỢNG</vt:lpstr>
      <vt:lpstr>CHẤT DINH DƯỠNG</vt:lpstr>
      <vt:lpstr>PROTEIN</vt:lpstr>
      <vt:lpstr>PROTEIN</vt:lpstr>
      <vt:lpstr>PROTEIN</vt:lpstr>
      <vt:lpstr>PROTEIN</vt:lpstr>
      <vt:lpstr>PROTEIN</vt:lpstr>
      <vt:lpstr>PROTEIN</vt:lpstr>
      <vt:lpstr>PROTEIN</vt:lpstr>
      <vt:lpstr>LIPID</vt:lpstr>
      <vt:lpstr>LIPID</vt:lpstr>
      <vt:lpstr>LIPID</vt:lpstr>
      <vt:lpstr>LIPID</vt:lpstr>
      <vt:lpstr>LIPID</vt:lpstr>
      <vt:lpstr>GLUXIT</vt:lpstr>
      <vt:lpstr>GLUXIT</vt:lpstr>
      <vt:lpstr>GLUXIT</vt:lpstr>
      <vt:lpstr>VITAMIN</vt:lpstr>
      <vt:lpstr>VITAMIN</vt:lpstr>
      <vt:lpstr>VITAMIN A</vt:lpstr>
      <vt:lpstr>VITAMIN A</vt:lpstr>
      <vt:lpstr>VITAMIN A</vt:lpstr>
      <vt:lpstr>VITAMIN A</vt:lpstr>
      <vt:lpstr>VITAMIN D</vt:lpstr>
      <vt:lpstr>VITAMIN D</vt:lpstr>
      <vt:lpstr>THẢO LUẬN NHÓM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NÂNG CAO SỨC KHOẺ  VÀ HÀNH VI CON NGƯỜI</dc:title>
  <dc:creator>binhbv@hmu.edu.vn</dc:creator>
  <cp:lastModifiedBy>Admin</cp:lastModifiedBy>
  <cp:revision>155</cp:revision>
  <dcterms:created xsi:type="dcterms:W3CDTF">2017-07-28T19:17:14Z</dcterms:created>
  <dcterms:modified xsi:type="dcterms:W3CDTF">2018-03-02T07:36:14Z</dcterms:modified>
</cp:coreProperties>
</file>