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1"/>
  </p:notesMasterIdLst>
  <p:handoutMasterIdLst>
    <p:handoutMasterId r:id="rId52"/>
  </p:handoutMasterIdLst>
  <p:sldIdLst>
    <p:sldId id="520" r:id="rId2"/>
    <p:sldId id="478" r:id="rId3"/>
    <p:sldId id="385" r:id="rId4"/>
    <p:sldId id="262" r:id="rId5"/>
    <p:sldId id="493" r:id="rId6"/>
    <p:sldId id="358" r:id="rId7"/>
    <p:sldId id="364" r:id="rId8"/>
    <p:sldId id="359" r:id="rId9"/>
    <p:sldId id="427" r:id="rId10"/>
    <p:sldId id="269" r:id="rId11"/>
    <p:sldId id="518" r:id="rId12"/>
    <p:sldId id="497" r:id="rId13"/>
    <p:sldId id="382" r:id="rId14"/>
    <p:sldId id="378" r:id="rId15"/>
    <p:sldId id="379" r:id="rId16"/>
    <p:sldId id="339" r:id="rId17"/>
    <p:sldId id="361" r:id="rId18"/>
    <p:sldId id="362" r:id="rId19"/>
    <p:sldId id="433" r:id="rId20"/>
    <p:sldId id="431" r:id="rId21"/>
    <p:sldId id="432" r:id="rId22"/>
    <p:sldId id="416" r:id="rId23"/>
    <p:sldId id="417" r:id="rId24"/>
    <p:sldId id="419" r:id="rId25"/>
    <p:sldId id="420" r:id="rId26"/>
    <p:sldId id="421" r:id="rId27"/>
    <p:sldId id="323" r:id="rId28"/>
    <p:sldId id="346" r:id="rId29"/>
    <p:sldId id="441" r:id="rId30"/>
    <p:sldId id="347" r:id="rId31"/>
    <p:sldId id="348" r:id="rId32"/>
    <p:sldId id="363" r:id="rId33"/>
    <p:sldId id="442" r:id="rId34"/>
    <p:sldId id="350" r:id="rId35"/>
    <p:sldId id="443" r:id="rId36"/>
    <p:sldId id="351" r:id="rId37"/>
    <p:sldId id="444" r:id="rId38"/>
    <p:sldId id="352" r:id="rId39"/>
    <p:sldId id="445" r:id="rId40"/>
    <p:sldId id="353" r:id="rId41"/>
    <p:sldId id="446" r:id="rId42"/>
    <p:sldId id="354" r:id="rId43"/>
    <p:sldId id="447" r:id="rId44"/>
    <p:sldId id="434" r:id="rId45"/>
    <p:sldId id="436" r:id="rId46"/>
    <p:sldId id="437" r:id="rId47"/>
    <p:sldId id="439" r:id="rId48"/>
    <p:sldId id="440" r:id="rId49"/>
    <p:sldId id="413"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FF9900"/>
    <a:srgbClr val="CC3300"/>
    <a:srgbClr val="FFCC99"/>
    <a:srgbClr val="59FDED"/>
    <a:srgbClr val="0000CC"/>
    <a:srgbClr val="03E1CC"/>
    <a:srgbClr val="FFC30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7" autoAdjust="0"/>
    <p:restoredTop sz="94291" autoAdjust="0"/>
  </p:normalViewPr>
  <p:slideViewPr>
    <p:cSldViewPr>
      <p:cViewPr varScale="1">
        <p:scale>
          <a:sx n="65" d="100"/>
          <a:sy n="65" d="100"/>
        </p:scale>
        <p:origin x="145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DCE2E3-597F-4C74-ADF9-4230ED9ABD3A}" type="datetimeFigureOut">
              <a:rPr lang="en-US" smtClean="0"/>
              <a:pPr/>
              <a:t>10/7/2022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B2EF7B5-247F-4390-AA0B-880D7A7CE6A2}" type="slidenum">
              <a:rPr lang="en-US" smtClean="0"/>
              <a:pPr/>
              <a:t>‹#›</a:t>
            </a:fld>
            <a:endParaRPr lang="en-US"/>
          </a:p>
        </p:txBody>
      </p:sp>
    </p:spTree>
    <p:extLst>
      <p:ext uri="{BB962C8B-B14F-4D97-AF65-F5344CB8AC3E}">
        <p14:creationId xmlns:p14="http://schemas.microsoft.com/office/powerpoint/2010/main" val="23584961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B07876-79C4-4AC8-AE6B-C3A0EEA8383A}" type="datetimeFigureOut">
              <a:rPr lang="en-US" smtClean="0"/>
              <a:pPr/>
              <a:t>10/7/2022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026E16-E1EA-4E1A-B536-E83D719A66DC}" type="slidenum">
              <a:rPr lang="en-US" smtClean="0"/>
              <a:pPr/>
              <a:t>‹#›</a:t>
            </a:fld>
            <a:endParaRPr lang="en-US"/>
          </a:p>
        </p:txBody>
      </p:sp>
    </p:spTree>
    <p:extLst>
      <p:ext uri="{BB962C8B-B14F-4D97-AF65-F5344CB8AC3E}">
        <p14:creationId xmlns:p14="http://schemas.microsoft.com/office/powerpoint/2010/main" val="1438364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026E16-E1EA-4E1A-B536-E83D719A66DC}" type="slidenum">
              <a:rPr lang="en-US" smtClean="0"/>
              <a:pPr/>
              <a:t>2</a:t>
            </a:fld>
            <a:endParaRPr lang="en-US"/>
          </a:p>
        </p:txBody>
      </p:sp>
    </p:spTree>
    <p:extLst>
      <p:ext uri="{BB962C8B-B14F-4D97-AF65-F5344CB8AC3E}">
        <p14:creationId xmlns:p14="http://schemas.microsoft.com/office/powerpoint/2010/main" val="1279892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2">
                  <a:lumMod val="50000"/>
                </a:schemeClr>
              </a:solidFill>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1026E16-E1EA-4E1A-B536-E83D719A66DC}" type="slidenum">
              <a:rPr lang="en-US" smtClean="0"/>
              <a:pPr/>
              <a:t>11</a:t>
            </a:fld>
            <a:endParaRPr lang="en-US"/>
          </a:p>
        </p:txBody>
      </p:sp>
    </p:spTree>
    <p:extLst>
      <p:ext uri="{BB962C8B-B14F-4D97-AF65-F5344CB8AC3E}">
        <p14:creationId xmlns:p14="http://schemas.microsoft.com/office/powerpoint/2010/main" val="2171919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12</a:t>
            </a:fld>
            <a:endParaRPr lang="en-US"/>
          </a:p>
        </p:txBody>
      </p:sp>
    </p:spTree>
    <p:extLst>
      <p:ext uri="{BB962C8B-B14F-4D97-AF65-F5344CB8AC3E}">
        <p14:creationId xmlns:p14="http://schemas.microsoft.com/office/powerpoint/2010/main" val="2758187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13</a:t>
            </a:fld>
            <a:endParaRPr lang="en-US"/>
          </a:p>
        </p:txBody>
      </p:sp>
    </p:spTree>
    <p:extLst>
      <p:ext uri="{BB962C8B-B14F-4D97-AF65-F5344CB8AC3E}">
        <p14:creationId xmlns:p14="http://schemas.microsoft.com/office/powerpoint/2010/main" val="2230298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14</a:t>
            </a:fld>
            <a:endParaRPr lang="en-US"/>
          </a:p>
        </p:txBody>
      </p:sp>
    </p:spTree>
    <p:extLst>
      <p:ext uri="{BB962C8B-B14F-4D97-AF65-F5344CB8AC3E}">
        <p14:creationId xmlns:p14="http://schemas.microsoft.com/office/powerpoint/2010/main" val="3944118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15</a:t>
            </a:fld>
            <a:endParaRPr lang="en-US"/>
          </a:p>
        </p:txBody>
      </p:sp>
    </p:spTree>
    <p:extLst>
      <p:ext uri="{BB962C8B-B14F-4D97-AF65-F5344CB8AC3E}">
        <p14:creationId xmlns:p14="http://schemas.microsoft.com/office/powerpoint/2010/main" val="7868896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16</a:t>
            </a:fld>
            <a:endParaRPr lang="en-US"/>
          </a:p>
        </p:txBody>
      </p:sp>
    </p:spTree>
    <p:extLst>
      <p:ext uri="{BB962C8B-B14F-4D97-AF65-F5344CB8AC3E}">
        <p14:creationId xmlns:p14="http://schemas.microsoft.com/office/powerpoint/2010/main" val="31622950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17</a:t>
            </a:fld>
            <a:endParaRPr lang="en-US"/>
          </a:p>
        </p:txBody>
      </p:sp>
    </p:spTree>
    <p:extLst>
      <p:ext uri="{BB962C8B-B14F-4D97-AF65-F5344CB8AC3E}">
        <p14:creationId xmlns:p14="http://schemas.microsoft.com/office/powerpoint/2010/main" val="2496662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18</a:t>
            </a:fld>
            <a:endParaRPr lang="en-US"/>
          </a:p>
        </p:txBody>
      </p:sp>
    </p:spTree>
    <p:extLst>
      <p:ext uri="{BB962C8B-B14F-4D97-AF65-F5344CB8AC3E}">
        <p14:creationId xmlns:p14="http://schemas.microsoft.com/office/powerpoint/2010/main" val="2222445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19</a:t>
            </a:fld>
            <a:endParaRPr lang="en-US"/>
          </a:p>
        </p:txBody>
      </p:sp>
    </p:spTree>
    <p:extLst>
      <p:ext uri="{BB962C8B-B14F-4D97-AF65-F5344CB8AC3E}">
        <p14:creationId xmlns:p14="http://schemas.microsoft.com/office/powerpoint/2010/main" val="4263294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20</a:t>
            </a:fld>
            <a:endParaRPr lang="en-US"/>
          </a:p>
        </p:txBody>
      </p:sp>
    </p:spTree>
    <p:extLst>
      <p:ext uri="{BB962C8B-B14F-4D97-AF65-F5344CB8AC3E}">
        <p14:creationId xmlns:p14="http://schemas.microsoft.com/office/powerpoint/2010/main" val="580059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3</a:t>
            </a:fld>
            <a:endParaRPr lang="en-US"/>
          </a:p>
        </p:txBody>
      </p:sp>
    </p:spTree>
    <p:extLst>
      <p:ext uri="{BB962C8B-B14F-4D97-AF65-F5344CB8AC3E}">
        <p14:creationId xmlns:p14="http://schemas.microsoft.com/office/powerpoint/2010/main" val="2857476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21</a:t>
            </a:fld>
            <a:endParaRPr lang="en-US"/>
          </a:p>
        </p:txBody>
      </p:sp>
    </p:spTree>
    <p:extLst>
      <p:ext uri="{BB962C8B-B14F-4D97-AF65-F5344CB8AC3E}">
        <p14:creationId xmlns:p14="http://schemas.microsoft.com/office/powerpoint/2010/main" val="1477187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24</a:t>
            </a:fld>
            <a:endParaRPr lang="en-US"/>
          </a:p>
        </p:txBody>
      </p:sp>
    </p:spTree>
    <p:extLst>
      <p:ext uri="{BB962C8B-B14F-4D97-AF65-F5344CB8AC3E}">
        <p14:creationId xmlns:p14="http://schemas.microsoft.com/office/powerpoint/2010/main" val="22260490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25</a:t>
            </a:fld>
            <a:endParaRPr lang="en-US"/>
          </a:p>
        </p:txBody>
      </p:sp>
    </p:spTree>
    <p:extLst>
      <p:ext uri="{BB962C8B-B14F-4D97-AF65-F5344CB8AC3E}">
        <p14:creationId xmlns:p14="http://schemas.microsoft.com/office/powerpoint/2010/main" val="24484331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26</a:t>
            </a:fld>
            <a:endParaRPr lang="en-US"/>
          </a:p>
        </p:txBody>
      </p:sp>
    </p:spTree>
    <p:extLst>
      <p:ext uri="{BB962C8B-B14F-4D97-AF65-F5344CB8AC3E}">
        <p14:creationId xmlns:p14="http://schemas.microsoft.com/office/powerpoint/2010/main" val="42162470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27</a:t>
            </a:fld>
            <a:endParaRPr lang="en-US"/>
          </a:p>
        </p:txBody>
      </p:sp>
    </p:spTree>
    <p:extLst>
      <p:ext uri="{BB962C8B-B14F-4D97-AF65-F5344CB8AC3E}">
        <p14:creationId xmlns:p14="http://schemas.microsoft.com/office/powerpoint/2010/main" val="5300634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28</a:t>
            </a:fld>
            <a:endParaRPr lang="en-US"/>
          </a:p>
        </p:txBody>
      </p:sp>
    </p:spTree>
    <p:extLst>
      <p:ext uri="{BB962C8B-B14F-4D97-AF65-F5344CB8AC3E}">
        <p14:creationId xmlns:p14="http://schemas.microsoft.com/office/powerpoint/2010/main" val="31196112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29</a:t>
            </a:fld>
            <a:endParaRPr lang="en-US"/>
          </a:p>
        </p:txBody>
      </p:sp>
    </p:spTree>
    <p:extLst>
      <p:ext uri="{BB962C8B-B14F-4D97-AF65-F5344CB8AC3E}">
        <p14:creationId xmlns:p14="http://schemas.microsoft.com/office/powerpoint/2010/main" val="42608171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30</a:t>
            </a:fld>
            <a:endParaRPr lang="en-US"/>
          </a:p>
        </p:txBody>
      </p:sp>
    </p:spTree>
    <p:extLst>
      <p:ext uri="{BB962C8B-B14F-4D97-AF65-F5344CB8AC3E}">
        <p14:creationId xmlns:p14="http://schemas.microsoft.com/office/powerpoint/2010/main" val="7780541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31</a:t>
            </a:fld>
            <a:endParaRPr lang="en-US"/>
          </a:p>
        </p:txBody>
      </p:sp>
    </p:spTree>
    <p:extLst>
      <p:ext uri="{BB962C8B-B14F-4D97-AF65-F5344CB8AC3E}">
        <p14:creationId xmlns:p14="http://schemas.microsoft.com/office/powerpoint/2010/main" val="24082835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32</a:t>
            </a:fld>
            <a:endParaRPr lang="en-US"/>
          </a:p>
        </p:txBody>
      </p:sp>
    </p:spTree>
    <p:extLst>
      <p:ext uri="{BB962C8B-B14F-4D97-AF65-F5344CB8AC3E}">
        <p14:creationId xmlns:p14="http://schemas.microsoft.com/office/powerpoint/2010/main" val="613835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4</a:t>
            </a:fld>
            <a:endParaRPr lang="en-US"/>
          </a:p>
        </p:txBody>
      </p:sp>
    </p:spTree>
    <p:extLst>
      <p:ext uri="{BB962C8B-B14F-4D97-AF65-F5344CB8AC3E}">
        <p14:creationId xmlns:p14="http://schemas.microsoft.com/office/powerpoint/2010/main" val="27233898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34</a:t>
            </a:fld>
            <a:endParaRPr lang="en-US"/>
          </a:p>
        </p:txBody>
      </p:sp>
    </p:spTree>
    <p:extLst>
      <p:ext uri="{BB962C8B-B14F-4D97-AF65-F5344CB8AC3E}">
        <p14:creationId xmlns:p14="http://schemas.microsoft.com/office/powerpoint/2010/main" val="35232589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36</a:t>
            </a:fld>
            <a:endParaRPr lang="en-US"/>
          </a:p>
        </p:txBody>
      </p:sp>
    </p:spTree>
    <p:extLst>
      <p:ext uri="{BB962C8B-B14F-4D97-AF65-F5344CB8AC3E}">
        <p14:creationId xmlns:p14="http://schemas.microsoft.com/office/powerpoint/2010/main" val="24434567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38</a:t>
            </a:fld>
            <a:endParaRPr lang="en-US"/>
          </a:p>
        </p:txBody>
      </p:sp>
    </p:spTree>
    <p:extLst>
      <p:ext uri="{BB962C8B-B14F-4D97-AF65-F5344CB8AC3E}">
        <p14:creationId xmlns:p14="http://schemas.microsoft.com/office/powerpoint/2010/main" val="32071147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40</a:t>
            </a:fld>
            <a:endParaRPr lang="en-US"/>
          </a:p>
        </p:txBody>
      </p:sp>
    </p:spTree>
    <p:extLst>
      <p:ext uri="{BB962C8B-B14F-4D97-AF65-F5344CB8AC3E}">
        <p14:creationId xmlns:p14="http://schemas.microsoft.com/office/powerpoint/2010/main" val="5941722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42</a:t>
            </a:fld>
            <a:endParaRPr lang="en-US"/>
          </a:p>
        </p:txBody>
      </p:sp>
    </p:spTree>
    <p:extLst>
      <p:ext uri="{BB962C8B-B14F-4D97-AF65-F5344CB8AC3E}">
        <p14:creationId xmlns:p14="http://schemas.microsoft.com/office/powerpoint/2010/main" val="29607274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43</a:t>
            </a:fld>
            <a:endParaRPr lang="en-US"/>
          </a:p>
        </p:txBody>
      </p:sp>
    </p:spTree>
    <p:extLst>
      <p:ext uri="{BB962C8B-B14F-4D97-AF65-F5344CB8AC3E}">
        <p14:creationId xmlns:p14="http://schemas.microsoft.com/office/powerpoint/2010/main" val="34458883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46</a:t>
            </a:fld>
            <a:endParaRPr lang="en-US"/>
          </a:p>
        </p:txBody>
      </p:sp>
    </p:spTree>
    <p:extLst>
      <p:ext uri="{BB962C8B-B14F-4D97-AF65-F5344CB8AC3E}">
        <p14:creationId xmlns:p14="http://schemas.microsoft.com/office/powerpoint/2010/main" val="13349272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47</a:t>
            </a:fld>
            <a:endParaRPr lang="en-US"/>
          </a:p>
        </p:txBody>
      </p:sp>
    </p:spTree>
    <p:extLst>
      <p:ext uri="{BB962C8B-B14F-4D97-AF65-F5344CB8AC3E}">
        <p14:creationId xmlns:p14="http://schemas.microsoft.com/office/powerpoint/2010/main" val="10521828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48</a:t>
            </a:fld>
            <a:endParaRPr lang="en-US"/>
          </a:p>
        </p:txBody>
      </p:sp>
    </p:spTree>
    <p:extLst>
      <p:ext uri="{BB962C8B-B14F-4D97-AF65-F5344CB8AC3E}">
        <p14:creationId xmlns:p14="http://schemas.microsoft.com/office/powerpoint/2010/main" val="1955329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5</a:t>
            </a:fld>
            <a:endParaRPr lang="en-US"/>
          </a:p>
        </p:txBody>
      </p:sp>
    </p:spTree>
    <p:extLst>
      <p:ext uri="{BB962C8B-B14F-4D97-AF65-F5344CB8AC3E}">
        <p14:creationId xmlns:p14="http://schemas.microsoft.com/office/powerpoint/2010/main" val="422808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6</a:t>
            </a:fld>
            <a:endParaRPr lang="en-US"/>
          </a:p>
        </p:txBody>
      </p:sp>
    </p:spTree>
    <p:extLst>
      <p:ext uri="{BB962C8B-B14F-4D97-AF65-F5344CB8AC3E}">
        <p14:creationId xmlns:p14="http://schemas.microsoft.com/office/powerpoint/2010/main" val="1140781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7</a:t>
            </a:fld>
            <a:endParaRPr lang="en-US"/>
          </a:p>
        </p:txBody>
      </p:sp>
    </p:spTree>
    <p:extLst>
      <p:ext uri="{BB962C8B-B14F-4D97-AF65-F5344CB8AC3E}">
        <p14:creationId xmlns:p14="http://schemas.microsoft.com/office/powerpoint/2010/main" val="3421940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8</a:t>
            </a:fld>
            <a:endParaRPr lang="en-US"/>
          </a:p>
        </p:txBody>
      </p:sp>
    </p:spTree>
    <p:extLst>
      <p:ext uri="{BB962C8B-B14F-4D97-AF65-F5344CB8AC3E}">
        <p14:creationId xmlns:p14="http://schemas.microsoft.com/office/powerpoint/2010/main" val="1798017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9</a:t>
            </a:fld>
            <a:endParaRPr lang="en-US"/>
          </a:p>
        </p:txBody>
      </p:sp>
    </p:spTree>
    <p:extLst>
      <p:ext uri="{BB962C8B-B14F-4D97-AF65-F5344CB8AC3E}">
        <p14:creationId xmlns:p14="http://schemas.microsoft.com/office/powerpoint/2010/main" val="3727141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026E16-E1EA-4E1A-B536-E83D719A66DC}" type="slidenum">
              <a:rPr lang="en-US" smtClean="0"/>
              <a:pPr/>
              <a:t>10</a:t>
            </a:fld>
            <a:endParaRPr lang="en-US"/>
          </a:p>
        </p:txBody>
      </p:sp>
    </p:spTree>
    <p:extLst>
      <p:ext uri="{BB962C8B-B14F-4D97-AF65-F5344CB8AC3E}">
        <p14:creationId xmlns:p14="http://schemas.microsoft.com/office/powerpoint/2010/main" val="199211591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3.jpeg"/><Relationship Id="rId4" Type="http://schemas.openxmlformats.org/officeDocument/2006/relationships/image" Target="../media/image6.jpeg"/><Relationship Id="rId9"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Rectangle 73"/>
          <p:cNvSpPr>
            <a:spLocks noChangeArrowheads="1"/>
          </p:cNvSpPr>
          <p:nvPr/>
        </p:nvSpPr>
        <p:spPr bwMode="gray">
          <a:xfrm>
            <a:off x="1698625" y="3705225"/>
            <a:ext cx="742950" cy="74295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4" name="Rectangle 44" descr="3"/>
          <p:cNvSpPr>
            <a:spLocks noChangeArrowheads="1"/>
          </p:cNvSpPr>
          <p:nvPr/>
        </p:nvSpPr>
        <p:spPr bwMode="gray">
          <a:xfrm>
            <a:off x="2492375" y="4510088"/>
            <a:ext cx="742950" cy="744537"/>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5" name="Rectangle 34" descr="5"/>
          <p:cNvSpPr>
            <a:spLocks noChangeArrowheads="1"/>
          </p:cNvSpPr>
          <p:nvPr/>
        </p:nvSpPr>
        <p:spPr bwMode="gray">
          <a:xfrm>
            <a:off x="915988" y="4510088"/>
            <a:ext cx="742950" cy="744537"/>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6" name="Rectangle 59"/>
          <p:cNvSpPr>
            <a:spLocks noChangeArrowheads="1"/>
          </p:cNvSpPr>
          <p:nvPr/>
        </p:nvSpPr>
        <p:spPr bwMode="gray">
          <a:xfrm>
            <a:off x="1703388" y="5314950"/>
            <a:ext cx="742950" cy="74295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7" name="Rectangle 54"/>
          <p:cNvSpPr>
            <a:spLocks noChangeArrowheads="1"/>
          </p:cNvSpPr>
          <p:nvPr/>
        </p:nvSpPr>
        <p:spPr bwMode="gray">
          <a:xfrm>
            <a:off x="128588" y="3705225"/>
            <a:ext cx="742950" cy="74295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8" name="Rectangle 56"/>
          <p:cNvSpPr>
            <a:spLocks noChangeArrowheads="1"/>
          </p:cNvSpPr>
          <p:nvPr/>
        </p:nvSpPr>
        <p:spPr bwMode="gray">
          <a:xfrm>
            <a:off x="2492375" y="3705225"/>
            <a:ext cx="742950" cy="74295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grpSp>
        <p:nvGrpSpPr>
          <p:cNvPr id="9" name="Group 75"/>
          <p:cNvGrpSpPr>
            <a:grpSpLocks/>
          </p:cNvGrpSpPr>
          <p:nvPr/>
        </p:nvGrpSpPr>
        <p:grpSpPr bwMode="auto">
          <a:xfrm>
            <a:off x="112713" y="5954713"/>
            <a:ext cx="8936037" cy="631825"/>
            <a:chOff x="71" y="3751"/>
            <a:chExt cx="5629" cy="398"/>
          </a:xfrm>
        </p:grpSpPr>
        <p:sp>
          <p:nvSpPr>
            <p:cNvPr id="10" name="Freeform 24"/>
            <p:cNvSpPr>
              <a:spLocks/>
            </p:cNvSpPr>
            <p:nvPr userDrawn="1"/>
          </p:nvSpPr>
          <p:spPr bwMode="gray">
            <a:xfrm>
              <a:off x="71" y="3751"/>
              <a:ext cx="5626" cy="349"/>
            </a:xfrm>
            <a:custGeom>
              <a:avLst/>
              <a:gdLst>
                <a:gd name="T0" fmla="*/ 5626 w 5626"/>
                <a:gd name="T1" fmla="*/ 349 h 349"/>
                <a:gd name="T2" fmla="*/ 0 w 5626"/>
                <a:gd name="T3" fmla="*/ 349 h 349"/>
                <a:gd name="T4" fmla="*/ 0 w 5626"/>
                <a:gd name="T5" fmla="*/ 187 h 349"/>
                <a:gd name="T6" fmla="*/ 0 w 5626"/>
                <a:gd name="T7" fmla="*/ 114 h 349"/>
                <a:gd name="T8" fmla="*/ 4064 w 5626"/>
                <a:gd name="T9" fmla="*/ 118 h 349"/>
                <a:gd name="T10" fmla="*/ 4329 w 5626"/>
                <a:gd name="T11" fmla="*/ 0 h 349"/>
                <a:gd name="T12" fmla="*/ 5623 w 5626"/>
                <a:gd name="T13" fmla="*/ 0 h 349"/>
                <a:gd name="T14" fmla="*/ 5626 w 5626"/>
                <a:gd name="T15" fmla="*/ 349 h 34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626" h="349">
                  <a:moveTo>
                    <a:pt x="5626" y="349"/>
                  </a:moveTo>
                  <a:lnTo>
                    <a:pt x="0" y="349"/>
                  </a:lnTo>
                  <a:lnTo>
                    <a:pt x="0" y="187"/>
                  </a:lnTo>
                  <a:lnTo>
                    <a:pt x="0" y="114"/>
                  </a:lnTo>
                  <a:cubicBezTo>
                    <a:pt x="678" y="103"/>
                    <a:pt x="3343" y="137"/>
                    <a:pt x="4064" y="118"/>
                  </a:cubicBezTo>
                  <a:lnTo>
                    <a:pt x="4329" y="0"/>
                  </a:lnTo>
                  <a:lnTo>
                    <a:pt x="5623" y="0"/>
                  </a:lnTo>
                  <a:lnTo>
                    <a:pt x="5626" y="34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25"/>
            <p:cNvSpPr>
              <a:spLocks/>
            </p:cNvSpPr>
            <p:nvPr userDrawn="1"/>
          </p:nvSpPr>
          <p:spPr bwMode="gray">
            <a:xfrm>
              <a:off x="71" y="3800"/>
              <a:ext cx="5626" cy="349"/>
            </a:xfrm>
            <a:custGeom>
              <a:avLst/>
              <a:gdLst>
                <a:gd name="T0" fmla="*/ 5626 w 5626"/>
                <a:gd name="T1" fmla="*/ 349 h 349"/>
                <a:gd name="T2" fmla="*/ 0 w 5626"/>
                <a:gd name="T3" fmla="*/ 349 h 349"/>
                <a:gd name="T4" fmla="*/ 0 w 5626"/>
                <a:gd name="T5" fmla="*/ 187 h 349"/>
                <a:gd name="T6" fmla="*/ 0 w 5626"/>
                <a:gd name="T7" fmla="*/ 114 h 349"/>
                <a:gd name="T8" fmla="*/ 4082 w 5626"/>
                <a:gd name="T9" fmla="*/ 118 h 349"/>
                <a:gd name="T10" fmla="*/ 4345 w 5626"/>
                <a:gd name="T11" fmla="*/ 0 h 349"/>
                <a:gd name="T12" fmla="*/ 5623 w 5626"/>
                <a:gd name="T13" fmla="*/ 6 h 349"/>
                <a:gd name="T14" fmla="*/ 5626 w 5626"/>
                <a:gd name="T15" fmla="*/ 349 h 34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626" h="349">
                  <a:moveTo>
                    <a:pt x="5626" y="349"/>
                  </a:moveTo>
                  <a:lnTo>
                    <a:pt x="0" y="349"/>
                  </a:lnTo>
                  <a:lnTo>
                    <a:pt x="0" y="187"/>
                  </a:lnTo>
                  <a:lnTo>
                    <a:pt x="0" y="114"/>
                  </a:lnTo>
                  <a:cubicBezTo>
                    <a:pt x="680" y="103"/>
                    <a:pt x="3358" y="137"/>
                    <a:pt x="4082" y="118"/>
                  </a:cubicBezTo>
                  <a:lnTo>
                    <a:pt x="4345" y="0"/>
                  </a:lnTo>
                  <a:lnTo>
                    <a:pt x="5623" y="6"/>
                  </a:lnTo>
                  <a:lnTo>
                    <a:pt x="5626" y="34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26"/>
            <p:cNvSpPr>
              <a:spLocks/>
            </p:cNvSpPr>
            <p:nvPr userDrawn="1"/>
          </p:nvSpPr>
          <p:spPr bwMode="gray">
            <a:xfrm>
              <a:off x="4209" y="3833"/>
              <a:ext cx="1491" cy="88"/>
            </a:xfrm>
            <a:custGeom>
              <a:avLst/>
              <a:gdLst>
                <a:gd name="T0" fmla="*/ 0 w 1491"/>
                <a:gd name="T1" fmla="*/ 84 h 88"/>
                <a:gd name="T2" fmla="*/ 223 w 1491"/>
                <a:gd name="T3" fmla="*/ 0 h 88"/>
                <a:gd name="T4" fmla="*/ 1491 w 1491"/>
                <a:gd name="T5" fmla="*/ 0 h 88"/>
                <a:gd name="T6" fmla="*/ 1488 w 1491"/>
                <a:gd name="T7" fmla="*/ 60 h 88"/>
                <a:gd name="T8" fmla="*/ 383 w 1491"/>
                <a:gd name="T9" fmla="*/ 59 h 88"/>
                <a:gd name="T10" fmla="*/ 273 w 1491"/>
                <a:gd name="T11" fmla="*/ 88 h 88"/>
                <a:gd name="T12" fmla="*/ 0 w 1491"/>
                <a:gd name="T13" fmla="*/ 84 h 8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91" h="88">
                  <a:moveTo>
                    <a:pt x="0" y="84"/>
                  </a:moveTo>
                  <a:lnTo>
                    <a:pt x="223" y="0"/>
                  </a:lnTo>
                  <a:lnTo>
                    <a:pt x="1491" y="0"/>
                  </a:lnTo>
                  <a:lnTo>
                    <a:pt x="1488" y="60"/>
                  </a:lnTo>
                  <a:lnTo>
                    <a:pt x="383" y="59"/>
                  </a:lnTo>
                  <a:lnTo>
                    <a:pt x="273" y="88"/>
                  </a:lnTo>
                  <a:lnTo>
                    <a:pt x="0" y="84"/>
                  </a:ln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 name="Group 7"/>
          <p:cNvGrpSpPr>
            <a:grpSpLocks/>
          </p:cNvGrpSpPr>
          <p:nvPr/>
        </p:nvGrpSpPr>
        <p:grpSpPr bwMode="auto">
          <a:xfrm rot="10800000">
            <a:off x="6003925" y="1778000"/>
            <a:ext cx="2768600" cy="779463"/>
            <a:chOff x="1566" y="164"/>
            <a:chExt cx="1455" cy="425"/>
          </a:xfrm>
        </p:grpSpPr>
        <p:sp>
          <p:nvSpPr>
            <p:cNvPr id="14" name="Freeform 8"/>
            <p:cNvSpPr>
              <a:spLocks/>
            </p:cNvSpPr>
            <p:nvPr/>
          </p:nvSpPr>
          <p:spPr bwMode="gray">
            <a:xfrm>
              <a:off x="1892" y="468"/>
              <a:ext cx="39" cy="121"/>
            </a:xfrm>
            <a:custGeom>
              <a:avLst/>
              <a:gdLst>
                <a:gd name="T0" fmla="*/ 37 w 39"/>
                <a:gd name="T1" fmla="*/ 36 h 121"/>
                <a:gd name="T2" fmla="*/ 35 w 39"/>
                <a:gd name="T3" fmla="*/ 36 h 121"/>
                <a:gd name="T4" fmla="*/ 30 w 39"/>
                <a:gd name="T5" fmla="*/ 36 h 121"/>
                <a:gd name="T6" fmla="*/ 22 w 39"/>
                <a:gd name="T7" fmla="*/ 34 h 121"/>
                <a:gd name="T8" fmla="*/ 15 w 39"/>
                <a:gd name="T9" fmla="*/ 30 h 121"/>
                <a:gd name="T10" fmla="*/ 7 w 39"/>
                <a:gd name="T11" fmla="*/ 23 h 121"/>
                <a:gd name="T12" fmla="*/ 3 w 39"/>
                <a:gd name="T13" fmla="*/ 13 h 121"/>
                <a:gd name="T14" fmla="*/ 0 w 39"/>
                <a:gd name="T15" fmla="*/ 0 h 121"/>
                <a:gd name="T16" fmla="*/ 3 w 39"/>
                <a:gd name="T17" fmla="*/ 0 h 121"/>
                <a:gd name="T18" fmla="*/ 7 w 39"/>
                <a:gd name="T19" fmla="*/ 1 h 121"/>
                <a:gd name="T20" fmla="*/ 15 w 39"/>
                <a:gd name="T21" fmla="*/ 3 h 121"/>
                <a:gd name="T22" fmla="*/ 23 w 39"/>
                <a:gd name="T23" fmla="*/ 5 h 121"/>
                <a:gd name="T24" fmla="*/ 30 w 39"/>
                <a:gd name="T25" fmla="*/ 11 h 121"/>
                <a:gd name="T26" fmla="*/ 37 w 39"/>
                <a:gd name="T27" fmla="*/ 20 h 121"/>
                <a:gd name="T28" fmla="*/ 39 w 39"/>
                <a:gd name="T29" fmla="*/ 34 h 121"/>
                <a:gd name="T30" fmla="*/ 39 w 39"/>
                <a:gd name="T31" fmla="*/ 121 h 121"/>
                <a:gd name="T32" fmla="*/ 37 w 39"/>
                <a:gd name="T33" fmla="*/ 121 h 121"/>
                <a:gd name="T34" fmla="*/ 37 w 39"/>
                <a:gd name="T35" fmla="*/ 36 h 1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9" h="121">
                  <a:moveTo>
                    <a:pt x="37" y="36"/>
                  </a:moveTo>
                  <a:lnTo>
                    <a:pt x="35" y="36"/>
                  </a:lnTo>
                  <a:lnTo>
                    <a:pt x="30" y="36"/>
                  </a:lnTo>
                  <a:lnTo>
                    <a:pt x="22" y="34"/>
                  </a:lnTo>
                  <a:lnTo>
                    <a:pt x="15" y="30"/>
                  </a:lnTo>
                  <a:lnTo>
                    <a:pt x="7" y="23"/>
                  </a:lnTo>
                  <a:lnTo>
                    <a:pt x="3" y="13"/>
                  </a:lnTo>
                  <a:lnTo>
                    <a:pt x="0" y="0"/>
                  </a:lnTo>
                  <a:lnTo>
                    <a:pt x="3" y="0"/>
                  </a:lnTo>
                  <a:lnTo>
                    <a:pt x="7" y="1"/>
                  </a:lnTo>
                  <a:lnTo>
                    <a:pt x="15" y="3"/>
                  </a:lnTo>
                  <a:lnTo>
                    <a:pt x="23" y="5"/>
                  </a:lnTo>
                  <a:lnTo>
                    <a:pt x="30" y="11"/>
                  </a:lnTo>
                  <a:lnTo>
                    <a:pt x="37" y="20"/>
                  </a:lnTo>
                  <a:lnTo>
                    <a:pt x="39" y="34"/>
                  </a:lnTo>
                  <a:lnTo>
                    <a:pt x="39" y="121"/>
                  </a:lnTo>
                  <a:lnTo>
                    <a:pt x="37" y="121"/>
                  </a:lnTo>
                  <a:lnTo>
                    <a:pt x="37" y="36"/>
                  </a:lnTo>
                  <a:close/>
                </a:path>
              </a:pathLst>
            </a:custGeom>
            <a:solidFill>
              <a:srgbClr val="D7D7D7"/>
            </a:solidFill>
            <a:ln w="0">
              <a:solidFill>
                <a:srgbClr val="D7D7D7"/>
              </a:solidFill>
              <a:prstDash val="solid"/>
              <a:round/>
              <a:headEnd/>
              <a:tailEnd/>
            </a:ln>
          </p:spPr>
          <p:txBody>
            <a:bodyPr/>
            <a:lstStyle/>
            <a:p>
              <a:endParaRPr lang="en-US"/>
            </a:p>
          </p:txBody>
        </p:sp>
        <p:sp>
          <p:nvSpPr>
            <p:cNvPr id="15" name="Freeform 9"/>
            <p:cNvSpPr>
              <a:spLocks/>
            </p:cNvSpPr>
            <p:nvPr/>
          </p:nvSpPr>
          <p:spPr bwMode="gray">
            <a:xfrm>
              <a:off x="2271" y="450"/>
              <a:ext cx="45" cy="139"/>
            </a:xfrm>
            <a:custGeom>
              <a:avLst/>
              <a:gdLst>
                <a:gd name="T0" fmla="*/ 3 w 45"/>
                <a:gd name="T1" fmla="*/ 42 h 139"/>
                <a:gd name="T2" fmla="*/ 6 w 45"/>
                <a:gd name="T3" fmla="*/ 42 h 139"/>
                <a:gd name="T4" fmla="*/ 12 w 45"/>
                <a:gd name="T5" fmla="*/ 42 h 139"/>
                <a:gd name="T6" fmla="*/ 20 w 45"/>
                <a:gd name="T7" fmla="*/ 39 h 139"/>
                <a:gd name="T8" fmla="*/ 29 w 45"/>
                <a:gd name="T9" fmla="*/ 35 h 139"/>
                <a:gd name="T10" fmla="*/ 37 w 45"/>
                <a:gd name="T11" fmla="*/ 27 h 139"/>
                <a:gd name="T12" fmla="*/ 43 w 45"/>
                <a:gd name="T13" fmla="*/ 17 h 139"/>
                <a:gd name="T14" fmla="*/ 45 w 45"/>
                <a:gd name="T15" fmla="*/ 2 h 139"/>
                <a:gd name="T16" fmla="*/ 43 w 45"/>
                <a:gd name="T17" fmla="*/ 0 h 139"/>
                <a:gd name="T18" fmla="*/ 37 w 45"/>
                <a:gd name="T19" fmla="*/ 2 h 139"/>
                <a:gd name="T20" fmla="*/ 29 w 45"/>
                <a:gd name="T21" fmla="*/ 3 h 139"/>
                <a:gd name="T22" fmla="*/ 19 w 45"/>
                <a:gd name="T23" fmla="*/ 7 h 139"/>
                <a:gd name="T24" fmla="*/ 11 w 45"/>
                <a:gd name="T25" fmla="*/ 14 h 139"/>
                <a:gd name="T26" fmla="*/ 4 w 45"/>
                <a:gd name="T27" fmla="*/ 23 h 139"/>
                <a:gd name="T28" fmla="*/ 0 w 45"/>
                <a:gd name="T29" fmla="*/ 39 h 139"/>
                <a:gd name="T30" fmla="*/ 0 w 45"/>
                <a:gd name="T31" fmla="*/ 139 h 139"/>
                <a:gd name="T32" fmla="*/ 3 w 45"/>
                <a:gd name="T33" fmla="*/ 139 h 139"/>
                <a:gd name="T34" fmla="*/ 3 w 45"/>
                <a:gd name="T35" fmla="*/ 42 h 1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 h="139">
                  <a:moveTo>
                    <a:pt x="3" y="42"/>
                  </a:moveTo>
                  <a:lnTo>
                    <a:pt x="6" y="42"/>
                  </a:lnTo>
                  <a:lnTo>
                    <a:pt x="12" y="42"/>
                  </a:lnTo>
                  <a:lnTo>
                    <a:pt x="20" y="39"/>
                  </a:lnTo>
                  <a:lnTo>
                    <a:pt x="29" y="35"/>
                  </a:lnTo>
                  <a:lnTo>
                    <a:pt x="37" y="27"/>
                  </a:lnTo>
                  <a:lnTo>
                    <a:pt x="43" y="17"/>
                  </a:lnTo>
                  <a:lnTo>
                    <a:pt x="45" y="2"/>
                  </a:lnTo>
                  <a:lnTo>
                    <a:pt x="43" y="0"/>
                  </a:lnTo>
                  <a:lnTo>
                    <a:pt x="37" y="2"/>
                  </a:lnTo>
                  <a:lnTo>
                    <a:pt x="29" y="3"/>
                  </a:lnTo>
                  <a:lnTo>
                    <a:pt x="19" y="7"/>
                  </a:lnTo>
                  <a:lnTo>
                    <a:pt x="11" y="14"/>
                  </a:lnTo>
                  <a:lnTo>
                    <a:pt x="4" y="23"/>
                  </a:lnTo>
                  <a:lnTo>
                    <a:pt x="0" y="39"/>
                  </a:lnTo>
                  <a:lnTo>
                    <a:pt x="0" y="139"/>
                  </a:lnTo>
                  <a:lnTo>
                    <a:pt x="3" y="139"/>
                  </a:lnTo>
                  <a:lnTo>
                    <a:pt x="3" y="42"/>
                  </a:lnTo>
                  <a:close/>
                </a:path>
              </a:pathLst>
            </a:custGeom>
            <a:solidFill>
              <a:srgbClr val="D7D7D7"/>
            </a:solidFill>
            <a:ln w="0">
              <a:solidFill>
                <a:srgbClr val="D7D7D7"/>
              </a:solidFill>
              <a:prstDash val="solid"/>
              <a:round/>
              <a:headEnd/>
              <a:tailEnd/>
            </a:ln>
          </p:spPr>
          <p:txBody>
            <a:bodyPr/>
            <a:lstStyle/>
            <a:p>
              <a:endParaRPr lang="en-US"/>
            </a:p>
          </p:txBody>
        </p:sp>
        <p:sp>
          <p:nvSpPr>
            <p:cNvPr id="16" name="Freeform 10"/>
            <p:cNvSpPr>
              <a:spLocks/>
            </p:cNvSpPr>
            <p:nvPr/>
          </p:nvSpPr>
          <p:spPr bwMode="gray">
            <a:xfrm>
              <a:off x="1765" y="378"/>
              <a:ext cx="146" cy="211"/>
            </a:xfrm>
            <a:custGeom>
              <a:avLst/>
              <a:gdLst>
                <a:gd name="T0" fmla="*/ 68 w 146"/>
                <a:gd name="T1" fmla="*/ 67 h 211"/>
                <a:gd name="T2" fmla="*/ 67 w 146"/>
                <a:gd name="T3" fmla="*/ 67 h 211"/>
                <a:gd name="T4" fmla="*/ 60 w 146"/>
                <a:gd name="T5" fmla="*/ 66 h 211"/>
                <a:gd name="T6" fmla="*/ 50 w 146"/>
                <a:gd name="T7" fmla="*/ 64 h 211"/>
                <a:gd name="T8" fmla="*/ 41 w 146"/>
                <a:gd name="T9" fmla="*/ 62 h 211"/>
                <a:gd name="T10" fmla="*/ 29 w 146"/>
                <a:gd name="T11" fmla="*/ 55 h 211"/>
                <a:gd name="T12" fmla="*/ 18 w 146"/>
                <a:gd name="T13" fmla="*/ 47 h 211"/>
                <a:gd name="T14" fmla="*/ 10 w 146"/>
                <a:gd name="T15" fmla="*/ 35 h 211"/>
                <a:gd name="T16" fmla="*/ 3 w 146"/>
                <a:gd name="T17" fmla="*/ 20 h 211"/>
                <a:gd name="T18" fmla="*/ 0 w 146"/>
                <a:gd name="T19" fmla="*/ 0 h 211"/>
                <a:gd name="T20" fmla="*/ 3 w 146"/>
                <a:gd name="T21" fmla="*/ 0 h 211"/>
                <a:gd name="T22" fmla="*/ 10 w 146"/>
                <a:gd name="T23" fmla="*/ 0 h 211"/>
                <a:gd name="T24" fmla="*/ 19 w 146"/>
                <a:gd name="T25" fmla="*/ 0 h 211"/>
                <a:gd name="T26" fmla="*/ 30 w 146"/>
                <a:gd name="T27" fmla="*/ 2 h 211"/>
                <a:gd name="T28" fmla="*/ 41 w 146"/>
                <a:gd name="T29" fmla="*/ 6 h 211"/>
                <a:gd name="T30" fmla="*/ 53 w 146"/>
                <a:gd name="T31" fmla="*/ 14 h 211"/>
                <a:gd name="T32" fmla="*/ 62 w 146"/>
                <a:gd name="T33" fmla="*/ 25 h 211"/>
                <a:gd name="T34" fmla="*/ 69 w 146"/>
                <a:gd name="T35" fmla="*/ 41 h 211"/>
                <a:gd name="T36" fmla="*/ 73 w 146"/>
                <a:gd name="T37" fmla="*/ 62 h 211"/>
                <a:gd name="T38" fmla="*/ 73 w 146"/>
                <a:gd name="T39" fmla="*/ 60 h 211"/>
                <a:gd name="T40" fmla="*/ 73 w 146"/>
                <a:gd name="T41" fmla="*/ 55 h 211"/>
                <a:gd name="T42" fmla="*/ 75 w 146"/>
                <a:gd name="T43" fmla="*/ 45 h 211"/>
                <a:gd name="T44" fmla="*/ 79 w 146"/>
                <a:gd name="T45" fmla="*/ 36 h 211"/>
                <a:gd name="T46" fmla="*/ 84 w 146"/>
                <a:gd name="T47" fmla="*/ 25 h 211"/>
                <a:gd name="T48" fmla="*/ 92 w 146"/>
                <a:gd name="T49" fmla="*/ 16 h 211"/>
                <a:gd name="T50" fmla="*/ 106 w 146"/>
                <a:gd name="T51" fmla="*/ 8 h 211"/>
                <a:gd name="T52" fmla="*/ 123 w 146"/>
                <a:gd name="T53" fmla="*/ 2 h 211"/>
                <a:gd name="T54" fmla="*/ 146 w 146"/>
                <a:gd name="T55" fmla="*/ 0 h 211"/>
                <a:gd name="T56" fmla="*/ 145 w 146"/>
                <a:gd name="T57" fmla="*/ 2 h 211"/>
                <a:gd name="T58" fmla="*/ 145 w 146"/>
                <a:gd name="T59" fmla="*/ 8 h 211"/>
                <a:gd name="T60" fmla="*/ 143 w 146"/>
                <a:gd name="T61" fmla="*/ 17 h 211"/>
                <a:gd name="T62" fmla="*/ 139 w 146"/>
                <a:gd name="T63" fmla="*/ 28 h 211"/>
                <a:gd name="T64" fmla="*/ 134 w 146"/>
                <a:gd name="T65" fmla="*/ 39 h 211"/>
                <a:gd name="T66" fmla="*/ 126 w 146"/>
                <a:gd name="T67" fmla="*/ 49 h 211"/>
                <a:gd name="T68" fmla="*/ 114 w 146"/>
                <a:gd name="T69" fmla="*/ 59 h 211"/>
                <a:gd name="T70" fmla="*/ 98 w 146"/>
                <a:gd name="T71" fmla="*/ 64 h 211"/>
                <a:gd name="T72" fmla="*/ 79 w 146"/>
                <a:gd name="T73" fmla="*/ 67 h 211"/>
                <a:gd name="T74" fmla="*/ 79 w 146"/>
                <a:gd name="T75" fmla="*/ 211 h 211"/>
                <a:gd name="T76" fmla="*/ 68 w 146"/>
                <a:gd name="T77" fmla="*/ 211 h 211"/>
                <a:gd name="T78" fmla="*/ 68 w 146"/>
                <a:gd name="T79" fmla="*/ 67 h 2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6" h="211">
                  <a:moveTo>
                    <a:pt x="68" y="67"/>
                  </a:moveTo>
                  <a:lnTo>
                    <a:pt x="67" y="67"/>
                  </a:lnTo>
                  <a:lnTo>
                    <a:pt x="60" y="66"/>
                  </a:lnTo>
                  <a:lnTo>
                    <a:pt x="50" y="64"/>
                  </a:lnTo>
                  <a:lnTo>
                    <a:pt x="41" y="62"/>
                  </a:lnTo>
                  <a:lnTo>
                    <a:pt x="29" y="55"/>
                  </a:lnTo>
                  <a:lnTo>
                    <a:pt x="18" y="47"/>
                  </a:lnTo>
                  <a:lnTo>
                    <a:pt x="10" y="35"/>
                  </a:lnTo>
                  <a:lnTo>
                    <a:pt x="3" y="20"/>
                  </a:lnTo>
                  <a:lnTo>
                    <a:pt x="0" y="0"/>
                  </a:lnTo>
                  <a:lnTo>
                    <a:pt x="3" y="0"/>
                  </a:lnTo>
                  <a:lnTo>
                    <a:pt x="10" y="0"/>
                  </a:lnTo>
                  <a:lnTo>
                    <a:pt x="19" y="0"/>
                  </a:lnTo>
                  <a:lnTo>
                    <a:pt x="30" y="2"/>
                  </a:lnTo>
                  <a:lnTo>
                    <a:pt x="41" y="6"/>
                  </a:lnTo>
                  <a:lnTo>
                    <a:pt x="53" y="14"/>
                  </a:lnTo>
                  <a:lnTo>
                    <a:pt x="62" y="25"/>
                  </a:lnTo>
                  <a:lnTo>
                    <a:pt x="69" y="41"/>
                  </a:lnTo>
                  <a:lnTo>
                    <a:pt x="73" y="62"/>
                  </a:lnTo>
                  <a:lnTo>
                    <a:pt x="73" y="60"/>
                  </a:lnTo>
                  <a:lnTo>
                    <a:pt x="73" y="55"/>
                  </a:lnTo>
                  <a:lnTo>
                    <a:pt x="75" y="45"/>
                  </a:lnTo>
                  <a:lnTo>
                    <a:pt x="79" y="36"/>
                  </a:lnTo>
                  <a:lnTo>
                    <a:pt x="84" y="25"/>
                  </a:lnTo>
                  <a:lnTo>
                    <a:pt x="92" y="16"/>
                  </a:lnTo>
                  <a:lnTo>
                    <a:pt x="106" y="8"/>
                  </a:lnTo>
                  <a:lnTo>
                    <a:pt x="123" y="2"/>
                  </a:lnTo>
                  <a:lnTo>
                    <a:pt x="146" y="0"/>
                  </a:lnTo>
                  <a:lnTo>
                    <a:pt x="145" y="2"/>
                  </a:lnTo>
                  <a:lnTo>
                    <a:pt x="145" y="8"/>
                  </a:lnTo>
                  <a:lnTo>
                    <a:pt x="143" y="17"/>
                  </a:lnTo>
                  <a:lnTo>
                    <a:pt x="139" y="28"/>
                  </a:lnTo>
                  <a:lnTo>
                    <a:pt x="134" y="39"/>
                  </a:lnTo>
                  <a:lnTo>
                    <a:pt x="126" y="49"/>
                  </a:lnTo>
                  <a:lnTo>
                    <a:pt x="114" y="59"/>
                  </a:lnTo>
                  <a:lnTo>
                    <a:pt x="98" y="64"/>
                  </a:lnTo>
                  <a:lnTo>
                    <a:pt x="79" y="67"/>
                  </a:lnTo>
                  <a:lnTo>
                    <a:pt x="79" y="211"/>
                  </a:lnTo>
                  <a:lnTo>
                    <a:pt x="68" y="211"/>
                  </a:lnTo>
                  <a:lnTo>
                    <a:pt x="68" y="67"/>
                  </a:lnTo>
                  <a:close/>
                </a:path>
              </a:pathLst>
            </a:custGeom>
            <a:solidFill>
              <a:srgbClr val="D7D7D7"/>
            </a:solidFill>
            <a:ln w="0">
              <a:solidFill>
                <a:srgbClr val="D7D7D7"/>
              </a:solidFill>
              <a:prstDash val="solid"/>
              <a:round/>
              <a:headEnd/>
              <a:tailEnd/>
            </a:ln>
          </p:spPr>
          <p:txBody>
            <a:bodyPr/>
            <a:lstStyle/>
            <a:p>
              <a:endParaRPr lang="en-US"/>
            </a:p>
          </p:txBody>
        </p:sp>
        <p:sp>
          <p:nvSpPr>
            <p:cNvPr id="17" name="Freeform 11"/>
            <p:cNvSpPr>
              <a:spLocks/>
            </p:cNvSpPr>
            <p:nvPr/>
          </p:nvSpPr>
          <p:spPr bwMode="gray">
            <a:xfrm>
              <a:off x="2792" y="378"/>
              <a:ext cx="144" cy="211"/>
            </a:xfrm>
            <a:custGeom>
              <a:avLst/>
              <a:gdLst>
                <a:gd name="T0" fmla="*/ 67 w 144"/>
                <a:gd name="T1" fmla="*/ 67 h 211"/>
                <a:gd name="T2" fmla="*/ 66 w 144"/>
                <a:gd name="T3" fmla="*/ 67 h 211"/>
                <a:gd name="T4" fmla="*/ 59 w 144"/>
                <a:gd name="T5" fmla="*/ 66 h 211"/>
                <a:gd name="T6" fmla="*/ 50 w 144"/>
                <a:gd name="T7" fmla="*/ 64 h 211"/>
                <a:gd name="T8" fmla="*/ 39 w 144"/>
                <a:gd name="T9" fmla="*/ 62 h 211"/>
                <a:gd name="T10" fmla="*/ 28 w 144"/>
                <a:gd name="T11" fmla="*/ 55 h 211"/>
                <a:gd name="T12" fmla="*/ 17 w 144"/>
                <a:gd name="T13" fmla="*/ 47 h 211"/>
                <a:gd name="T14" fmla="*/ 9 w 144"/>
                <a:gd name="T15" fmla="*/ 35 h 211"/>
                <a:gd name="T16" fmla="*/ 2 w 144"/>
                <a:gd name="T17" fmla="*/ 20 h 211"/>
                <a:gd name="T18" fmla="*/ 0 w 144"/>
                <a:gd name="T19" fmla="*/ 0 h 211"/>
                <a:gd name="T20" fmla="*/ 2 w 144"/>
                <a:gd name="T21" fmla="*/ 0 h 211"/>
                <a:gd name="T22" fmla="*/ 9 w 144"/>
                <a:gd name="T23" fmla="*/ 0 h 211"/>
                <a:gd name="T24" fmla="*/ 17 w 144"/>
                <a:gd name="T25" fmla="*/ 0 h 211"/>
                <a:gd name="T26" fmla="*/ 28 w 144"/>
                <a:gd name="T27" fmla="*/ 2 h 211"/>
                <a:gd name="T28" fmla="*/ 40 w 144"/>
                <a:gd name="T29" fmla="*/ 6 h 211"/>
                <a:gd name="T30" fmla="*/ 51 w 144"/>
                <a:gd name="T31" fmla="*/ 14 h 211"/>
                <a:gd name="T32" fmla="*/ 62 w 144"/>
                <a:gd name="T33" fmla="*/ 25 h 211"/>
                <a:gd name="T34" fmla="*/ 69 w 144"/>
                <a:gd name="T35" fmla="*/ 41 h 211"/>
                <a:gd name="T36" fmla="*/ 73 w 144"/>
                <a:gd name="T37" fmla="*/ 62 h 211"/>
                <a:gd name="T38" fmla="*/ 73 w 144"/>
                <a:gd name="T39" fmla="*/ 60 h 211"/>
                <a:gd name="T40" fmla="*/ 73 w 144"/>
                <a:gd name="T41" fmla="*/ 55 h 211"/>
                <a:gd name="T42" fmla="*/ 74 w 144"/>
                <a:gd name="T43" fmla="*/ 45 h 211"/>
                <a:gd name="T44" fmla="*/ 77 w 144"/>
                <a:gd name="T45" fmla="*/ 36 h 211"/>
                <a:gd name="T46" fmla="*/ 82 w 144"/>
                <a:gd name="T47" fmla="*/ 25 h 211"/>
                <a:gd name="T48" fmla="*/ 91 w 144"/>
                <a:gd name="T49" fmla="*/ 16 h 211"/>
                <a:gd name="T50" fmla="*/ 105 w 144"/>
                <a:gd name="T51" fmla="*/ 8 h 211"/>
                <a:gd name="T52" fmla="*/ 121 w 144"/>
                <a:gd name="T53" fmla="*/ 2 h 211"/>
                <a:gd name="T54" fmla="*/ 144 w 144"/>
                <a:gd name="T55" fmla="*/ 0 h 211"/>
                <a:gd name="T56" fmla="*/ 144 w 144"/>
                <a:gd name="T57" fmla="*/ 2 h 211"/>
                <a:gd name="T58" fmla="*/ 144 w 144"/>
                <a:gd name="T59" fmla="*/ 8 h 211"/>
                <a:gd name="T60" fmla="*/ 141 w 144"/>
                <a:gd name="T61" fmla="*/ 17 h 211"/>
                <a:gd name="T62" fmla="*/ 139 w 144"/>
                <a:gd name="T63" fmla="*/ 28 h 211"/>
                <a:gd name="T64" fmla="*/ 133 w 144"/>
                <a:gd name="T65" fmla="*/ 39 h 211"/>
                <a:gd name="T66" fmla="*/ 125 w 144"/>
                <a:gd name="T67" fmla="*/ 49 h 211"/>
                <a:gd name="T68" fmla="*/ 113 w 144"/>
                <a:gd name="T69" fmla="*/ 59 h 211"/>
                <a:gd name="T70" fmla="*/ 97 w 144"/>
                <a:gd name="T71" fmla="*/ 64 h 211"/>
                <a:gd name="T72" fmla="*/ 77 w 144"/>
                <a:gd name="T73" fmla="*/ 67 h 211"/>
                <a:gd name="T74" fmla="*/ 77 w 144"/>
                <a:gd name="T75" fmla="*/ 211 h 211"/>
                <a:gd name="T76" fmla="*/ 67 w 144"/>
                <a:gd name="T77" fmla="*/ 211 h 211"/>
                <a:gd name="T78" fmla="*/ 67 w 144"/>
                <a:gd name="T79" fmla="*/ 67 h 2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4" h="211">
                  <a:moveTo>
                    <a:pt x="67" y="67"/>
                  </a:moveTo>
                  <a:lnTo>
                    <a:pt x="66" y="67"/>
                  </a:lnTo>
                  <a:lnTo>
                    <a:pt x="59" y="66"/>
                  </a:lnTo>
                  <a:lnTo>
                    <a:pt x="50" y="64"/>
                  </a:lnTo>
                  <a:lnTo>
                    <a:pt x="39" y="62"/>
                  </a:lnTo>
                  <a:lnTo>
                    <a:pt x="28" y="55"/>
                  </a:lnTo>
                  <a:lnTo>
                    <a:pt x="17" y="47"/>
                  </a:lnTo>
                  <a:lnTo>
                    <a:pt x="9" y="35"/>
                  </a:lnTo>
                  <a:lnTo>
                    <a:pt x="2" y="20"/>
                  </a:lnTo>
                  <a:lnTo>
                    <a:pt x="0" y="0"/>
                  </a:lnTo>
                  <a:lnTo>
                    <a:pt x="2" y="0"/>
                  </a:lnTo>
                  <a:lnTo>
                    <a:pt x="9" y="0"/>
                  </a:lnTo>
                  <a:lnTo>
                    <a:pt x="17" y="0"/>
                  </a:lnTo>
                  <a:lnTo>
                    <a:pt x="28" y="2"/>
                  </a:lnTo>
                  <a:lnTo>
                    <a:pt x="40" y="6"/>
                  </a:lnTo>
                  <a:lnTo>
                    <a:pt x="51" y="14"/>
                  </a:lnTo>
                  <a:lnTo>
                    <a:pt x="62" y="25"/>
                  </a:lnTo>
                  <a:lnTo>
                    <a:pt x="69" y="41"/>
                  </a:lnTo>
                  <a:lnTo>
                    <a:pt x="73" y="62"/>
                  </a:lnTo>
                  <a:lnTo>
                    <a:pt x="73" y="60"/>
                  </a:lnTo>
                  <a:lnTo>
                    <a:pt x="73" y="55"/>
                  </a:lnTo>
                  <a:lnTo>
                    <a:pt x="74" y="45"/>
                  </a:lnTo>
                  <a:lnTo>
                    <a:pt x="77" y="36"/>
                  </a:lnTo>
                  <a:lnTo>
                    <a:pt x="82" y="25"/>
                  </a:lnTo>
                  <a:lnTo>
                    <a:pt x="91" y="16"/>
                  </a:lnTo>
                  <a:lnTo>
                    <a:pt x="105" y="8"/>
                  </a:lnTo>
                  <a:lnTo>
                    <a:pt x="121" y="2"/>
                  </a:lnTo>
                  <a:lnTo>
                    <a:pt x="144" y="0"/>
                  </a:lnTo>
                  <a:lnTo>
                    <a:pt x="144" y="2"/>
                  </a:lnTo>
                  <a:lnTo>
                    <a:pt x="144" y="8"/>
                  </a:lnTo>
                  <a:lnTo>
                    <a:pt x="141" y="17"/>
                  </a:lnTo>
                  <a:lnTo>
                    <a:pt x="139" y="28"/>
                  </a:lnTo>
                  <a:lnTo>
                    <a:pt x="133" y="39"/>
                  </a:lnTo>
                  <a:lnTo>
                    <a:pt x="125" y="49"/>
                  </a:lnTo>
                  <a:lnTo>
                    <a:pt x="113" y="59"/>
                  </a:lnTo>
                  <a:lnTo>
                    <a:pt x="97" y="64"/>
                  </a:lnTo>
                  <a:lnTo>
                    <a:pt x="77" y="67"/>
                  </a:lnTo>
                  <a:lnTo>
                    <a:pt x="77" y="211"/>
                  </a:lnTo>
                  <a:lnTo>
                    <a:pt x="67" y="211"/>
                  </a:lnTo>
                  <a:lnTo>
                    <a:pt x="67" y="67"/>
                  </a:lnTo>
                  <a:close/>
                </a:path>
              </a:pathLst>
            </a:custGeom>
            <a:solidFill>
              <a:srgbClr val="D7D7D7"/>
            </a:solidFill>
            <a:ln w="0">
              <a:solidFill>
                <a:srgbClr val="D7D7D7"/>
              </a:solidFill>
              <a:prstDash val="solid"/>
              <a:round/>
              <a:headEnd/>
              <a:tailEnd/>
            </a:ln>
          </p:spPr>
          <p:txBody>
            <a:bodyPr/>
            <a:lstStyle/>
            <a:p>
              <a:endParaRPr lang="en-US"/>
            </a:p>
          </p:txBody>
        </p:sp>
        <p:sp>
          <p:nvSpPr>
            <p:cNvPr id="18" name="Freeform 12"/>
            <p:cNvSpPr>
              <a:spLocks/>
            </p:cNvSpPr>
            <p:nvPr/>
          </p:nvSpPr>
          <p:spPr bwMode="gray">
            <a:xfrm>
              <a:off x="2631" y="457"/>
              <a:ext cx="89" cy="132"/>
            </a:xfrm>
            <a:custGeom>
              <a:avLst/>
              <a:gdLst>
                <a:gd name="T0" fmla="*/ 42 w 89"/>
                <a:gd name="T1" fmla="*/ 43 h 132"/>
                <a:gd name="T2" fmla="*/ 39 w 89"/>
                <a:gd name="T3" fmla="*/ 42 h 132"/>
                <a:gd name="T4" fmla="*/ 33 w 89"/>
                <a:gd name="T5" fmla="*/ 42 h 132"/>
                <a:gd name="T6" fmla="*/ 25 w 89"/>
                <a:gd name="T7" fmla="*/ 39 h 132"/>
                <a:gd name="T8" fmla="*/ 16 w 89"/>
                <a:gd name="T9" fmla="*/ 35 h 132"/>
                <a:gd name="T10" fmla="*/ 8 w 89"/>
                <a:gd name="T11" fmla="*/ 27 h 132"/>
                <a:gd name="T12" fmla="*/ 2 w 89"/>
                <a:gd name="T13" fmla="*/ 16 h 132"/>
                <a:gd name="T14" fmla="*/ 0 w 89"/>
                <a:gd name="T15" fmla="*/ 0 h 132"/>
                <a:gd name="T16" fmla="*/ 2 w 89"/>
                <a:gd name="T17" fmla="*/ 0 h 132"/>
                <a:gd name="T18" fmla="*/ 6 w 89"/>
                <a:gd name="T19" fmla="*/ 0 h 132"/>
                <a:gd name="T20" fmla="*/ 12 w 89"/>
                <a:gd name="T21" fmla="*/ 1 h 132"/>
                <a:gd name="T22" fmla="*/ 21 w 89"/>
                <a:gd name="T23" fmla="*/ 3 h 132"/>
                <a:gd name="T24" fmla="*/ 29 w 89"/>
                <a:gd name="T25" fmla="*/ 8 h 132"/>
                <a:gd name="T26" fmla="*/ 37 w 89"/>
                <a:gd name="T27" fmla="*/ 15 h 132"/>
                <a:gd name="T28" fmla="*/ 42 w 89"/>
                <a:gd name="T29" fmla="*/ 26 h 132"/>
                <a:gd name="T30" fmla="*/ 45 w 89"/>
                <a:gd name="T31" fmla="*/ 39 h 132"/>
                <a:gd name="T32" fmla="*/ 45 w 89"/>
                <a:gd name="T33" fmla="*/ 38 h 132"/>
                <a:gd name="T34" fmla="*/ 45 w 89"/>
                <a:gd name="T35" fmla="*/ 34 h 132"/>
                <a:gd name="T36" fmla="*/ 46 w 89"/>
                <a:gd name="T37" fmla="*/ 27 h 132"/>
                <a:gd name="T38" fmla="*/ 49 w 89"/>
                <a:gd name="T39" fmla="*/ 20 h 132"/>
                <a:gd name="T40" fmla="*/ 54 w 89"/>
                <a:gd name="T41" fmla="*/ 14 h 132"/>
                <a:gd name="T42" fmla="*/ 62 w 89"/>
                <a:gd name="T43" fmla="*/ 7 h 132"/>
                <a:gd name="T44" fmla="*/ 73 w 89"/>
                <a:gd name="T45" fmla="*/ 3 h 132"/>
                <a:gd name="T46" fmla="*/ 89 w 89"/>
                <a:gd name="T47" fmla="*/ 0 h 132"/>
                <a:gd name="T48" fmla="*/ 89 w 89"/>
                <a:gd name="T49" fmla="*/ 3 h 132"/>
                <a:gd name="T50" fmla="*/ 88 w 89"/>
                <a:gd name="T51" fmla="*/ 10 h 132"/>
                <a:gd name="T52" fmla="*/ 87 w 89"/>
                <a:gd name="T53" fmla="*/ 18 h 132"/>
                <a:gd name="T54" fmla="*/ 81 w 89"/>
                <a:gd name="T55" fmla="*/ 26 h 132"/>
                <a:gd name="T56" fmla="*/ 74 w 89"/>
                <a:gd name="T57" fmla="*/ 34 h 132"/>
                <a:gd name="T58" fmla="*/ 64 w 89"/>
                <a:gd name="T59" fmla="*/ 41 h 132"/>
                <a:gd name="T60" fmla="*/ 47 w 89"/>
                <a:gd name="T61" fmla="*/ 43 h 132"/>
                <a:gd name="T62" fmla="*/ 47 w 89"/>
                <a:gd name="T63" fmla="*/ 132 h 132"/>
                <a:gd name="T64" fmla="*/ 42 w 89"/>
                <a:gd name="T65" fmla="*/ 132 h 132"/>
                <a:gd name="T66" fmla="*/ 42 w 89"/>
                <a:gd name="T67" fmla="*/ 43 h 1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 h="132">
                  <a:moveTo>
                    <a:pt x="42" y="43"/>
                  </a:moveTo>
                  <a:lnTo>
                    <a:pt x="39" y="42"/>
                  </a:lnTo>
                  <a:lnTo>
                    <a:pt x="33" y="42"/>
                  </a:lnTo>
                  <a:lnTo>
                    <a:pt x="25" y="39"/>
                  </a:lnTo>
                  <a:lnTo>
                    <a:pt x="16" y="35"/>
                  </a:lnTo>
                  <a:lnTo>
                    <a:pt x="8" y="27"/>
                  </a:lnTo>
                  <a:lnTo>
                    <a:pt x="2" y="16"/>
                  </a:lnTo>
                  <a:lnTo>
                    <a:pt x="0" y="0"/>
                  </a:lnTo>
                  <a:lnTo>
                    <a:pt x="2" y="0"/>
                  </a:lnTo>
                  <a:lnTo>
                    <a:pt x="6" y="0"/>
                  </a:lnTo>
                  <a:lnTo>
                    <a:pt x="12" y="1"/>
                  </a:lnTo>
                  <a:lnTo>
                    <a:pt x="21" y="3"/>
                  </a:lnTo>
                  <a:lnTo>
                    <a:pt x="29" y="8"/>
                  </a:lnTo>
                  <a:lnTo>
                    <a:pt x="37" y="15"/>
                  </a:lnTo>
                  <a:lnTo>
                    <a:pt x="42" y="26"/>
                  </a:lnTo>
                  <a:lnTo>
                    <a:pt x="45" y="39"/>
                  </a:lnTo>
                  <a:lnTo>
                    <a:pt x="45" y="38"/>
                  </a:lnTo>
                  <a:lnTo>
                    <a:pt x="45" y="34"/>
                  </a:lnTo>
                  <a:lnTo>
                    <a:pt x="46" y="27"/>
                  </a:lnTo>
                  <a:lnTo>
                    <a:pt x="49" y="20"/>
                  </a:lnTo>
                  <a:lnTo>
                    <a:pt x="54" y="14"/>
                  </a:lnTo>
                  <a:lnTo>
                    <a:pt x="62" y="7"/>
                  </a:lnTo>
                  <a:lnTo>
                    <a:pt x="73" y="3"/>
                  </a:lnTo>
                  <a:lnTo>
                    <a:pt x="89" y="0"/>
                  </a:lnTo>
                  <a:lnTo>
                    <a:pt x="89" y="3"/>
                  </a:lnTo>
                  <a:lnTo>
                    <a:pt x="88" y="10"/>
                  </a:lnTo>
                  <a:lnTo>
                    <a:pt x="87" y="18"/>
                  </a:lnTo>
                  <a:lnTo>
                    <a:pt x="81" y="26"/>
                  </a:lnTo>
                  <a:lnTo>
                    <a:pt x="74" y="34"/>
                  </a:lnTo>
                  <a:lnTo>
                    <a:pt x="64" y="41"/>
                  </a:lnTo>
                  <a:lnTo>
                    <a:pt x="47" y="43"/>
                  </a:lnTo>
                  <a:lnTo>
                    <a:pt x="47" y="132"/>
                  </a:lnTo>
                  <a:lnTo>
                    <a:pt x="42" y="132"/>
                  </a:lnTo>
                  <a:lnTo>
                    <a:pt x="42" y="43"/>
                  </a:lnTo>
                  <a:close/>
                </a:path>
              </a:pathLst>
            </a:custGeom>
            <a:solidFill>
              <a:srgbClr val="D7D7D7"/>
            </a:solidFill>
            <a:ln w="0">
              <a:solidFill>
                <a:srgbClr val="D7D7D7"/>
              </a:solidFill>
              <a:prstDash val="solid"/>
              <a:round/>
              <a:headEnd/>
              <a:tailEnd/>
            </a:ln>
          </p:spPr>
          <p:txBody>
            <a:bodyPr/>
            <a:lstStyle/>
            <a:p>
              <a:endParaRPr lang="en-US"/>
            </a:p>
          </p:txBody>
        </p:sp>
        <p:sp>
          <p:nvSpPr>
            <p:cNvPr id="19" name="Freeform 13"/>
            <p:cNvSpPr>
              <a:spLocks/>
            </p:cNvSpPr>
            <p:nvPr/>
          </p:nvSpPr>
          <p:spPr bwMode="gray">
            <a:xfrm>
              <a:off x="2430" y="403"/>
              <a:ext cx="88" cy="186"/>
            </a:xfrm>
            <a:custGeom>
              <a:avLst/>
              <a:gdLst>
                <a:gd name="T0" fmla="*/ 43 w 88"/>
                <a:gd name="T1" fmla="*/ 43 h 186"/>
                <a:gd name="T2" fmla="*/ 41 w 88"/>
                <a:gd name="T3" fmla="*/ 43 h 186"/>
                <a:gd name="T4" fmla="*/ 35 w 88"/>
                <a:gd name="T5" fmla="*/ 43 h 186"/>
                <a:gd name="T6" fmla="*/ 27 w 88"/>
                <a:gd name="T7" fmla="*/ 41 h 186"/>
                <a:gd name="T8" fmla="*/ 18 w 88"/>
                <a:gd name="T9" fmla="*/ 35 h 186"/>
                <a:gd name="T10" fmla="*/ 8 w 88"/>
                <a:gd name="T11" fmla="*/ 28 h 186"/>
                <a:gd name="T12" fmla="*/ 3 w 88"/>
                <a:gd name="T13" fmla="*/ 16 h 186"/>
                <a:gd name="T14" fmla="*/ 0 w 88"/>
                <a:gd name="T15" fmla="*/ 0 h 186"/>
                <a:gd name="T16" fmla="*/ 3 w 88"/>
                <a:gd name="T17" fmla="*/ 0 h 186"/>
                <a:gd name="T18" fmla="*/ 8 w 88"/>
                <a:gd name="T19" fmla="*/ 0 h 186"/>
                <a:gd name="T20" fmla="*/ 17 w 88"/>
                <a:gd name="T21" fmla="*/ 1 h 186"/>
                <a:gd name="T22" fmla="*/ 26 w 88"/>
                <a:gd name="T23" fmla="*/ 6 h 186"/>
                <a:gd name="T24" fmla="*/ 35 w 88"/>
                <a:gd name="T25" fmla="*/ 12 h 186"/>
                <a:gd name="T26" fmla="*/ 42 w 88"/>
                <a:gd name="T27" fmla="*/ 24 h 186"/>
                <a:gd name="T28" fmla="*/ 48 w 88"/>
                <a:gd name="T29" fmla="*/ 41 h 186"/>
                <a:gd name="T30" fmla="*/ 48 w 88"/>
                <a:gd name="T31" fmla="*/ 90 h 186"/>
                <a:gd name="T32" fmla="*/ 48 w 88"/>
                <a:gd name="T33" fmla="*/ 88 h 186"/>
                <a:gd name="T34" fmla="*/ 48 w 88"/>
                <a:gd name="T35" fmla="*/ 82 h 186"/>
                <a:gd name="T36" fmla="*/ 50 w 88"/>
                <a:gd name="T37" fmla="*/ 74 h 186"/>
                <a:gd name="T38" fmla="*/ 54 w 88"/>
                <a:gd name="T39" fmla="*/ 66 h 186"/>
                <a:gd name="T40" fmla="*/ 61 w 88"/>
                <a:gd name="T41" fmla="*/ 58 h 186"/>
                <a:gd name="T42" fmla="*/ 72 w 88"/>
                <a:gd name="T43" fmla="*/ 53 h 186"/>
                <a:gd name="T44" fmla="*/ 87 w 88"/>
                <a:gd name="T45" fmla="*/ 50 h 186"/>
                <a:gd name="T46" fmla="*/ 88 w 88"/>
                <a:gd name="T47" fmla="*/ 51 h 186"/>
                <a:gd name="T48" fmla="*/ 88 w 88"/>
                <a:gd name="T49" fmla="*/ 57 h 186"/>
                <a:gd name="T50" fmla="*/ 87 w 88"/>
                <a:gd name="T51" fmla="*/ 64 h 186"/>
                <a:gd name="T52" fmla="*/ 84 w 88"/>
                <a:gd name="T53" fmla="*/ 72 h 186"/>
                <a:gd name="T54" fmla="*/ 80 w 88"/>
                <a:gd name="T55" fmla="*/ 80 h 186"/>
                <a:gd name="T56" fmla="*/ 73 w 88"/>
                <a:gd name="T57" fmla="*/ 86 h 186"/>
                <a:gd name="T58" fmla="*/ 62 w 88"/>
                <a:gd name="T59" fmla="*/ 92 h 186"/>
                <a:gd name="T60" fmla="*/ 48 w 88"/>
                <a:gd name="T61" fmla="*/ 93 h 186"/>
                <a:gd name="T62" fmla="*/ 48 w 88"/>
                <a:gd name="T63" fmla="*/ 186 h 186"/>
                <a:gd name="T64" fmla="*/ 43 w 88"/>
                <a:gd name="T65" fmla="*/ 186 h 186"/>
                <a:gd name="T66" fmla="*/ 43 w 88"/>
                <a:gd name="T67" fmla="*/ 143 h 186"/>
                <a:gd name="T68" fmla="*/ 42 w 88"/>
                <a:gd name="T69" fmla="*/ 143 h 186"/>
                <a:gd name="T70" fmla="*/ 37 w 88"/>
                <a:gd name="T71" fmla="*/ 142 h 186"/>
                <a:gd name="T72" fmla="*/ 29 w 88"/>
                <a:gd name="T73" fmla="*/ 140 h 186"/>
                <a:gd name="T74" fmla="*/ 22 w 88"/>
                <a:gd name="T75" fmla="*/ 136 h 186"/>
                <a:gd name="T76" fmla="*/ 14 w 88"/>
                <a:gd name="T77" fmla="*/ 130 h 186"/>
                <a:gd name="T78" fmla="*/ 8 w 88"/>
                <a:gd name="T79" fmla="*/ 120 h 186"/>
                <a:gd name="T80" fmla="*/ 7 w 88"/>
                <a:gd name="T81" fmla="*/ 105 h 186"/>
                <a:gd name="T82" fmla="*/ 8 w 88"/>
                <a:gd name="T83" fmla="*/ 105 h 186"/>
                <a:gd name="T84" fmla="*/ 12 w 88"/>
                <a:gd name="T85" fmla="*/ 107 h 186"/>
                <a:gd name="T86" fmla="*/ 19 w 88"/>
                <a:gd name="T87" fmla="*/ 108 h 186"/>
                <a:gd name="T88" fmla="*/ 26 w 88"/>
                <a:gd name="T89" fmla="*/ 111 h 186"/>
                <a:gd name="T90" fmla="*/ 34 w 88"/>
                <a:gd name="T91" fmla="*/ 117 h 186"/>
                <a:gd name="T92" fmla="*/ 39 w 88"/>
                <a:gd name="T93" fmla="*/ 127 h 186"/>
                <a:gd name="T94" fmla="*/ 43 w 88"/>
                <a:gd name="T95" fmla="*/ 140 h 186"/>
                <a:gd name="T96" fmla="*/ 43 w 88"/>
                <a:gd name="T97" fmla="*/ 43 h 18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8" h="186">
                  <a:moveTo>
                    <a:pt x="43" y="43"/>
                  </a:moveTo>
                  <a:lnTo>
                    <a:pt x="41" y="43"/>
                  </a:lnTo>
                  <a:lnTo>
                    <a:pt x="35" y="43"/>
                  </a:lnTo>
                  <a:lnTo>
                    <a:pt x="27" y="41"/>
                  </a:lnTo>
                  <a:lnTo>
                    <a:pt x="18" y="35"/>
                  </a:lnTo>
                  <a:lnTo>
                    <a:pt x="8" y="28"/>
                  </a:lnTo>
                  <a:lnTo>
                    <a:pt x="3" y="16"/>
                  </a:lnTo>
                  <a:lnTo>
                    <a:pt x="0" y="0"/>
                  </a:lnTo>
                  <a:lnTo>
                    <a:pt x="3" y="0"/>
                  </a:lnTo>
                  <a:lnTo>
                    <a:pt x="8" y="0"/>
                  </a:lnTo>
                  <a:lnTo>
                    <a:pt x="17" y="1"/>
                  </a:lnTo>
                  <a:lnTo>
                    <a:pt x="26" y="6"/>
                  </a:lnTo>
                  <a:lnTo>
                    <a:pt x="35" y="12"/>
                  </a:lnTo>
                  <a:lnTo>
                    <a:pt x="42" y="24"/>
                  </a:lnTo>
                  <a:lnTo>
                    <a:pt x="48" y="41"/>
                  </a:lnTo>
                  <a:lnTo>
                    <a:pt x="48" y="90"/>
                  </a:lnTo>
                  <a:lnTo>
                    <a:pt x="48" y="88"/>
                  </a:lnTo>
                  <a:lnTo>
                    <a:pt x="48" y="82"/>
                  </a:lnTo>
                  <a:lnTo>
                    <a:pt x="50" y="74"/>
                  </a:lnTo>
                  <a:lnTo>
                    <a:pt x="54" y="66"/>
                  </a:lnTo>
                  <a:lnTo>
                    <a:pt x="61" y="58"/>
                  </a:lnTo>
                  <a:lnTo>
                    <a:pt x="72" y="53"/>
                  </a:lnTo>
                  <a:lnTo>
                    <a:pt x="87" y="50"/>
                  </a:lnTo>
                  <a:lnTo>
                    <a:pt x="88" y="51"/>
                  </a:lnTo>
                  <a:lnTo>
                    <a:pt x="88" y="57"/>
                  </a:lnTo>
                  <a:lnTo>
                    <a:pt x="87" y="64"/>
                  </a:lnTo>
                  <a:lnTo>
                    <a:pt x="84" y="72"/>
                  </a:lnTo>
                  <a:lnTo>
                    <a:pt x="80" y="80"/>
                  </a:lnTo>
                  <a:lnTo>
                    <a:pt x="73" y="86"/>
                  </a:lnTo>
                  <a:lnTo>
                    <a:pt x="62" y="92"/>
                  </a:lnTo>
                  <a:lnTo>
                    <a:pt x="48" y="93"/>
                  </a:lnTo>
                  <a:lnTo>
                    <a:pt x="48" y="186"/>
                  </a:lnTo>
                  <a:lnTo>
                    <a:pt x="43" y="186"/>
                  </a:lnTo>
                  <a:lnTo>
                    <a:pt x="43" y="143"/>
                  </a:lnTo>
                  <a:lnTo>
                    <a:pt x="42" y="143"/>
                  </a:lnTo>
                  <a:lnTo>
                    <a:pt x="37" y="142"/>
                  </a:lnTo>
                  <a:lnTo>
                    <a:pt x="29" y="140"/>
                  </a:lnTo>
                  <a:lnTo>
                    <a:pt x="22" y="136"/>
                  </a:lnTo>
                  <a:lnTo>
                    <a:pt x="14" y="130"/>
                  </a:lnTo>
                  <a:lnTo>
                    <a:pt x="8" y="120"/>
                  </a:lnTo>
                  <a:lnTo>
                    <a:pt x="7" y="105"/>
                  </a:lnTo>
                  <a:lnTo>
                    <a:pt x="8" y="105"/>
                  </a:lnTo>
                  <a:lnTo>
                    <a:pt x="12" y="107"/>
                  </a:lnTo>
                  <a:lnTo>
                    <a:pt x="19" y="108"/>
                  </a:lnTo>
                  <a:lnTo>
                    <a:pt x="26" y="111"/>
                  </a:lnTo>
                  <a:lnTo>
                    <a:pt x="34" y="117"/>
                  </a:lnTo>
                  <a:lnTo>
                    <a:pt x="39" y="127"/>
                  </a:lnTo>
                  <a:lnTo>
                    <a:pt x="43" y="140"/>
                  </a:lnTo>
                  <a:lnTo>
                    <a:pt x="43" y="43"/>
                  </a:lnTo>
                  <a:close/>
                </a:path>
              </a:pathLst>
            </a:custGeom>
            <a:solidFill>
              <a:srgbClr val="D7D7D7"/>
            </a:solidFill>
            <a:ln w="0">
              <a:solidFill>
                <a:srgbClr val="D7D7D7"/>
              </a:solidFill>
              <a:prstDash val="solid"/>
              <a:round/>
              <a:headEnd/>
              <a:tailEnd/>
            </a:ln>
          </p:spPr>
          <p:txBody>
            <a:bodyPr/>
            <a:lstStyle/>
            <a:p>
              <a:endParaRPr lang="en-US"/>
            </a:p>
          </p:txBody>
        </p:sp>
        <p:sp>
          <p:nvSpPr>
            <p:cNvPr id="20" name="Freeform 14"/>
            <p:cNvSpPr>
              <a:spLocks/>
            </p:cNvSpPr>
            <p:nvPr/>
          </p:nvSpPr>
          <p:spPr bwMode="gray">
            <a:xfrm>
              <a:off x="1914" y="233"/>
              <a:ext cx="166" cy="356"/>
            </a:xfrm>
            <a:custGeom>
              <a:avLst/>
              <a:gdLst>
                <a:gd name="T0" fmla="*/ 85 w 166"/>
                <a:gd name="T1" fmla="*/ 84 h 356"/>
                <a:gd name="T2" fmla="*/ 101 w 166"/>
                <a:gd name="T3" fmla="*/ 81 h 356"/>
                <a:gd name="T4" fmla="*/ 124 w 166"/>
                <a:gd name="T5" fmla="*/ 73 h 356"/>
                <a:gd name="T6" fmla="*/ 148 w 166"/>
                <a:gd name="T7" fmla="*/ 56 h 356"/>
                <a:gd name="T8" fmla="*/ 163 w 166"/>
                <a:gd name="T9" fmla="*/ 23 h 356"/>
                <a:gd name="T10" fmla="*/ 163 w 166"/>
                <a:gd name="T11" fmla="*/ 0 h 356"/>
                <a:gd name="T12" fmla="*/ 148 w 166"/>
                <a:gd name="T13" fmla="*/ 0 h 356"/>
                <a:gd name="T14" fmla="*/ 125 w 166"/>
                <a:gd name="T15" fmla="*/ 6 h 356"/>
                <a:gd name="T16" fmla="*/ 101 w 166"/>
                <a:gd name="T17" fmla="*/ 22 h 356"/>
                <a:gd name="T18" fmla="*/ 82 w 166"/>
                <a:gd name="T19" fmla="*/ 54 h 356"/>
                <a:gd name="T20" fmla="*/ 77 w 166"/>
                <a:gd name="T21" fmla="*/ 173 h 356"/>
                <a:gd name="T22" fmla="*/ 77 w 166"/>
                <a:gd name="T23" fmla="*/ 165 h 356"/>
                <a:gd name="T24" fmla="*/ 71 w 166"/>
                <a:gd name="T25" fmla="*/ 146 h 356"/>
                <a:gd name="T26" fmla="*/ 60 w 166"/>
                <a:gd name="T27" fmla="*/ 123 h 356"/>
                <a:gd name="T28" fmla="*/ 38 w 166"/>
                <a:gd name="T29" fmla="*/ 104 h 356"/>
                <a:gd name="T30" fmla="*/ 0 w 166"/>
                <a:gd name="T31" fmla="*/ 96 h 356"/>
                <a:gd name="T32" fmla="*/ 0 w 166"/>
                <a:gd name="T33" fmla="*/ 103 h 356"/>
                <a:gd name="T34" fmla="*/ 0 w 166"/>
                <a:gd name="T35" fmla="*/ 120 h 356"/>
                <a:gd name="T36" fmla="*/ 8 w 166"/>
                <a:gd name="T37" fmla="*/ 143 h 356"/>
                <a:gd name="T38" fmla="*/ 24 w 166"/>
                <a:gd name="T39" fmla="*/ 163 h 356"/>
                <a:gd name="T40" fmla="*/ 55 w 166"/>
                <a:gd name="T41" fmla="*/ 177 h 356"/>
                <a:gd name="T42" fmla="*/ 77 w 166"/>
                <a:gd name="T43" fmla="*/ 356 h 356"/>
                <a:gd name="T44" fmla="*/ 82 w 166"/>
                <a:gd name="T45" fmla="*/ 274 h 356"/>
                <a:gd name="T46" fmla="*/ 91 w 166"/>
                <a:gd name="T47" fmla="*/ 273 h 356"/>
                <a:gd name="T48" fmla="*/ 112 w 166"/>
                <a:gd name="T49" fmla="*/ 267 h 356"/>
                <a:gd name="T50" fmla="*/ 135 w 166"/>
                <a:gd name="T51" fmla="*/ 252 h 356"/>
                <a:gd name="T52" fmla="*/ 151 w 166"/>
                <a:gd name="T53" fmla="*/ 224 h 356"/>
                <a:gd name="T54" fmla="*/ 152 w 166"/>
                <a:gd name="T55" fmla="*/ 203 h 356"/>
                <a:gd name="T56" fmla="*/ 137 w 166"/>
                <a:gd name="T57" fmla="*/ 204 h 356"/>
                <a:gd name="T58" fmla="*/ 117 w 166"/>
                <a:gd name="T59" fmla="*/ 211 h 356"/>
                <a:gd name="T60" fmla="*/ 97 w 166"/>
                <a:gd name="T61" fmla="*/ 231 h 356"/>
                <a:gd name="T62" fmla="*/ 82 w 166"/>
                <a:gd name="T63" fmla="*/ 267 h 3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66" h="356">
                  <a:moveTo>
                    <a:pt x="82" y="84"/>
                  </a:moveTo>
                  <a:lnTo>
                    <a:pt x="85" y="84"/>
                  </a:lnTo>
                  <a:lnTo>
                    <a:pt x="91" y="84"/>
                  </a:lnTo>
                  <a:lnTo>
                    <a:pt x="101" y="81"/>
                  </a:lnTo>
                  <a:lnTo>
                    <a:pt x="112" y="78"/>
                  </a:lnTo>
                  <a:lnTo>
                    <a:pt x="124" y="73"/>
                  </a:lnTo>
                  <a:lnTo>
                    <a:pt x="136" y="66"/>
                  </a:lnTo>
                  <a:lnTo>
                    <a:pt x="148" y="56"/>
                  </a:lnTo>
                  <a:lnTo>
                    <a:pt x="156" y="42"/>
                  </a:lnTo>
                  <a:lnTo>
                    <a:pt x="163" y="23"/>
                  </a:lnTo>
                  <a:lnTo>
                    <a:pt x="166" y="2"/>
                  </a:lnTo>
                  <a:lnTo>
                    <a:pt x="163" y="0"/>
                  </a:lnTo>
                  <a:lnTo>
                    <a:pt x="158" y="0"/>
                  </a:lnTo>
                  <a:lnTo>
                    <a:pt x="148" y="0"/>
                  </a:lnTo>
                  <a:lnTo>
                    <a:pt x="137" y="3"/>
                  </a:lnTo>
                  <a:lnTo>
                    <a:pt x="125" y="6"/>
                  </a:lnTo>
                  <a:lnTo>
                    <a:pt x="113" y="12"/>
                  </a:lnTo>
                  <a:lnTo>
                    <a:pt x="101" y="22"/>
                  </a:lnTo>
                  <a:lnTo>
                    <a:pt x="90" y="35"/>
                  </a:lnTo>
                  <a:lnTo>
                    <a:pt x="82" y="54"/>
                  </a:lnTo>
                  <a:lnTo>
                    <a:pt x="77" y="78"/>
                  </a:lnTo>
                  <a:lnTo>
                    <a:pt x="77" y="173"/>
                  </a:lnTo>
                  <a:lnTo>
                    <a:pt x="77" y="170"/>
                  </a:lnTo>
                  <a:lnTo>
                    <a:pt x="77" y="165"/>
                  </a:lnTo>
                  <a:lnTo>
                    <a:pt x="74" y="157"/>
                  </a:lnTo>
                  <a:lnTo>
                    <a:pt x="71" y="146"/>
                  </a:lnTo>
                  <a:lnTo>
                    <a:pt x="67" y="134"/>
                  </a:lnTo>
                  <a:lnTo>
                    <a:pt x="60" y="123"/>
                  </a:lnTo>
                  <a:lnTo>
                    <a:pt x="50" y="112"/>
                  </a:lnTo>
                  <a:lnTo>
                    <a:pt x="38" y="104"/>
                  </a:lnTo>
                  <a:lnTo>
                    <a:pt x="20" y="97"/>
                  </a:lnTo>
                  <a:lnTo>
                    <a:pt x="0" y="96"/>
                  </a:lnTo>
                  <a:lnTo>
                    <a:pt x="0" y="97"/>
                  </a:lnTo>
                  <a:lnTo>
                    <a:pt x="0" y="103"/>
                  </a:lnTo>
                  <a:lnTo>
                    <a:pt x="0" y="111"/>
                  </a:lnTo>
                  <a:lnTo>
                    <a:pt x="0" y="120"/>
                  </a:lnTo>
                  <a:lnTo>
                    <a:pt x="2" y="131"/>
                  </a:lnTo>
                  <a:lnTo>
                    <a:pt x="8" y="143"/>
                  </a:lnTo>
                  <a:lnTo>
                    <a:pt x="15" y="154"/>
                  </a:lnTo>
                  <a:lnTo>
                    <a:pt x="24" y="163"/>
                  </a:lnTo>
                  <a:lnTo>
                    <a:pt x="38" y="171"/>
                  </a:lnTo>
                  <a:lnTo>
                    <a:pt x="55" y="177"/>
                  </a:lnTo>
                  <a:lnTo>
                    <a:pt x="77" y="178"/>
                  </a:lnTo>
                  <a:lnTo>
                    <a:pt x="77" y="356"/>
                  </a:lnTo>
                  <a:lnTo>
                    <a:pt x="82" y="356"/>
                  </a:lnTo>
                  <a:lnTo>
                    <a:pt x="82" y="274"/>
                  </a:lnTo>
                  <a:lnTo>
                    <a:pt x="85" y="273"/>
                  </a:lnTo>
                  <a:lnTo>
                    <a:pt x="91" y="273"/>
                  </a:lnTo>
                  <a:lnTo>
                    <a:pt x="101" y="271"/>
                  </a:lnTo>
                  <a:lnTo>
                    <a:pt x="112" y="267"/>
                  </a:lnTo>
                  <a:lnTo>
                    <a:pt x="124" y="262"/>
                  </a:lnTo>
                  <a:lnTo>
                    <a:pt x="135" y="252"/>
                  </a:lnTo>
                  <a:lnTo>
                    <a:pt x="144" y="240"/>
                  </a:lnTo>
                  <a:lnTo>
                    <a:pt x="151" y="224"/>
                  </a:lnTo>
                  <a:lnTo>
                    <a:pt x="154" y="203"/>
                  </a:lnTo>
                  <a:lnTo>
                    <a:pt x="152" y="203"/>
                  </a:lnTo>
                  <a:lnTo>
                    <a:pt x="145" y="203"/>
                  </a:lnTo>
                  <a:lnTo>
                    <a:pt x="137" y="204"/>
                  </a:lnTo>
                  <a:lnTo>
                    <a:pt x="128" y="207"/>
                  </a:lnTo>
                  <a:lnTo>
                    <a:pt x="117" y="211"/>
                  </a:lnTo>
                  <a:lnTo>
                    <a:pt x="106" y="219"/>
                  </a:lnTo>
                  <a:lnTo>
                    <a:pt x="97" y="231"/>
                  </a:lnTo>
                  <a:lnTo>
                    <a:pt x="89" y="247"/>
                  </a:lnTo>
                  <a:lnTo>
                    <a:pt x="82" y="267"/>
                  </a:lnTo>
                  <a:lnTo>
                    <a:pt x="82" y="84"/>
                  </a:lnTo>
                  <a:close/>
                </a:path>
              </a:pathLst>
            </a:custGeom>
            <a:solidFill>
              <a:srgbClr val="D7D7D7"/>
            </a:solidFill>
            <a:ln w="0">
              <a:solidFill>
                <a:srgbClr val="D7D7D7"/>
              </a:solidFill>
              <a:prstDash val="solid"/>
              <a:round/>
              <a:headEnd/>
              <a:tailEnd/>
            </a:ln>
          </p:spPr>
          <p:txBody>
            <a:bodyPr/>
            <a:lstStyle/>
            <a:p>
              <a:endParaRPr lang="en-US"/>
            </a:p>
          </p:txBody>
        </p:sp>
        <p:sp>
          <p:nvSpPr>
            <p:cNvPr id="21" name="Freeform 15"/>
            <p:cNvSpPr>
              <a:spLocks/>
            </p:cNvSpPr>
            <p:nvPr/>
          </p:nvSpPr>
          <p:spPr bwMode="gray">
            <a:xfrm>
              <a:off x="2514" y="379"/>
              <a:ext cx="92" cy="210"/>
            </a:xfrm>
            <a:custGeom>
              <a:avLst/>
              <a:gdLst>
                <a:gd name="T0" fmla="*/ 43 w 92"/>
                <a:gd name="T1" fmla="*/ 162 h 210"/>
                <a:gd name="T2" fmla="*/ 36 w 92"/>
                <a:gd name="T3" fmla="*/ 160 h 210"/>
                <a:gd name="T4" fmla="*/ 23 w 92"/>
                <a:gd name="T5" fmla="*/ 155 h 210"/>
                <a:gd name="T6" fmla="*/ 12 w 92"/>
                <a:gd name="T7" fmla="*/ 141 h 210"/>
                <a:gd name="T8" fmla="*/ 12 w 92"/>
                <a:gd name="T9" fmla="*/ 129 h 210"/>
                <a:gd name="T10" fmla="*/ 23 w 92"/>
                <a:gd name="T11" fmla="*/ 132 h 210"/>
                <a:gd name="T12" fmla="*/ 38 w 92"/>
                <a:gd name="T13" fmla="*/ 145 h 210"/>
                <a:gd name="T14" fmla="*/ 43 w 92"/>
                <a:gd name="T15" fmla="*/ 108 h 210"/>
                <a:gd name="T16" fmla="*/ 35 w 92"/>
                <a:gd name="T17" fmla="*/ 106 h 210"/>
                <a:gd name="T18" fmla="*/ 20 w 92"/>
                <a:gd name="T19" fmla="*/ 101 h 210"/>
                <a:gd name="T20" fmla="*/ 7 w 92"/>
                <a:gd name="T21" fmla="*/ 83 h 210"/>
                <a:gd name="T22" fmla="*/ 7 w 92"/>
                <a:gd name="T23" fmla="*/ 70 h 210"/>
                <a:gd name="T24" fmla="*/ 17 w 92"/>
                <a:gd name="T25" fmla="*/ 71 h 210"/>
                <a:gd name="T26" fmla="*/ 31 w 92"/>
                <a:gd name="T27" fmla="*/ 81 h 210"/>
                <a:gd name="T28" fmla="*/ 43 w 92"/>
                <a:gd name="T29" fmla="*/ 105 h 210"/>
                <a:gd name="T30" fmla="*/ 40 w 92"/>
                <a:gd name="T31" fmla="*/ 43 h 210"/>
                <a:gd name="T32" fmla="*/ 26 w 92"/>
                <a:gd name="T33" fmla="*/ 39 h 210"/>
                <a:gd name="T34" fmla="*/ 8 w 92"/>
                <a:gd name="T35" fmla="*/ 27 h 210"/>
                <a:gd name="T36" fmla="*/ 0 w 92"/>
                <a:gd name="T37" fmla="*/ 0 h 210"/>
                <a:gd name="T38" fmla="*/ 7 w 92"/>
                <a:gd name="T39" fmla="*/ 0 h 210"/>
                <a:gd name="T40" fmla="*/ 23 w 92"/>
                <a:gd name="T41" fmla="*/ 5 h 210"/>
                <a:gd name="T42" fmla="*/ 39 w 92"/>
                <a:gd name="T43" fmla="*/ 23 h 210"/>
                <a:gd name="T44" fmla="*/ 46 w 92"/>
                <a:gd name="T45" fmla="*/ 38 h 210"/>
                <a:gd name="T46" fmla="*/ 51 w 92"/>
                <a:gd name="T47" fmla="*/ 24 h 210"/>
                <a:gd name="T48" fmla="*/ 66 w 92"/>
                <a:gd name="T49" fmla="*/ 8 h 210"/>
                <a:gd name="T50" fmla="*/ 92 w 92"/>
                <a:gd name="T51" fmla="*/ 0 h 210"/>
                <a:gd name="T52" fmla="*/ 90 w 92"/>
                <a:gd name="T53" fmla="*/ 8 h 210"/>
                <a:gd name="T54" fmla="*/ 82 w 92"/>
                <a:gd name="T55" fmla="*/ 25 h 210"/>
                <a:gd name="T56" fmla="*/ 63 w 92"/>
                <a:gd name="T57" fmla="*/ 40 h 210"/>
                <a:gd name="T58" fmla="*/ 49 w 92"/>
                <a:gd name="T59" fmla="*/ 124 h 210"/>
                <a:gd name="T60" fmla="*/ 50 w 92"/>
                <a:gd name="T61" fmla="*/ 116 h 210"/>
                <a:gd name="T62" fmla="*/ 59 w 92"/>
                <a:gd name="T63" fmla="*/ 100 h 210"/>
                <a:gd name="T64" fmla="*/ 81 w 92"/>
                <a:gd name="T65" fmla="*/ 92 h 210"/>
                <a:gd name="T66" fmla="*/ 80 w 92"/>
                <a:gd name="T67" fmla="*/ 98 h 210"/>
                <a:gd name="T68" fmla="*/ 73 w 92"/>
                <a:gd name="T69" fmla="*/ 114 h 210"/>
                <a:gd name="T70" fmla="*/ 59 w 92"/>
                <a:gd name="T71" fmla="*/ 127 h 210"/>
                <a:gd name="T72" fmla="*/ 49 w 92"/>
                <a:gd name="T73" fmla="*/ 210 h 21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2" h="210">
                  <a:moveTo>
                    <a:pt x="43" y="210"/>
                  </a:moveTo>
                  <a:lnTo>
                    <a:pt x="43" y="162"/>
                  </a:lnTo>
                  <a:lnTo>
                    <a:pt x="40" y="162"/>
                  </a:lnTo>
                  <a:lnTo>
                    <a:pt x="36" y="160"/>
                  </a:lnTo>
                  <a:lnTo>
                    <a:pt x="30" y="159"/>
                  </a:lnTo>
                  <a:lnTo>
                    <a:pt x="23" y="155"/>
                  </a:lnTo>
                  <a:lnTo>
                    <a:pt x="16" y="150"/>
                  </a:lnTo>
                  <a:lnTo>
                    <a:pt x="12" y="141"/>
                  </a:lnTo>
                  <a:lnTo>
                    <a:pt x="11" y="129"/>
                  </a:lnTo>
                  <a:lnTo>
                    <a:pt x="12" y="129"/>
                  </a:lnTo>
                  <a:lnTo>
                    <a:pt x="16" y="129"/>
                  </a:lnTo>
                  <a:lnTo>
                    <a:pt x="23" y="132"/>
                  </a:lnTo>
                  <a:lnTo>
                    <a:pt x="31" y="137"/>
                  </a:lnTo>
                  <a:lnTo>
                    <a:pt x="38" y="145"/>
                  </a:lnTo>
                  <a:lnTo>
                    <a:pt x="43" y="159"/>
                  </a:lnTo>
                  <a:lnTo>
                    <a:pt x="43" y="108"/>
                  </a:lnTo>
                  <a:lnTo>
                    <a:pt x="40" y="108"/>
                  </a:lnTo>
                  <a:lnTo>
                    <a:pt x="35" y="106"/>
                  </a:lnTo>
                  <a:lnTo>
                    <a:pt x="28" y="105"/>
                  </a:lnTo>
                  <a:lnTo>
                    <a:pt x="20" y="101"/>
                  </a:lnTo>
                  <a:lnTo>
                    <a:pt x="12" y="94"/>
                  </a:lnTo>
                  <a:lnTo>
                    <a:pt x="7" y="83"/>
                  </a:lnTo>
                  <a:lnTo>
                    <a:pt x="5" y="70"/>
                  </a:lnTo>
                  <a:lnTo>
                    <a:pt x="7" y="70"/>
                  </a:lnTo>
                  <a:lnTo>
                    <a:pt x="11" y="70"/>
                  </a:lnTo>
                  <a:lnTo>
                    <a:pt x="17" y="71"/>
                  </a:lnTo>
                  <a:lnTo>
                    <a:pt x="24" y="74"/>
                  </a:lnTo>
                  <a:lnTo>
                    <a:pt x="31" y="81"/>
                  </a:lnTo>
                  <a:lnTo>
                    <a:pt x="38" y="90"/>
                  </a:lnTo>
                  <a:lnTo>
                    <a:pt x="43" y="105"/>
                  </a:lnTo>
                  <a:lnTo>
                    <a:pt x="43" y="43"/>
                  </a:lnTo>
                  <a:lnTo>
                    <a:pt x="40" y="43"/>
                  </a:lnTo>
                  <a:lnTo>
                    <a:pt x="34" y="42"/>
                  </a:lnTo>
                  <a:lnTo>
                    <a:pt x="26" y="39"/>
                  </a:lnTo>
                  <a:lnTo>
                    <a:pt x="16" y="35"/>
                  </a:lnTo>
                  <a:lnTo>
                    <a:pt x="8" y="27"/>
                  </a:lnTo>
                  <a:lnTo>
                    <a:pt x="1" y="16"/>
                  </a:lnTo>
                  <a:lnTo>
                    <a:pt x="0" y="0"/>
                  </a:lnTo>
                  <a:lnTo>
                    <a:pt x="1" y="0"/>
                  </a:lnTo>
                  <a:lnTo>
                    <a:pt x="7" y="0"/>
                  </a:lnTo>
                  <a:lnTo>
                    <a:pt x="13" y="1"/>
                  </a:lnTo>
                  <a:lnTo>
                    <a:pt x="23" y="5"/>
                  </a:lnTo>
                  <a:lnTo>
                    <a:pt x="31" y="12"/>
                  </a:lnTo>
                  <a:lnTo>
                    <a:pt x="39" y="23"/>
                  </a:lnTo>
                  <a:lnTo>
                    <a:pt x="46" y="40"/>
                  </a:lnTo>
                  <a:lnTo>
                    <a:pt x="46" y="38"/>
                  </a:lnTo>
                  <a:lnTo>
                    <a:pt x="49" y="32"/>
                  </a:lnTo>
                  <a:lnTo>
                    <a:pt x="51" y="24"/>
                  </a:lnTo>
                  <a:lnTo>
                    <a:pt x="58" y="15"/>
                  </a:lnTo>
                  <a:lnTo>
                    <a:pt x="66" y="8"/>
                  </a:lnTo>
                  <a:lnTo>
                    <a:pt x="77" y="1"/>
                  </a:lnTo>
                  <a:lnTo>
                    <a:pt x="92" y="0"/>
                  </a:lnTo>
                  <a:lnTo>
                    <a:pt x="92" y="1"/>
                  </a:lnTo>
                  <a:lnTo>
                    <a:pt x="90" y="8"/>
                  </a:lnTo>
                  <a:lnTo>
                    <a:pt x="88" y="16"/>
                  </a:lnTo>
                  <a:lnTo>
                    <a:pt x="82" y="25"/>
                  </a:lnTo>
                  <a:lnTo>
                    <a:pt x="74" y="34"/>
                  </a:lnTo>
                  <a:lnTo>
                    <a:pt x="63" y="40"/>
                  </a:lnTo>
                  <a:lnTo>
                    <a:pt x="49" y="43"/>
                  </a:lnTo>
                  <a:lnTo>
                    <a:pt x="49" y="124"/>
                  </a:lnTo>
                  <a:lnTo>
                    <a:pt x="49" y="121"/>
                  </a:lnTo>
                  <a:lnTo>
                    <a:pt x="50" y="116"/>
                  </a:lnTo>
                  <a:lnTo>
                    <a:pt x="53" y="108"/>
                  </a:lnTo>
                  <a:lnTo>
                    <a:pt x="59" y="100"/>
                  </a:lnTo>
                  <a:lnTo>
                    <a:pt x="67" y="94"/>
                  </a:lnTo>
                  <a:lnTo>
                    <a:pt x="81" y="92"/>
                  </a:lnTo>
                  <a:lnTo>
                    <a:pt x="81" y="93"/>
                  </a:lnTo>
                  <a:lnTo>
                    <a:pt x="80" y="98"/>
                  </a:lnTo>
                  <a:lnTo>
                    <a:pt x="77" y="106"/>
                  </a:lnTo>
                  <a:lnTo>
                    <a:pt x="73" y="114"/>
                  </a:lnTo>
                  <a:lnTo>
                    <a:pt x="67" y="121"/>
                  </a:lnTo>
                  <a:lnTo>
                    <a:pt x="59" y="127"/>
                  </a:lnTo>
                  <a:lnTo>
                    <a:pt x="49" y="129"/>
                  </a:lnTo>
                  <a:lnTo>
                    <a:pt x="49" y="210"/>
                  </a:lnTo>
                  <a:lnTo>
                    <a:pt x="43" y="210"/>
                  </a:lnTo>
                  <a:close/>
                </a:path>
              </a:pathLst>
            </a:custGeom>
            <a:solidFill>
              <a:srgbClr val="D7D7D7"/>
            </a:solidFill>
            <a:ln w="0">
              <a:solidFill>
                <a:srgbClr val="D7D7D7"/>
              </a:solidFill>
              <a:prstDash val="solid"/>
              <a:round/>
              <a:headEnd/>
              <a:tailEnd/>
            </a:ln>
          </p:spPr>
          <p:txBody>
            <a:bodyPr/>
            <a:lstStyle/>
            <a:p>
              <a:endParaRPr lang="en-US"/>
            </a:p>
          </p:txBody>
        </p:sp>
        <p:sp>
          <p:nvSpPr>
            <p:cNvPr id="22" name="Freeform 16"/>
            <p:cNvSpPr>
              <a:spLocks/>
            </p:cNvSpPr>
            <p:nvPr/>
          </p:nvSpPr>
          <p:spPr bwMode="gray">
            <a:xfrm>
              <a:off x="1566" y="297"/>
              <a:ext cx="128" cy="292"/>
            </a:xfrm>
            <a:custGeom>
              <a:avLst/>
              <a:gdLst>
                <a:gd name="T0" fmla="*/ 61 w 128"/>
                <a:gd name="T1" fmla="*/ 225 h 292"/>
                <a:gd name="T2" fmla="*/ 54 w 128"/>
                <a:gd name="T3" fmla="*/ 225 h 292"/>
                <a:gd name="T4" fmla="*/ 38 w 128"/>
                <a:gd name="T5" fmla="*/ 219 h 292"/>
                <a:gd name="T6" fmla="*/ 23 w 128"/>
                <a:gd name="T7" fmla="*/ 206 h 292"/>
                <a:gd name="T8" fmla="*/ 15 w 128"/>
                <a:gd name="T9" fmla="*/ 180 h 292"/>
                <a:gd name="T10" fmla="*/ 23 w 128"/>
                <a:gd name="T11" fmla="*/ 180 h 292"/>
                <a:gd name="T12" fmla="*/ 38 w 128"/>
                <a:gd name="T13" fmla="*/ 186 h 292"/>
                <a:gd name="T14" fmla="*/ 54 w 128"/>
                <a:gd name="T15" fmla="*/ 205 h 292"/>
                <a:gd name="T16" fmla="*/ 61 w 128"/>
                <a:gd name="T17" fmla="*/ 151 h 292"/>
                <a:gd name="T18" fmla="*/ 52 w 128"/>
                <a:gd name="T19" fmla="*/ 149 h 292"/>
                <a:gd name="T20" fmla="*/ 34 w 128"/>
                <a:gd name="T21" fmla="*/ 144 h 292"/>
                <a:gd name="T22" fmla="*/ 16 w 128"/>
                <a:gd name="T23" fmla="*/ 128 h 292"/>
                <a:gd name="T24" fmla="*/ 8 w 128"/>
                <a:gd name="T25" fmla="*/ 98 h 292"/>
                <a:gd name="T26" fmla="*/ 15 w 128"/>
                <a:gd name="T27" fmla="*/ 97 h 292"/>
                <a:gd name="T28" fmla="*/ 29 w 128"/>
                <a:gd name="T29" fmla="*/ 101 h 292"/>
                <a:gd name="T30" fmla="*/ 47 w 128"/>
                <a:gd name="T31" fmla="*/ 116 h 292"/>
                <a:gd name="T32" fmla="*/ 61 w 128"/>
                <a:gd name="T33" fmla="*/ 147 h 292"/>
                <a:gd name="T34" fmla="*/ 58 w 128"/>
                <a:gd name="T35" fmla="*/ 60 h 292"/>
                <a:gd name="T36" fmla="*/ 44 w 128"/>
                <a:gd name="T37" fmla="*/ 58 h 292"/>
                <a:gd name="T38" fmla="*/ 25 w 128"/>
                <a:gd name="T39" fmla="*/ 50 h 292"/>
                <a:gd name="T40" fmla="*/ 8 w 128"/>
                <a:gd name="T41" fmla="*/ 32 h 292"/>
                <a:gd name="T42" fmla="*/ 0 w 128"/>
                <a:gd name="T43" fmla="*/ 0 h 292"/>
                <a:gd name="T44" fmla="*/ 8 w 128"/>
                <a:gd name="T45" fmla="*/ 0 h 292"/>
                <a:gd name="T46" fmla="*/ 27 w 128"/>
                <a:gd name="T47" fmla="*/ 5 h 292"/>
                <a:gd name="T48" fmla="*/ 48 w 128"/>
                <a:gd name="T49" fmla="*/ 21 h 292"/>
                <a:gd name="T50" fmla="*/ 65 w 128"/>
                <a:gd name="T51" fmla="*/ 56 h 292"/>
                <a:gd name="T52" fmla="*/ 66 w 128"/>
                <a:gd name="T53" fmla="*/ 48 h 292"/>
                <a:gd name="T54" fmla="*/ 77 w 128"/>
                <a:gd name="T55" fmla="*/ 28 h 292"/>
                <a:gd name="T56" fmla="*/ 96 w 128"/>
                <a:gd name="T57" fmla="*/ 9 h 292"/>
                <a:gd name="T58" fmla="*/ 128 w 128"/>
                <a:gd name="T59" fmla="*/ 0 h 292"/>
                <a:gd name="T60" fmla="*/ 127 w 128"/>
                <a:gd name="T61" fmla="*/ 9 h 292"/>
                <a:gd name="T62" fmla="*/ 119 w 128"/>
                <a:gd name="T63" fmla="*/ 31 h 292"/>
                <a:gd name="T64" fmla="*/ 101 w 128"/>
                <a:gd name="T65" fmla="*/ 51 h 292"/>
                <a:gd name="T66" fmla="*/ 67 w 128"/>
                <a:gd name="T67" fmla="*/ 60 h 292"/>
                <a:gd name="T68" fmla="*/ 69 w 128"/>
                <a:gd name="T69" fmla="*/ 170 h 292"/>
                <a:gd name="T70" fmla="*/ 73 w 128"/>
                <a:gd name="T71" fmla="*/ 155 h 292"/>
                <a:gd name="T72" fmla="*/ 86 w 128"/>
                <a:gd name="T73" fmla="*/ 136 h 292"/>
                <a:gd name="T74" fmla="*/ 113 w 128"/>
                <a:gd name="T75" fmla="*/ 128 h 292"/>
                <a:gd name="T76" fmla="*/ 112 w 128"/>
                <a:gd name="T77" fmla="*/ 136 h 292"/>
                <a:gd name="T78" fmla="*/ 105 w 128"/>
                <a:gd name="T79" fmla="*/ 153 h 292"/>
                <a:gd name="T80" fmla="*/ 92 w 128"/>
                <a:gd name="T81" fmla="*/ 172 h 292"/>
                <a:gd name="T82" fmla="*/ 67 w 128"/>
                <a:gd name="T83" fmla="*/ 180 h 292"/>
                <a:gd name="T84" fmla="*/ 61 w 128"/>
                <a:gd name="T85" fmla="*/ 292 h 2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8" h="292">
                  <a:moveTo>
                    <a:pt x="61" y="292"/>
                  </a:moveTo>
                  <a:lnTo>
                    <a:pt x="61" y="225"/>
                  </a:lnTo>
                  <a:lnTo>
                    <a:pt x="58" y="225"/>
                  </a:lnTo>
                  <a:lnTo>
                    <a:pt x="54" y="225"/>
                  </a:lnTo>
                  <a:lnTo>
                    <a:pt x="46" y="222"/>
                  </a:lnTo>
                  <a:lnTo>
                    <a:pt x="38" y="219"/>
                  </a:lnTo>
                  <a:lnTo>
                    <a:pt x="29" y="214"/>
                  </a:lnTo>
                  <a:lnTo>
                    <a:pt x="23" y="206"/>
                  </a:lnTo>
                  <a:lnTo>
                    <a:pt x="17" y="195"/>
                  </a:lnTo>
                  <a:lnTo>
                    <a:pt x="15" y="180"/>
                  </a:lnTo>
                  <a:lnTo>
                    <a:pt x="17" y="180"/>
                  </a:lnTo>
                  <a:lnTo>
                    <a:pt x="23" y="180"/>
                  </a:lnTo>
                  <a:lnTo>
                    <a:pt x="29" y="182"/>
                  </a:lnTo>
                  <a:lnTo>
                    <a:pt x="38" y="186"/>
                  </a:lnTo>
                  <a:lnTo>
                    <a:pt x="47" y="194"/>
                  </a:lnTo>
                  <a:lnTo>
                    <a:pt x="54" y="205"/>
                  </a:lnTo>
                  <a:lnTo>
                    <a:pt x="61" y="221"/>
                  </a:lnTo>
                  <a:lnTo>
                    <a:pt x="61" y="151"/>
                  </a:lnTo>
                  <a:lnTo>
                    <a:pt x="58" y="149"/>
                  </a:lnTo>
                  <a:lnTo>
                    <a:pt x="52" y="149"/>
                  </a:lnTo>
                  <a:lnTo>
                    <a:pt x="44" y="147"/>
                  </a:lnTo>
                  <a:lnTo>
                    <a:pt x="34" y="144"/>
                  </a:lnTo>
                  <a:lnTo>
                    <a:pt x="24" y="137"/>
                  </a:lnTo>
                  <a:lnTo>
                    <a:pt x="16" y="128"/>
                  </a:lnTo>
                  <a:lnTo>
                    <a:pt x="11" y="114"/>
                  </a:lnTo>
                  <a:lnTo>
                    <a:pt x="8" y="98"/>
                  </a:lnTo>
                  <a:lnTo>
                    <a:pt x="9" y="97"/>
                  </a:lnTo>
                  <a:lnTo>
                    <a:pt x="15" y="97"/>
                  </a:lnTo>
                  <a:lnTo>
                    <a:pt x="21" y="98"/>
                  </a:lnTo>
                  <a:lnTo>
                    <a:pt x="29" y="101"/>
                  </a:lnTo>
                  <a:lnTo>
                    <a:pt x="39" y="106"/>
                  </a:lnTo>
                  <a:lnTo>
                    <a:pt x="47" y="116"/>
                  </a:lnTo>
                  <a:lnTo>
                    <a:pt x="55" y="128"/>
                  </a:lnTo>
                  <a:lnTo>
                    <a:pt x="61" y="147"/>
                  </a:lnTo>
                  <a:lnTo>
                    <a:pt x="61" y="60"/>
                  </a:lnTo>
                  <a:lnTo>
                    <a:pt x="58" y="60"/>
                  </a:lnTo>
                  <a:lnTo>
                    <a:pt x="52" y="59"/>
                  </a:lnTo>
                  <a:lnTo>
                    <a:pt x="44" y="58"/>
                  </a:lnTo>
                  <a:lnTo>
                    <a:pt x="35" y="55"/>
                  </a:lnTo>
                  <a:lnTo>
                    <a:pt x="25" y="50"/>
                  </a:lnTo>
                  <a:lnTo>
                    <a:pt x="16" y="43"/>
                  </a:lnTo>
                  <a:lnTo>
                    <a:pt x="8" y="32"/>
                  </a:lnTo>
                  <a:lnTo>
                    <a:pt x="3" y="19"/>
                  </a:lnTo>
                  <a:lnTo>
                    <a:pt x="0" y="0"/>
                  </a:lnTo>
                  <a:lnTo>
                    <a:pt x="3" y="0"/>
                  </a:lnTo>
                  <a:lnTo>
                    <a:pt x="8" y="0"/>
                  </a:lnTo>
                  <a:lnTo>
                    <a:pt x="16" y="1"/>
                  </a:lnTo>
                  <a:lnTo>
                    <a:pt x="27" y="5"/>
                  </a:lnTo>
                  <a:lnTo>
                    <a:pt x="38" y="10"/>
                  </a:lnTo>
                  <a:lnTo>
                    <a:pt x="48" y="21"/>
                  </a:lnTo>
                  <a:lnTo>
                    <a:pt x="56" y="36"/>
                  </a:lnTo>
                  <a:lnTo>
                    <a:pt x="65" y="56"/>
                  </a:lnTo>
                  <a:lnTo>
                    <a:pt x="65" y="54"/>
                  </a:lnTo>
                  <a:lnTo>
                    <a:pt x="66" y="48"/>
                  </a:lnTo>
                  <a:lnTo>
                    <a:pt x="70" y="39"/>
                  </a:lnTo>
                  <a:lnTo>
                    <a:pt x="77" y="28"/>
                  </a:lnTo>
                  <a:lnTo>
                    <a:pt x="85" y="19"/>
                  </a:lnTo>
                  <a:lnTo>
                    <a:pt x="96" y="9"/>
                  </a:lnTo>
                  <a:lnTo>
                    <a:pt x="110" y="2"/>
                  </a:lnTo>
                  <a:lnTo>
                    <a:pt x="128" y="0"/>
                  </a:lnTo>
                  <a:lnTo>
                    <a:pt x="128" y="2"/>
                  </a:lnTo>
                  <a:lnTo>
                    <a:pt x="127" y="9"/>
                  </a:lnTo>
                  <a:lnTo>
                    <a:pt x="124" y="19"/>
                  </a:lnTo>
                  <a:lnTo>
                    <a:pt x="119" y="31"/>
                  </a:lnTo>
                  <a:lnTo>
                    <a:pt x="112" y="41"/>
                  </a:lnTo>
                  <a:lnTo>
                    <a:pt x="101" y="51"/>
                  </a:lnTo>
                  <a:lnTo>
                    <a:pt x="86" y="58"/>
                  </a:lnTo>
                  <a:lnTo>
                    <a:pt x="67" y="60"/>
                  </a:lnTo>
                  <a:lnTo>
                    <a:pt x="67" y="172"/>
                  </a:lnTo>
                  <a:lnTo>
                    <a:pt x="69" y="170"/>
                  </a:lnTo>
                  <a:lnTo>
                    <a:pt x="70" y="164"/>
                  </a:lnTo>
                  <a:lnTo>
                    <a:pt x="73" y="155"/>
                  </a:lnTo>
                  <a:lnTo>
                    <a:pt x="78" y="145"/>
                  </a:lnTo>
                  <a:lnTo>
                    <a:pt x="86" y="136"/>
                  </a:lnTo>
                  <a:lnTo>
                    <a:pt x="97" y="130"/>
                  </a:lnTo>
                  <a:lnTo>
                    <a:pt x="113" y="128"/>
                  </a:lnTo>
                  <a:lnTo>
                    <a:pt x="113" y="130"/>
                  </a:lnTo>
                  <a:lnTo>
                    <a:pt x="112" y="136"/>
                  </a:lnTo>
                  <a:lnTo>
                    <a:pt x="109" y="144"/>
                  </a:lnTo>
                  <a:lnTo>
                    <a:pt x="105" y="153"/>
                  </a:lnTo>
                  <a:lnTo>
                    <a:pt x="100" y="163"/>
                  </a:lnTo>
                  <a:lnTo>
                    <a:pt x="92" y="172"/>
                  </a:lnTo>
                  <a:lnTo>
                    <a:pt x="82" y="178"/>
                  </a:lnTo>
                  <a:lnTo>
                    <a:pt x="67" y="180"/>
                  </a:lnTo>
                  <a:lnTo>
                    <a:pt x="67" y="292"/>
                  </a:lnTo>
                  <a:lnTo>
                    <a:pt x="61" y="292"/>
                  </a:lnTo>
                  <a:close/>
                </a:path>
              </a:pathLst>
            </a:custGeom>
            <a:solidFill>
              <a:srgbClr val="D7D7D7"/>
            </a:solidFill>
            <a:ln w="0">
              <a:solidFill>
                <a:srgbClr val="D7D7D7"/>
              </a:solidFill>
              <a:prstDash val="solid"/>
              <a:round/>
              <a:headEnd/>
              <a:tailEnd/>
            </a:ln>
          </p:spPr>
          <p:txBody>
            <a:bodyPr/>
            <a:lstStyle/>
            <a:p>
              <a:endParaRPr lang="en-US"/>
            </a:p>
          </p:txBody>
        </p:sp>
        <p:sp>
          <p:nvSpPr>
            <p:cNvPr id="23" name="Freeform 17"/>
            <p:cNvSpPr>
              <a:spLocks/>
            </p:cNvSpPr>
            <p:nvPr/>
          </p:nvSpPr>
          <p:spPr bwMode="gray">
            <a:xfrm>
              <a:off x="2596" y="332"/>
              <a:ext cx="68" cy="257"/>
            </a:xfrm>
            <a:custGeom>
              <a:avLst/>
              <a:gdLst>
                <a:gd name="T0" fmla="*/ 31 w 68"/>
                <a:gd name="T1" fmla="*/ 164 h 257"/>
                <a:gd name="T2" fmla="*/ 23 w 68"/>
                <a:gd name="T3" fmla="*/ 163 h 257"/>
                <a:gd name="T4" fmla="*/ 8 w 68"/>
                <a:gd name="T5" fmla="*/ 155 h 257"/>
                <a:gd name="T6" fmla="*/ 0 w 68"/>
                <a:gd name="T7" fmla="*/ 132 h 257"/>
                <a:gd name="T8" fmla="*/ 7 w 68"/>
                <a:gd name="T9" fmla="*/ 132 h 257"/>
                <a:gd name="T10" fmla="*/ 22 w 68"/>
                <a:gd name="T11" fmla="*/ 139 h 257"/>
                <a:gd name="T12" fmla="*/ 31 w 68"/>
                <a:gd name="T13" fmla="*/ 160 h 257"/>
                <a:gd name="T14" fmla="*/ 29 w 68"/>
                <a:gd name="T15" fmla="*/ 101 h 257"/>
                <a:gd name="T16" fmla="*/ 16 w 68"/>
                <a:gd name="T17" fmla="*/ 97 h 257"/>
                <a:gd name="T18" fmla="*/ 3 w 68"/>
                <a:gd name="T19" fmla="*/ 83 h 257"/>
                <a:gd name="T20" fmla="*/ 3 w 68"/>
                <a:gd name="T21" fmla="*/ 70 h 257"/>
                <a:gd name="T22" fmla="*/ 15 w 68"/>
                <a:gd name="T23" fmla="*/ 74 h 257"/>
                <a:gd name="T24" fmla="*/ 27 w 68"/>
                <a:gd name="T25" fmla="*/ 86 h 257"/>
                <a:gd name="T26" fmla="*/ 31 w 68"/>
                <a:gd name="T27" fmla="*/ 31 h 257"/>
                <a:gd name="T28" fmla="*/ 33 w 68"/>
                <a:gd name="T29" fmla="*/ 23 h 257"/>
                <a:gd name="T30" fmla="*/ 41 w 68"/>
                <a:gd name="T31" fmla="*/ 8 h 257"/>
                <a:gd name="T32" fmla="*/ 62 w 68"/>
                <a:gd name="T33" fmla="*/ 0 h 257"/>
                <a:gd name="T34" fmla="*/ 61 w 68"/>
                <a:gd name="T35" fmla="*/ 8 h 257"/>
                <a:gd name="T36" fmla="*/ 53 w 68"/>
                <a:gd name="T37" fmla="*/ 23 h 257"/>
                <a:gd name="T38" fmla="*/ 35 w 68"/>
                <a:gd name="T39" fmla="*/ 31 h 257"/>
                <a:gd name="T40" fmla="*/ 35 w 68"/>
                <a:gd name="T41" fmla="*/ 75 h 257"/>
                <a:gd name="T42" fmla="*/ 39 w 68"/>
                <a:gd name="T43" fmla="*/ 62 h 257"/>
                <a:gd name="T44" fmla="*/ 54 w 68"/>
                <a:gd name="T45" fmla="*/ 48 h 257"/>
                <a:gd name="T46" fmla="*/ 68 w 68"/>
                <a:gd name="T47" fmla="*/ 48 h 257"/>
                <a:gd name="T48" fmla="*/ 66 w 68"/>
                <a:gd name="T49" fmla="*/ 59 h 257"/>
                <a:gd name="T50" fmla="*/ 58 w 68"/>
                <a:gd name="T51" fmla="*/ 72 h 257"/>
                <a:gd name="T52" fmla="*/ 35 w 68"/>
                <a:gd name="T53" fmla="*/ 82 h 257"/>
                <a:gd name="T54" fmla="*/ 35 w 68"/>
                <a:gd name="T55" fmla="*/ 143 h 257"/>
                <a:gd name="T56" fmla="*/ 38 w 68"/>
                <a:gd name="T57" fmla="*/ 132 h 257"/>
                <a:gd name="T58" fmla="*/ 49 w 68"/>
                <a:gd name="T59" fmla="*/ 122 h 257"/>
                <a:gd name="T60" fmla="*/ 60 w 68"/>
                <a:gd name="T61" fmla="*/ 122 h 257"/>
                <a:gd name="T62" fmla="*/ 58 w 68"/>
                <a:gd name="T63" fmla="*/ 133 h 257"/>
                <a:gd name="T64" fmla="*/ 47 w 68"/>
                <a:gd name="T65" fmla="*/ 144 h 257"/>
                <a:gd name="T66" fmla="*/ 35 w 68"/>
                <a:gd name="T67" fmla="*/ 257 h 25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8" h="257">
                  <a:moveTo>
                    <a:pt x="31" y="257"/>
                  </a:moveTo>
                  <a:lnTo>
                    <a:pt x="31" y="164"/>
                  </a:lnTo>
                  <a:lnTo>
                    <a:pt x="29" y="163"/>
                  </a:lnTo>
                  <a:lnTo>
                    <a:pt x="23" y="163"/>
                  </a:lnTo>
                  <a:lnTo>
                    <a:pt x="16" y="160"/>
                  </a:lnTo>
                  <a:lnTo>
                    <a:pt x="8" y="155"/>
                  </a:lnTo>
                  <a:lnTo>
                    <a:pt x="3" y="145"/>
                  </a:lnTo>
                  <a:lnTo>
                    <a:pt x="0" y="132"/>
                  </a:lnTo>
                  <a:lnTo>
                    <a:pt x="3" y="132"/>
                  </a:lnTo>
                  <a:lnTo>
                    <a:pt x="7" y="132"/>
                  </a:lnTo>
                  <a:lnTo>
                    <a:pt x="15" y="135"/>
                  </a:lnTo>
                  <a:lnTo>
                    <a:pt x="22" y="139"/>
                  </a:lnTo>
                  <a:lnTo>
                    <a:pt x="27" y="147"/>
                  </a:lnTo>
                  <a:lnTo>
                    <a:pt x="31" y="160"/>
                  </a:lnTo>
                  <a:lnTo>
                    <a:pt x="31" y="101"/>
                  </a:lnTo>
                  <a:lnTo>
                    <a:pt x="29" y="101"/>
                  </a:lnTo>
                  <a:lnTo>
                    <a:pt x="23" y="99"/>
                  </a:lnTo>
                  <a:lnTo>
                    <a:pt x="16" y="97"/>
                  </a:lnTo>
                  <a:lnTo>
                    <a:pt x="8" y="91"/>
                  </a:lnTo>
                  <a:lnTo>
                    <a:pt x="3" y="83"/>
                  </a:lnTo>
                  <a:lnTo>
                    <a:pt x="0" y="70"/>
                  </a:lnTo>
                  <a:lnTo>
                    <a:pt x="3" y="70"/>
                  </a:lnTo>
                  <a:lnTo>
                    <a:pt x="7" y="71"/>
                  </a:lnTo>
                  <a:lnTo>
                    <a:pt x="15" y="74"/>
                  </a:lnTo>
                  <a:lnTo>
                    <a:pt x="22" y="78"/>
                  </a:lnTo>
                  <a:lnTo>
                    <a:pt x="27" y="86"/>
                  </a:lnTo>
                  <a:lnTo>
                    <a:pt x="31" y="97"/>
                  </a:lnTo>
                  <a:lnTo>
                    <a:pt x="31" y="31"/>
                  </a:lnTo>
                  <a:lnTo>
                    <a:pt x="31" y="28"/>
                  </a:lnTo>
                  <a:lnTo>
                    <a:pt x="33" y="23"/>
                  </a:lnTo>
                  <a:lnTo>
                    <a:pt x="35" y="15"/>
                  </a:lnTo>
                  <a:lnTo>
                    <a:pt x="41" y="8"/>
                  </a:lnTo>
                  <a:lnTo>
                    <a:pt x="50" y="2"/>
                  </a:lnTo>
                  <a:lnTo>
                    <a:pt x="62" y="0"/>
                  </a:lnTo>
                  <a:lnTo>
                    <a:pt x="62" y="2"/>
                  </a:lnTo>
                  <a:lnTo>
                    <a:pt x="61" y="8"/>
                  </a:lnTo>
                  <a:lnTo>
                    <a:pt x="58" y="15"/>
                  </a:lnTo>
                  <a:lnTo>
                    <a:pt x="53" y="23"/>
                  </a:lnTo>
                  <a:lnTo>
                    <a:pt x="46" y="28"/>
                  </a:lnTo>
                  <a:lnTo>
                    <a:pt x="35" y="31"/>
                  </a:lnTo>
                  <a:lnTo>
                    <a:pt x="35" y="78"/>
                  </a:lnTo>
                  <a:lnTo>
                    <a:pt x="35" y="75"/>
                  </a:lnTo>
                  <a:lnTo>
                    <a:pt x="37" y="70"/>
                  </a:lnTo>
                  <a:lnTo>
                    <a:pt x="39" y="62"/>
                  </a:lnTo>
                  <a:lnTo>
                    <a:pt x="45" y="55"/>
                  </a:lnTo>
                  <a:lnTo>
                    <a:pt x="54" y="48"/>
                  </a:lnTo>
                  <a:lnTo>
                    <a:pt x="66" y="47"/>
                  </a:lnTo>
                  <a:lnTo>
                    <a:pt x="68" y="48"/>
                  </a:lnTo>
                  <a:lnTo>
                    <a:pt x="68" y="52"/>
                  </a:lnTo>
                  <a:lnTo>
                    <a:pt x="66" y="59"/>
                  </a:lnTo>
                  <a:lnTo>
                    <a:pt x="64" y="66"/>
                  </a:lnTo>
                  <a:lnTo>
                    <a:pt x="58" y="72"/>
                  </a:lnTo>
                  <a:lnTo>
                    <a:pt x="50" y="78"/>
                  </a:lnTo>
                  <a:lnTo>
                    <a:pt x="35" y="82"/>
                  </a:lnTo>
                  <a:lnTo>
                    <a:pt x="35" y="144"/>
                  </a:lnTo>
                  <a:lnTo>
                    <a:pt x="35" y="143"/>
                  </a:lnTo>
                  <a:lnTo>
                    <a:pt x="37" y="139"/>
                  </a:lnTo>
                  <a:lnTo>
                    <a:pt x="38" y="132"/>
                  </a:lnTo>
                  <a:lnTo>
                    <a:pt x="42" y="126"/>
                  </a:lnTo>
                  <a:lnTo>
                    <a:pt x="49" y="122"/>
                  </a:lnTo>
                  <a:lnTo>
                    <a:pt x="58" y="121"/>
                  </a:lnTo>
                  <a:lnTo>
                    <a:pt x="60" y="122"/>
                  </a:lnTo>
                  <a:lnTo>
                    <a:pt x="60" y="126"/>
                  </a:lnTo>
                  <a:lnTo>
                    <a:pt x="58" y="133"/>
                  </a:lnTo>
                  <a:lnTo>
                    <a:pt x="56" y="139"/>
                  </a:lnTo>
                  <a:lnTo>
                    <a:pt x="47" y="144"/>
                  </a:lnTo>
                  <a:lnTo>
                    <a:pt x="35" y="148"/>
                  </a:lnTo>
                  <a:lnTo>
                    <a:pt x="35" y="257"/>
                  </a:lnTo>
                  <a:lnTo>
                    <a:pt x="31" y="257"/>
                  </a:lnTo>
                  <a:close/>
                </a:path>
              </a:pathLst>
            </a:custGeom>
            <a:solidFill>
              <a:srgbClr val="D7D7D7"/>
            </a:solidFill>
            <a:ln w="0">
              <a:solidFill>
                <a:srgbClr val="D7D7D7"/>
              </a:solidFill>
              <a:prstDash val="solid"/>
              <a:round/>
              <a:headEnd/>
              <a:tailEnd/>
            </a:ln>
          </p:spPr>
          <p:txBody>
            <a:bodyPr/>
            <a:lstStyle/>
            <a:p>
              <a:endParaRPr lang="en-US"/>
            </a:p>
          </p:txBody>
        </p:sp>
        <p:sp>
          <p:nvSpPr>
            <p:cNvPr id="24" name="Freeform 18"/>
            <p:cNvSpPr>
              <a:spLocks/>
            </p:cNvSpPr>
            <p:nvPr/>
          </p:nvSpPr>
          <p:spPr bwMode="gray">
            <a:xfrm>
              <a:off x="1672" y="164"/>
              <a:ext cx="111" cy="425"/>
            </a:xfrm>
            <a:custGeom>
              <a:avLst/>
              <a:gdLst>
                <a:gd name="T0" fmla="*/ 52 w 111"/>
                <a:gd name="T1" fmla="*/ 272 h 425"/>
                <a:gd name="T2" fmla="*/ 44 w 111"/>
                <a:gd name="T3" fmla="*/ 270 h 425"/>
                <a:gd name="T4" fmla="*/ 26 w 111"/>
                <a:gd name="T5" fmla="*/ 265 h 425"/>
                <a:gd name="T6" fmla="*/ 8 w 111"/>
                <a:gd name="T7" fmla="*/ 249 h 425"/>
                <a:gd name="T8" fmla="*/ 0 w 111"/>
                <a:gd name="T9" fmla="*/ 219 h 425"/>
                <a:gd name="T10" fmla="*/ 8 w 111"/>
                <a:gd name="T11" fmla="*/ 219 h 425"/>
                <a:gd name="T12" fmla="*/ 25 w 111"/>
                <a:gd name="T13" fmla="*/ 223 h 425"/>
                <a:gd name="T14" fmla="*/ 41 w 111"/>
                <a:gd name="T15" fmla="*/ 235 h 425"/>
                <a:gd name="T16" fmla="*/ 52 w 111"/>
                <a:gd name="T17" fmla="*/ 265 h 425"/>
                <a:gd name="T18" fmla="*/ 50 w 111"/>
                <a:gd name="T19" fmla="*/ 168 h 425"/>
                <a:gd name="T20" fmla="*/ 35 w 111"/>
                <a:gd name="T21" fmla="*/ 165 h 425"/>
                <a:gd name="T22" fmla="*/ 17 w 111"/>
                <a:gd name="T23" fmla="*/ 156 h 425"/>
                <a:gd name="T24" fmla="*/ 3 w 111"/>
                <a:gd name="T25" fmla="*/ 134 h 425"/>
                <a:gd name="T26" fmla="*/ 3 w 111"/>
                <a:gd name="T27" fmla="*/ 116 h 425"/>
                <a:gd name="T28" fmla="*/ 19 w 111"/>
                <a:gd name="T29" fmla="*/ 120 h 425"/>
                <a:gd name="T30" fmla="*/ 39 w 111"/>
                <a:gd name="T31" fmla="*/ 133 h 425"/>
                <a:gd name="T32" fmla="*/ 52 w 111"/>
                <a:gd name="T33" fmla="*/ 161 h 425"/>
                <a:gd name="T34" fmla="*/ 53 w 111"/>
                <a:gd name="T35" fmla="*/ 50 h 425"/>
                <a:gd name="T36" fmla="*/ 54 w 111"/>
                <a:gd name="T37" fmla="*/ 36 h 425"/>
                <a:gd name="T38" fmla="*/ 65 w 111"/>
                <a:gd name="T39" fmla="*/ 17 h 425"/>
                <a:gd name="T40" fmla="*/ 87 w 111"/>
                <a:gd name="T41" fmla="*/ 3 h 425"/>
                <a:gd name="T42" fmla="*/ 103 w 111"/>
                <a:gd name="T43" fmla="*/ 3 h 425"/>
                <a:gd name="T44" fmla="*/ 99 w 111"/>
                <a:gd name="T45" fmla="*/ 21 h 425"/>
                <a:gd name="T46" fmla="*/ 84 w 111"/>
                <a:gd name="T47" fmla="*/ 42 h 425"/>
                <a:gd name="T48" fmla="*/ 58 w 111"/>
                <a:gd name="T49" fmla="*/ 52 h 425"/>
                <a:gd name="T50" fmla="*/ 58 w 111"/>
                <a:gd name="T51" fmla="*/ 127 h 425"/>
                <a:gd name="T52" fmla="*/ 61 w 111"/>
                <a:gd name="T53" fmla="*/ 112 h 425"/>
                <a:gd name="T54" fmla="*/ 72 w 111"/>
                <a:gd name="T55" fmla="*/ 94 h 425"/>
                <a:gd name="T56" fmla="*/ 93 w 111"/>
                <a:gd name="T57" fmla="*/ 80 h 425"/>
                <a:gd name="T58" fmla="*/ 111 w 111"/>
                <a:gd name="T59" fmla="*/ 80 h 425"/>
                <a:gd name="T60" fmla="*/ 111 w 111"/>
                <a:gd name="T61" fmla="*/ 91 h 425"/>
                <a:gd name="T62" fmla="*/ 107 w 111"/>
                <a:gd name="T63" fmla="*/ 108 h 425"/>
                <a:gd name="T64" fmla="*/ 91 w 111"/>
                <a:gd name="T65" fmla="*/ 126 h 425"/>
                <a:gd name="T66" fmla="*/ 58 w 111"/>
                <a:gd name="T67" fmla="*/ 135 h 425"/>
                <a:gd name="T68" fmla="*/ 58 w 111"/>
                <a:gd name="T69" fmla="*/ 236 h 425"/>
                <a:gd name="T70" fmla="*/ 61 w 111"/>
                <a:gd name="T71" fmla="*/ 223 h 425"/>
                <a:gd name="T72" fmla="*/ 73 w 111"/>
                <a:gd name="T73" fmla="*/ 208 h 425"/>
                <a:gd name="T74" fmla="*/ 97 w 111"/>
                <a:gd name="T75" fmla="*/ 200 h 425"/>
                <a:gd name="T76" fmla="*/ 99 w 111"/>
                <a:gd name="T77" fmla="*/ 207 h 425"/>
                <a:gd name="T78" fmla="*/ 97 w 111"/>
                <a:gd name="T79" fmla="*/ 220 h 425"/>
                <a:gd name="T80" fmla="*/ 87 w 111"/>
                <a:gd name="T81" fmla="*/ 235 h 425"/>
                <a:gd name="T82" fmla="*/ 58 w 111"/>
                <a:gd name="T83" fmla="*/ 245 h 425"/>
                <a:gd name="T84" fmla="*/ 52 w 111"/>
                <a:gd name="T85" fmla="*/ 425 h 42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11" h="425">
                  <a:moveTo>
                    <a:pt x="52" y="425"/>
                  </a:moveTo>
                  <a:lnTo>
                    <a:pt x="52" y="272"/>
                  </a:lnTo>
                  <a:lnTo>
                    <a:pt x="50" y="270"/>
                  </a:lnTo>
                  <a:lnTo>
                    <a:pt x="44" y="270"/>
                  </a:lnTo>
                  <a:lnTo>
                    <a:pt x="35" y="269"/>
                  </a:lnTo>
                  <a:lnTo>
                    <a:pt x="26" y="265"/>
                  </a:lnTo>
                  <a:lnTo>
                    <a:pt x="17" y="258"/>
                  </a:lnTo>
                  <a:lnTo>
                    <a:pt x="8" y="249"/>
                  </a:lnTo>
                  <a:lnTo>
                    <a:pt x="3" y="236"/>
                  </a:lnTo>
                  <a:lnTo>
                    <a:pt x="0" y="219"/>
                  </a:lnTo>
                  <a:lnTo>
                    <a:pt x="3" y="219"/>
                  </a:lnTo>
                  <a:lnTo>
                    <a:pt x="8" y="219"/>
                  </a:lnTo>
                  <a:lnTo>
                    <a:pt x="15" y="220"/>
                  </a:lnTo>
                  <a:lnTo>
                    <a:pt x="25" y="223"/>
                  </a:lnTo>
                  <a:lnTo>
                    <a:pt x="33" y="227"/>
                  </a:lnTo>
                  <a:lnTo>
                    <a:pt x="41" y="235"/>
                  </a:lnTo>
                  <a:lnTo>
                    <a:pt x="48" y="247"/>
                  </a:lnTo>
                  <a:lnTo>
                    <a:pt x="52" y="265"/>
                  </a:lnTo>
                  <a:lnTo>
                    <a:pt x="52" y="168"/>
                  </a:lnTo>
                  <a:lnTo>
                    <a:pt x="50" y="168"/>
                  </a:lnTo>
                  <a:lnTo>
                    <a:pt x="44" y="168"/>
                  </a:lnTo>
                  <a:lnTo>
                    <a:pt x="35" y="165"/>
                  </a:lnTo>
                  <a:lnTo>
                    <a:pt x="26" y="161"/>
                  </a:lnTo>
                  <a:lnTo>
                    <a:pt x="17" y="156"/>
                  </a:lnTo>
                  <a:lnTo>
                    <a:pt x="8" y="146"/>
                  </a:lnTo>
                  <a:lnTo>
                    <a:pt x="3" y="134"/>
                  </a:lnTo>
                  <a:lnTo>
                    <a:pt x="0" y="116"/>
                  </a:lnTo>
                  <a:lnTo>
                    <a:pt x="3" y="116"/>
                  </a:lnTo>
                  <a:lnTo>
                    <a:pt x="10" y="118"/>
                  </a:lnTo>
                  <a:lnTo>
                    <a:pt x="19" y="120"/>
                  </a:lnTo>
                  <a:lnTo>
                    <a:pt x="29" y="125"/>
                  </a:lnTo>
                  <a:lnTo>
                    <a:pt x="39" y="133"/>
                  </a:lnTo>
                  <a:lnTo>
                    <a:pt x="48" y="145"/>
                  </a:lnTo>
                  <a:lnTo>
                    <a:pt x="52" y="161"/>
                  </a:lnTo>
                  <a:lnTo>
                    <a:pt x="52" y="52"/>
                  </a:lnTo>
                  <a:lnTo>
                    <a:pt x="53" y="50"/>
                  </a:lnTo>
                  <a:lnTo>
                    <a:pt x="53" y="44"/>
                  </a:lnTo>
                  <a:lnTo>
                    <a:pt x="54" y="36"/>
                  </a:lnTo>
                  <a:lnTo>
                    <a:pt x="58" y="26"/>
                  </a:lnTo>
                  <a:lnTo>
                    <a:pt x="65" y="17"/>
                  </a:lnTo>
                  <a:lnTo>
                    <a:pt x="75" y="9"/>
                  </a:lnTo>
                  <a:lnTo>
                    <a:pt x="87" y="3"/>
                  </a:lnTo>
                  <a:lnTo>
                    <a:pt x="104" y="0"/>
                  </a:lnTo>
                  <a:lnTo>
                    <a:pt x="103" y="3"/>
                  </a:lnTo>
                  <a:lnTo>
                    <a:pt x="102" y="11"/>
                  </a:lnTo>
                  <a:lnTo>
                    <a:pt x="99" y="21"/>
                  </a:lnTo>
                  <a:lnTo>
                    <a:pt x="92" y="32"/>
                  </a:lnTo>
                  <a:lnTo>
                    <a:pt x="84" y="42"/>
                  </a:lnTo>
                  <a:lnTo>
                    <a:pt x="73" y="49"/>
                  </a:lnTo>
                  <a:lnTo>
                    <a:pt x="58" y="52"/>
                  </a:lnTo>
                  <a:lnTo>
                    <a:pt x="58" y="130"/>
                  </a:lnTo>
                  <a:lnTo>
                    <a:pt x="58" y="127"/>
                  </a:lnTo>
                  <a:lnTo>
                    <a:pt x="60" y="122"/>
                  </a:lnTo>
                  <a:lnTo>
                    <a:pt x="61" y="112"/>
                  </a:lnTo>
                  <a:lnTo>
                    <a:pt x="65" y="103"/>
                  </a:lnTo>
                  <a:lnTo>
                    <a:pt x="72" y="94"/>
                  </a:lnTo>
                  <a:lnTo>
                    <a:pt x="80" y="85"/>
                  </a:lnTo>
                  <a:lnTo>
                    <a:pt x="93" y="80"/>
                  </a:lnTo>
                  <a:lnTo>
                    <a:pt x="110" y="77"/>
                  </a:lnTo>
                  <a:lnTo>
                    <a:pt x="111" y="80"/>
                  </a:lnTo>
                  <a:lnTo>
                    <a:pt x="111" y="84"/>
                  </a:lnTo>
                  <a:lnTo>
                    <a:pt x="111" y="91"/>
                  </a:lnTo>
                  <a:lnTo>
                    <a:pt x="110" y="100"/>
                  </a:lnTo>
                  <a:lnTo>
                    <a:pt x="107" y="108"/>
                  </a:lnTo>
                  <a:lnTo>
                    <a:pt x="100" y="118"/>
                  </a:lnTo>
                  <a:lnTo>
                    <a:pt x="91" y="126"/>
                  </a:lnTo>
                  <a:lnTo>
                    <a:pt x="77" y="133"/>
                  </a:lnTo>
                  <a:lnTo>
                    <a:pt x="58" y="135"/>
                  </a:lnTo>
                  <a:lnTo>
                    <a:pt x="58" y="239"/>
                  </a:lnTo>
                  <a:lnTo>
                    <a:pt x="58" y="236"/>
                  </a:lnTo>
                  <a:lnTo>
                    <a:pt x="60" y="231"/>
                  </a:lnTo>
                  <a:lnTo>
                    <a:pt x="61" y="223"/>
                  </a:lnTo>
                  <a:lnTo>
                    <a:pt x="66" y="215"/>
                  </a:lnTo>
                  <a:lnTo>
                    <a:pt x="73" y="208"/>
                  </a:lnTo>
                  <a:lnTo>
                    <a:pt x="83" y="203"/>
                  </a:lnTo>
                  <a:lnTo>
                    <a:pt x="97" y="200"/>
                  </a:lnTo>
                  <a:lnTo>
                    <a:pt x="97" y="201"/>
                  </a:lnTo>
                  <a:lnTo>
                    <a:pt x="99" y="207"/>
                  </a:lnTo>
                  <a:lnTo>
                    <a:pt x="99" y="212"/>
                  </a:lnTo>
                  <a:lnTo>
                    <a:pt x="97" y="220"/>
                  </a:lnTo>
                  <a:lnTo>
                    <a:pt x="93" y="228"/>
                  </a:lnTo>
                  <a:lnTo>
                    <a:pt x="87" y="235"/>
                  </a:lnTo>
                  <a:lnTo>
                    <a:pt x="75" y="242"/>
                  </a:lnTo>
                  <a:lnTo>
                    <a:pt x="58" y="245"/>
                  </a:lnTo>
                  <a:lnTo>
                    <a:pt x="58" y="425"/>
                  </a:lnTo>
                  <a:lnTo>
                    <a:pt x="52" y="425"/>
                  </a:lnTo>
                  <a:close/>
                </a:path>
              </a:pathLst>
            </a:custGeom>
            <a:solidFill>
              <a:srgbClr val="D7D7D7"/>
            </a:solidFill>
            <a:ln w="0">
              <a:solidFill>
                <a:srgbClr val="D7D7D7"/>
              </a:solidFill>
              <a:prstDash val="solid"/>
              <a:round/>
              <a:headEnd/>
              <a:tailEnd/>
            </a:ln>
          </p:spPr>
          <p:txBody>
            <a:bodyPr/>
            <a:lstStyle/>
            <a:p>
              <a:endParaRPr lang="en-US"/>
            </a:p>
          </p:txBody>
        </p:sp>
        <p:sp>
          <p:nvSpPr>
            <p:cNvPr id="25" name="Freeform 19"/>
            <p:cNvSpPr>
              <a:spLocks/>
            </p:cNvSpPr>
            <p:nvPr/>
          </p:nvSpPr>
          <p:spPr bwMode="gray">
            <a:xfrm>
              <a:off x="2065" y="361"/>
              <a:ext cx="100" cy="228"/>
            </a:xfrm>
            <a:custGeom>
              <a:avLst/>
              <a:gdLst>
                <a:gd name="T0" fmla="*/ 52 w 100"/>
                <a:gd name="T1" fmla="*/ 176 h 228"/>
                <a:gd name="T2" fmla="*/ 59 w 100"/>
                <a:gd name="T3" fmla="*/ 176 h 228"/>
                <a:gd name="T4" fmla="*/ 74 w 100"/>
                <a:gd name="T5" fmla="*/ 169 h 228"/>
                <a:gd name="T6" fmla="*/ 86 w 100"/>
                <a:gd name="T7" fmla="*/ 154 h 228"/>
                <a:gd name="T8" fmla="*/ 86 w 100"/>
                <a:gd name="T9" fmla="*/ 141 h 228"/>
                <a:gd name="T10" fmla="*/ 74 w 100"/>
                <a:gd name="T11" fmla="*/ 143 h 228"/>
                <a:gd name="T12" fmla="*/ 58 w 100"/>
                <a:gd name="T13" fmla="*/ 158 h 228"/>
                <a:gd name="T14" fmla="*/ 52 w 100"/>
                <a:gd name="T15" fmla="*/ 118 h 228"/>
                <a:gd name="T16" fmla="*/ 61 w 100"/>
                <a:gd name="T17" fmla="*/ 116 h 228"/>
                <a:gd name="T18" fmla="*/ 78 w 100"/>
                <a:gd name="T19" fmla="*/ 110 h 228"/>
                <a:gd name="T20" fmla="*/ 92 w 100"/>
                <a:gd name="T21" fmla="*/ 92 h 228"/>
                <a:gd name="T22" fmla="*/ 92 w 100"/>
                <a:gd name="T23" fmla="*/ 77 h 228"/>
                <a:gd name="T24" fmla="*/ 81 w 100"/>
                <a:gd name="T25" fmla="*/ 79 h 228"/>
                <a:gd name="T26" fmla="*/ 65 w 100"/>
                <a:gd name="T27" fmla="*/ 88 h 228"/>
                <a:gd name="T28" fmla="*/ 52 w 100"/>
                <a:gd name="T29" fmla="*/ 115 h 228"/>
                <a:gd name="T30" fmla="*/ 55 w 100"/>
                <a:gd name="T31" fmla="*/ 48 h 228"/>
                <a:gd name="T32" fmla="*/ 67 w 100"/>
                <a:gd name="T33" fmla="*/ 45 h 228"/>
                <a:gd name="T34" fmla="*/ 85 w 100"/>
                <a:gd name="T35" fmla="*/ 37 h 228"/>
                <a:gd name="T36" fmla="*/ 97 w 100"/>
                <a:gd name="T37" fmla="*/ 17 h 228"/>
                <a:gd name="T38" fmla="*/ 97 w 100"/>
                <a:gd name="T39" fmla="*/ 0 h 228"/>
                <a:gd name="T40" fmla="*/ 83 w 100"/>
                <a:gd name="T41" fmla="*/ 3 h 228"/>
                <a:gd name="T42" fmla="*/ 65 w 100"/>
                <a:gd name="T43" fmla="*/ 14 h 228"/>
                <a:gd name="T44" fmla="*/ 50 w 100"/>
                <a:gd name="T45" fmla="*/ 45 h 228"/>
                <a:gd name="T46" fmla="*/ 47 w 100"/>
                <a:gd name="T47" fmla="*/ 35 h 228"/>
                <a:gd name="T48" fmla="*/ 38 w 100"/>
                <a:gd name="T49" fmla="*/ 18 h 228"/>
                <a:gd name="T50" fmla="*/ 16 w 100"/>
                <a:gd name="T51" fmla="*/ 3 h 228"/>
                <a:gd name="T52" fmla="*/ 1 w 100"/>
                <a:gd name="T53" fmla="*/ 3 h 228"/>
                <a:gd name="T54" fmla="*/ 5 w 100"/>
                <a:gd name="T55" fmla="*/ 19 h 228"/>
                <a:gd name="T56" fmla="*/ 19 w 100"/>
                <a:gd name="T57" fmla="*/ 38 h 228"/>
                <a:gd name="T58" fmla="*/ 47 w 100"/>
                <a:gd name="T59" fmla="*/ 48 h 228"/>
                <a:gd name="T60" fmla="*/ 47 w 100"/>
                <a:gd name="T61" fmla="*/ 132 h 228"/>
                <a:gd name="T62" fmla="*/ 42 w 100"/>
                <a:gd name="T63" fmla="*/ 118 h 228"/>
                <a:gd name="T64" fmla="*/ 25 w 100"/>
                <a:gd name="T65" fmla="*/ 103 h 228"/>
                <a:gd name="T66" fmla="*/ 12 w 100"/>
                <a:gd name="T67" fmla="*/ 103 h 228"/>
                <a:gd name="T68" fmla="*/ 16 w 100"/>
                <a:gd name="T69" fmla="*/ 116 h 228"/>
                <a:gd name="T70" fmla="*/ 25 w 100"/>
                <a:gd name="T71" fmla="*/ 132 h 228"/>
                <a:gd name="T72" fmla="*/ 47 w 100"/>
                <a:gd name="T73" fmla="*/ 141 h 228"/>
                <a:gd name="T74" fmla="*/ 52 w 100"/>
                <a:gd name="T75" fmla="*/ 228 h 2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228">
                  <a:moveTo>
                    <a:pt x="52" y="228"/>
                  </a:moveTo>
                  <a:lnTo>
                    <a:pt x="52" y="176"/>
                  </a:lnTo>
                  <a:lnTo>
                    <a:pt x="55" y="176"/>
                  </a:lnTo>
                  <a:lnTo>
                    <a:pt x="59" y="176"/>
                  </a:lnTo>
                  <a:lnTo>
                    <a:pt x="67" y="173"/>
                  </a:lnTo>
                  <a:lnTo>
                    <a:pt x="74" y="169"/>
                  </a:lnTo>
                  <a:lnTo>
                    <a:pt x="81" y="163"/>
                  </a:lnTo>
                  <a:lnTo>
                    <a:pt x="86" y="154"/>
                  </a:lnTo>
                  <a:lnTo>
                    <a:pt x="88" y="141"/>
                  </a:lnTo>
                  <a:lnTo>
                    <a:pt x="86" y="141"/>
                  </a:lnTo>
                  <a:lnTo>
                    <a:pt x="81" y="142"/>
                  </a:lnTo>
                  <a:lnTo>
                    <a:pt x="74" y="143"/>
                  </a:lnTo>
                  <a:lnTo>
                    <a:pt x="66" y="149"/>
                  </a:lnTo>
                  <a:lnTo>
                    <a:pt x="58" y="158"/>
                  </a:lnTo>
                  <a:lnTo>
                    <a:pt x="52" y="173"/>
                  </a:lnTo>
                  <a:lnTo>
                    <a:pt x="52" y="118"/>
                  </a:lnTo>
                  <a:lnTo>
                    <a:pt x="55" y="118"/>
                  </a:lnTo>
                  <a:lnTo>
                    <a:pt x="61" y="116"/>
                  </a:lnTo>
                  <a:lnTo>
                    <a:pt x="69" y="115"/>
                  </a:lnTo>
                  <a:lnTo>
                    <a:pt x="78" y="110"/>
                  </a:lnTo>
                  <a:lnTo>
                    <a:pt x="86" y="103"/>
                  </a:lnTo>
                  <a:lnTo>
                    <a:pt x="92" y="92"/>
                  </a:lnTo>
                  <a:lnTo>
                    <a:pt x="94" y="77"/>
                  </a:lnTo>
                  <a:lnTo>
                    <a:pt x="92" y="77"/>
                  </a:lnTo>
                  <a:lnTo>
                    <a:pt x="88" y="77"/>
                  </a:lnTo>
                  <a:lnTo>
                    <a:pt x="81" y="79"/>
                  </a:lnTo>
                  <a:lnTo>
                    <a:pt x="73" y="81"/>
                  </a:lnTo>
                  <a:lnTo>
                    <a:pt x="65" y="88"/>
                  </a:lnTo>
                  <a:lnTo>
                    <a:pt x="58" y="99"/>
                  </a:lnTo>
                  <a:lnTo>
                    <a:pt x="52" y="115"/>
                  </a:lnTo>
                  <a:lnTo>
                    <a:pt x="52" y="48"/>
                  </a:lnTo>
                  <a:lnTo>
                    <a:pt x="55" y="48"/>
                  </a:lnTo>
                  <a:lnTo>
                    <a:pt x="61" y="48"/>
                  </a:lnTo>
                  <a:lnTo>
                    <a:pt x="67" y="45"/>
                  </a:lnTo>
                  <a:lnTo>
                    <a:pt x="77" y="42"/>
                  </a:lnTo>
                  <a:lnTo>
                    <a:pt x="85" y="37"/>
                  </a:lnTo>
                  <a:lnTo>
                    <a:pt x="92" y="27"/>
                  </a:lnTo>
                  <a:lnTo>
                    <a:pt x="97" y="17"/>
                  </a:lnTo>
                  <a:lnTo>
                    <a:pt x="100" y="0"/>
                  </a:lnTo>
                  <a:lnTo>
                    <a:pt x="97" y="0"/>
                  </a:lnTo>
                  <a:lnTo>
                    <a:pt x="92" y="0"/>
                  </a:lnTo>
                  <a:lnTo>
                    <a:pt x="83" y="3"/>
                  </a:lnTo>
                  <a:lnTo>
                    <a:pt x="74" y="7"/>
                  </a:lnTo>
                  <a:lnTo>
                    <a:pt x="65" y="14"/>
                  </a:lnTo>
                  <a:lnTo>
                    <a:pt x="56" y="27"/>
                  </a:lnTo>
                  <a:lnTo>
                    <a:pt x="50" y="45"/>
                  </a:lnTo>
                  <a:lnTo>
                    <a:pt x="50" y="42"/>
                  </a:lnTo>
                  <a:lnTo>
                    <a:pt x="47" y="35"/>
                  </a:lnTo>
                  <a:lnTo>
                    <a:pt x="43" y="27"/>
                  </a:lnTo>
                  <a:lnTo>
                    <a:pt x="38" y="18"/>
                  </a:lnTo>
                  <a:lnTo>
                    <a:pt x="28" y="10"/>
                  </a:lnTo>
                  <a:lnTo>
                    <a:pt x="16" y="3"/>
                  </a:lnTo>
                  <a:lnTo>
                    <a:pt x="0" y="0"/>
                  </a:lnTo>
                  <a:lnTo>
                    <a:pt x="1" y="3"/>
                  </a:lnTo>
                  <a:lnTo>
                    <a:pt x="3" y="10"/>
                  </a:lnTo>
                  <a:lnTo>
                    <a:pt x="5" y="19"/>
                  </a:lnTo>
                  <a:lnTo>
                    <a:pt x="11" y="29"/>
                  </a:lnTo>
                  <a:lnTo>
                    <a:pt x="19" y="38"/>
                  </a:lnTo>
                  <a:lnTo>
                    <a:pt x="31" y="45"/>
                  </a:lnTo>
                  <a:lnTo>
                    <a:pt x="47" y="48"/>
                  </a:lnTo>
                  <a:lnTo>
                    <a:pt x="47" y="135"/>
                  </a:lnTo>
                  <a:lnTo>
                    <a:pt x="47" y="132"/>
                  </a:lnTo>
                  <a:lnTo>
                    <a:pt x="46" y="126"/>
                  </a:lnTo>
                  <a:lnTo>
                    <a:pt x="42" y="118"/>
                  </a:lnTo>
                  <a:lnTo>
                    <a:pt x="35" y="110"/>
                  </a:lnTo>
                  <a:lnTo>
                    <a:pt x="25" y="103"/>
                  </a:lnTo>
                  <a:lnTo>
                    <a:pt x="12" y="100"/>
                  </a:lnTo>
                  <a:lnTo>
                    <a:pt x="12" y="103"/>
                  </a:lnTo>
                  <a:lnTo>
                    <a:pt x="13" y="108"/>
                  </a:lnTo>
                  <a:lnTo>
                    <a:pt x="16" y="116"/>
                  </a:lnTo>
                  <a:lnTo>
                    <a:pt x="20" y="124"/>
                  </a:lnTo>
                  <a:lnTo>
                    <a:pt x="25" y="132"/>
                  </a:lnTo>
                  <a:lnTo>
                    <a:pt x="35" y="139"/>
                  </a:lnTo>
                  <a:lnTo>
                    <a:pt x="47" y="141"/>
                  </a:lnTo>
                  <a:lnTo>
                    <a:pt x="47" y="228"/>
                  </a:lnTo>
                  <a:lnTo>
                    <a:pt x="52" y="228"/>
                  </a:lnTo>
                  <a:close/>
                </a:path>
              </a:pathLst>
            </a:custGeom>
            <a:solidFill>
              <a:srgbClr val="D7D7D7"/>
            </a:solidFill>
            <a:ln w="0">
              <a:solidFill>
                <a:srgbClr val="D7D7D7"/>
              </a:solidFill>
              <a:prstDash val="solid"/>
              <a:round/>
              <a:headEnd/>
              <a:tailEnd/>
            </a:ln>
          </p:spPr>
          <p:txBody>
            <a:bodyPr/>
            <a:lstStyle/>
            <a:p>
              <a:endParaRPr lang="en-US"/>
            </a:p>
          </p:txBody>
        </p:sp>
        <p:sp>
          <p:nvSpPr>
            <p:cNvPr id="26" name="Freeform 20"/>
            <p:cNvSpPr>
              <a:spLocks/>
            </p:cNvSpPr>
            <p:nvPr/>
          </p:nvSpPr>
          <p:spPr bwMode="gray">
            <a:xfrm>
              <a:off x="2921" y="361"/>
              <a:ext cx="100" cy="228"/>
            </a:xfrm>
            <a:custGeom>
              <a:avLst/>
              <a:gdLst>
                <a:gd name="T0" fmla="*/ 53 w 100"/>
                <a:gd name="T1" fmla="*/ 176 h 228"/>
                <a:gd name="T2" fmla="*/ 60 w 100"/>
                <a:gd name="T3" fmla="*/ 176 h 228"/>
                <a:gd name="T4" fmla="*/ 74 w 100"/>
                <a:gd name="T5" fmla="*/ 169 h 228"/>
                <a:gd name="T6" fmla="*/ 87 w 100"/>
                <a:gd name="T7" fmla="*/ 154 h 228"/>
                <a:gd name="T8" fmla="*/ 87 w 100"/>
                <a:gd name="T9" fmla="*/ 141 h 228"/>
                <a:gd name="T10" fmla="*/ 74 w 100"/>
                <a:gd name="T11" fmla="*/ 143 h 228"/>
                <a:gd name="T12" fmla="*/ 60 w 100"/>
                <a:gd name="T13" fmla="*/ 158 h 228"/>
                <a:gd name="T14" fmla="*/ 53 w 100"/>
                <a:gd name="T15" fmla="*/ 118 h 228"/>
                <a:gd name="T16" fmla="*/ 61 w 100"/>
                <a:gd name="T17" fmla="*/ 116 h 228"/>
                <a:gd name="T18" fmla="*/ 78 w 100"/>
                <a:gd name="T19" fmla="*/ 110 h 228"/>
                <a:gd name="T20" fmla="*/ 92 w 100"/>
                <a:gd name="T21" fmla="*/ 92 h 228"/>
                <a:gd name="T22" fmla="*/ 92 w 100"/>
                <a:gd name="T23" fmla="*/ 77 h 228"/>
                <a:gd name="T24" fmla="*/ 81 w 100"/>
                <a:gd name="T25" fmla="*/ 79 h 228"/>
                <a:gd name="T26" fmla="*/ 65 w 100"/>
                <a:gd name="T27" fmla="*/ 88 h 228"/>
                <a:gd name="T28" fmla="*/ 53 w 100"/>
                <a:gd name="T29" fmla="*/ 115 h 228"/>
                <a:gd name="T30" fmla="*/ 56 w 100"/>
                <a:gd name="T31" fmla="*/ 48 h 228"/>
                <a:gd name="T32" fmla="*/ 68 w 100"/>
                <a:gd name="T33" fmla="*/ 45 h 228"/>
                <a:gd name="T34" fmla="*/ 85 w 100"/>
                <a:gd name="T35" fmla="*/ 37 h 228"/>
                <a:gd name="T36" fmla="*/ 97 w 100"/>
                <a:gd name="T37" fmla="*/ 17 h 228"/>
                <a:gd name="T38" fmla="*/ 97 w 100"/>
                <a:gd name="T39" fmla="*/ 0 h 228"/>
                <a:gd name="T40" fmla="*/ 84 w 100"/>
                <a:gd name="T41" fmla="*/ 3 h 228"/>
                <a:gd name="T42" fmla="*/ 65 w 100"/>
                <a:gd name="T43" fmla="*/ 14 h 228"/>
                <a:gd name="T44" fmla="*/ 50 w 100"/>
                <a:gd name="T45" fmla="*/ 45 h 228"/>
                <a:gd name="T46" fmla="*/ 47 w 100"/>
                <a:gd name="T47" fmla="*/ 35 h 228"/>
                <a:gd name="T48" fmla="*/ 38 w 100"/>
                <a:gd name="T49" fmla="*/ 18 h 228"/>
                <a:gd name="T50" fmla="*/ 16 w 100"/>
                <a:gd name="T51" fmla="*/ 3 h 228"/>
                <a:gd name="T52" fmla="*/ 2 w 100"/>
                <a:gd name="T53" fmla="*/ 3 h 228"/>
                <a:gd name="T54" fmla="*/ 6 w 100"/>
                <a:gd name="T55" fmla="*/ 19 h 228"/>
                <a:gd name="T56" fmla="*/ 19 w 100"/>
                <a:gd name="T57" fmla="*/ 38 h 228"/>
                <a:gd name="T58" fmla="*/ 47 w 100"/>
                <a:gd name="T59" fmla="*/ 48 h 228"/>
                <a:gd name="T60" fmla="*/ 47 w 100"/>
                <a:gd name="T61" fmla="*/ 132 h 228"/>
                <a:gd name="T62" fmla="*/ 42 w 100"/>
                <a:gd name="T63" fmla="*/ 118 h 228"/>
                <a:gd name="T64" fmla="*/ 26 w 100"/>
                <a:gd name="T65" fmla="*/ 103 h 228"/>
                <a:gd name="T66" fmla="*/ 12 w 100"/>
                <a:gd name="T67" fmla="*/ 103 h 228"/>
                <a:gd name="T68" fmla="*/ 16 w 100"/>
                <a:gd name="T69" fmla="*/ 116 h 228"/>
                <a:gd name="T70" fmla="*/ 26 w 100"/>
                <a:gd name="T71" fmla="*/ 132 h 228"/>
                <a:gd name="T72" fmla="*/ 47 w 100"/>
                <a:gd name="T73" fmla="*/ 141 h 228"/>
                <a:gd name="T74" fmla="*/ 53 w 100"/>
                <a:gd name="T75" fmla="*/ 228 h 2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228">
                  <a:moveTo>
                    <a:pt x="53" y="228"/>
                  </a:moveTo>
                  <a:lnTo>
                    <a:pt x="53" y="176"/>
                  </a:lnTo>
                  <a:lnTo>
                    <a:pt x="56" y="176"/>
                  </a:lnTo>
                  <a:lnTo>
                    <a:pt x="60" y="176"/>
                  </a:lnTo>
                  <a:lnTo>
                    <a:pt x="68" y="173"/>
                  </a:lnTo>
                  <a:lnTo>
                    <a:pt x="74" y="169"/>
                  </a:lnTo>
                  <a:lnTo>
                    <a:pt x="81" y="163"/>
                  </a:lnTo>
                  <a:lnTo>
                    <a:pt x="87" y="154"/>
                  </a:lnTo>
                  <a:lnTo>
                    <a:pt x="88" y="141"/>
                  </a:lnTo>
                  <a:lnTo>
                    <a:pt x="87" y="141"/>
                  </a:lnTo>
                  <a:lnTo>
                    <a:pt x="81" y="142"/>
                  </a:lnTo>
                  <a:lnTo>
                    <a:pt x="74" y="143"/>
                  </a:lnTo>
                  <a:lnTo>
                    <a:pt x="66" y="149"/>
                  </a:lnTo>
                  <a:lnTo>
                    <a:pt x="60" y="158"/>
                  </a:lnTo>
                  <a:lnTo>
                    <a:pt x="53" y="173"/>
                  </a:lnTo>
                  <a:lnTo>
                    <a:pt x="53" y="118"/>
                  </a:lnTo>
                  <a:lnTo>
                    <a:pt x="56" y="118"/>
                  </a:lnTo>
                  <a:lnTo>
                    <a:pt x="61" y="116"/>
                  </a:lnTo>
                  <a:lnTo>
                    <a:pt x="69" y="115"/>
                  </a:lnTo>
                  <a:lnTo>
                    <a:pt x="78" y="110"/>
                  </a:lnTo>
                  <a:lnTo>
                    <a:pt x="87" y="103"/>
                  </a:lnTo>
                  <a:lnTo>
                    <a:pt x="92" y="92"/>
                  </a:lnTo>
                  <a:lnTo>
                    <a:pt x="95" y="77"/>
                  </a:lnTo>
                  <a:lnTo>
                    <a:pt x="92" y="77"/>
                  </a:lnTo>
                  <a:lnTo>
                    <a:pt x="88" y="77"/>
                  </a:lnTo>
                  <a:lnTo>
                    <a:pt x="81" y="79"/>
                  </a:lnTo>
                  <a:lnTo>
                    <a:pt x="73" y="81"/>
                  </a:lnTo>
                  <a:lnTo>
                    <a:pt x="65" y="88"/>
                  </a:lnTo>
                  <a:lnTo>
                    <a:pt x="58" y="99"/>
                  </a:lnTo>
                  <a:lnTo>
                    <a:pt x="53" y="115"/>
                  </a:lnTo>
                  <a:lnTo>
                    <a:pt x="53" y="48"/>
                  </a:lnTo>
                  <a:lnTo>
                    <a:pt x="56" y="48"/>
                  </a:lnTo>
                  <a:lnTo>
                    <a:pt x="61" y="48"/>
                  </a:lnTo>
                  <a:lnTo>
                    <a:pt x="68" y="45"/>
                  </a:lnTo>
                  <a:lnTo>
                    <a:pt x="77" y="42"/>
                  </a:lnTo>
                  <a:lnTo>
                    <a:pt x="85" y="37"/>
                  </a:lnTo>
                  <a:lnTo>
                    <a:pt x="93" y="27"/>
                  </a:lnTo>
                  <a:lnTo>
                    <a:pt x="97" y="17"/>
                  </a:lnTo>
                  <a:lnTo>
                    <a:pt x="100" y="0"/>
                  </a:lnTo>
                  <a:lnTo>
                    <a:pt x="97" y="0"/>
                  </a:lnTo>
                  <a:lnTo>
                    <a:pt x="92" y="0"/>
                  </a:lnTo>
                  <a:lnTo>
                    <a:pt x="84" y="3"/>
                  </a:lnTo>
                  <a:lnTo>
                    <a:pt x="74" y="7"/>
                  </a:lnTo>
                  <a:lnTo>
                    <a:pt x="65" y="14"/>
                  </a:lnTo>
                  <a:lnTo>
                    <a:pt x="57" y="27"/>
                  </a:lnTo>
                  <a:lnTo>
                    <a:pt x="50" y="45"/>
                  </a:lnTo>
                  <a:lnTo>
                    <a:pt x="50" y="42"/>
                  </a:lnTo>
                  <a:lnTo>
                    <a:pt x="47" y="35"/>
                  </a:lnTo>
                  <a:lnTo>
                    <a:pt x="43" y="27"/>
                  </a:lnTo>
                  <a:lnTo>
                    <a:pt x="38" y="18"/>
                  </a:lnTo>
                  <a:lnTo>
                    <a:pt x="29" y="10"/>
                  </a:lnTo>
                  <a:lnTo>
                    <a:pt x="16" y="3"/>
                  </a:lnTo>
                  <a:lnTo>
                    <a:pt x="0" y="0"/>
                  </a:lnTo>
                  <a:lnTo>
                    <a:pt x="2" y="3"/>
                  </a:lnTo>
                  <a:lnTo>
                    <a:pt x="3" y="10"/>
                  </a:lnTo>
                  <a:lnTo>
                    <a:pt x="6" y="19"/>
                  </a:lnTo>
                  <a:lnTo>
                    <a:pt x="11" y="29"/>
                  </a:lnTo>
                  <a:lnTo>
                    <a:pt x="19" y="38"/>
                  </a:lnTo>
                  <a:lnTo>
                    <a:pt x="31" y="45"/>
                  </a:lnTo>
                  <a:lnTo>
                    <a:pt x="47" y="48"/>
                  </a:lnTo>
                  <a:lnTo>
                    <a:pt x="47" y="135"/>
                  </a:lnTo>
                  <a:lnTo>
                    <a:pt x="47" y="132"/>
                  </a:lnTo>
                  <a:lnTo>
                    <a:pt x="46" y="126"/>
                  </a:lnTo>
                  <a:lnTo>
                    <a:pt x="42" y="118"/>
                  </a:lnTo>
                  <a:lnTo>
                    <a:pt x="35" y="110"/>
                  </a:lnTo>
                  <a:lnTo>
                    <a:pt x="26" y="103"/>
                  </a:lnTo>
                  <a:lnTo>
                    <a:pt x="12" y="100"/>
                  </a:lnTo>
                  <a:lnTo>
                    <a:pt x="12" y="103"/>
                  </a:lnTo>
                  <a:lnTo>
                    <a:pt x="14" y="108"/>
                  </a:lnTo>
                  <a:lnTo>
                    <a:pt x="16" y="116"/>
                  </a:lnTo>
                  <a:lnTo>
                    <a:pt x="20" y="124"/>
                  </a:lnTo>
                  <a:lnTo>
                    <a:pt x="26" y="132"/>
                  </a:lnTo>
                  <a:lnTo>
                    <a:pt x="35" y="139"/>
                  </a:lnTo>
                  <a:lnTo>
                    <a:pt x="47" y="141"/>
                  </a:lnTo>
                  <a:lnTo>
                    <a:pt x="47" y="228"/>
                  </a:lnTo>
                  <a:lnTo>
                    <a:pt x="53" y="228"/>
                  </a:lnTo>
                  <a:close/>
                </a:path>
              </a:pathLst>
            </a:custGeom>
            <a:solidFill>
              <a:srgbClr val="D7D7D7"/>
            </a:solidFill>
            <a:ln w="0">
              <a:solidFill>
                <a:srgbClr val="D7D7D7"/>
              </a:solidFill>
              <a:prstDash val="solid"/>
              <a:round/>
              <a:headEnd/>
              <a:tailEnd/>
            </a:ln>
          </p:spPr>
          <p:txBody>
            <a:bodyPr/>
            <a:lstStyle/>
            <a:p>
              <a:endParaRPr lang="en-US"/>
            </a:p>
          </p:txBody>
        </p:sp>
        <p:sp>
          <p:nvSpPr>
            <p:cNvPr id="27" name="Freeform 21"/>
            <p:cNvSpPr>
              <a:spLocks/>
            </p:cNvSpPr>
            <p:nvPr/>
          </p:nvSpPr>
          <p:spPr bwMode="gray">
            <a:xfrm>
              <a:off x="2273" y="187"/>
              <a:ext cx="175" cy="402"/>
            </a:xfrm>
            <a:custGeom>
              <a:avLst/>
              <a:gdLst>
                <a:gd name="T0" fmla="*/ 93 w 175"/>
                <a:gd name="T1" fmla="*/ 309 h 402"/>
                <a:gd name="T2" fmla="*/ 101 w 175"/>
                <a:gd name="T3" fmla="*/ 309 h 402"/>
                <a:gd name="T4" fmla="*/ 118 w 175"/>
                <a:gd name="T5" fmla="*/ 304 h 402"/>
                <a:gd name="T6" fmla="*/ 138 w 175"/>
                <a:gd name="T7" fmla="*/ 292 h 402"/>
                <a:gd name="T8" fmla="*/ 152 w 175"/>
                <a:gd name="T9" fmla="*/ 266 h 402"/>
                <a:gd name="T10" fmla="*/ 152 w 175"/>
                <a:gd name="T11" fmla="*/ 247 h 402"/>
                <a:gd name="T12" fmla="*/ 138 w 175"/>
                <a:gd name="T13" fmla="*/ 250 h 402"/>
                <a:gd name="T14" fmla="*/ 120 w 175"/>
                <a:gd name="T15" fmla="*/ 259 h 402"/>
                <a:gd name="T16" fmla="*/ 99 w 175"/>
                <a:gd name="T17" fmla="*/ 285 h 402"/>
                <a:gd name="T18" fmla="*/ 93 w 175"/>
                <a:gd name="T19" fmla="*/ 207 h 402"/>
                <a:gd name="T20" fmla="*/ 102 w 175"/>
                <a:gd name="T21" fmla="*/ 205 h 402"/>
                <a:gd name="T22" fmla="*/ 122 w 175"/>
                <a:gd name="T23" fmla="*/ 200 h 402"/>
                <a:gd name="T24" fmla="*/ 147 w 175"/>
                <a:gd name="T25" fmla="*/ 185 h 402"/>
                <a:gd name="T26" fmla="*/ 163 w 175"/>
                <a:gd name="T27" fmla="*/ 155 h 402"/>
                <a:gd name="T28" fmla="*/ 163 w 175"/>
                <a:gd name="T29" fmla="*/ 134 h 402"/>
                <a:gd name="T30" fmla="*/ 149 w 175"/>
                <a:gd name="T31" fmla="*/ 135 h 402"/>
                <a:gd name="T32" fmla="*/ 129 w 175"/>
                <a:gd name="T33" fmla="*/ 142 h 402"/>
                <a:gd name="T34" fmla="*/ 107 w 175"/>
                <a:gd name="T35" fmla="*/ 162 h 402"/>
                <a:gd name="T36" fmla="*/ 93 w 175"/>
                <a:gd name="T37" fmla="*/ 201 h 402"/>
                <a:gd name="T38" fmla="*/ 95 w 175"/>
                <a:gd name="T39" fmla="*/ 83 h 402"/>
                <a:gd name="T40" fmla="*/ 110 w 175"/>
                <a:gd name="T41" fmla="*/ 81 h 402"/>
                <a:gd name="T42" fmla="*/ 134 w 175"/>
                <a:gd name="T43" fmla="*/ 73 h 402"/>
                <a:gd name="T44" fmla="*/ 157 w 175"/>
                <a:gd name="T45" fmla="*/ 54 h 402"/>
                <a:gd name="T46" fmla="*/ 174 w 175"/>
                <a:gd name="T47" fmla="*/ 23 h 402"/>
                <a:gd name="T48" fmla="*/ 174 w 175"/>
                <a:gd name="T49" fmla="*/ 0 h 402"/>
                <a:gd name="T50" fmla="*/ 157 w 175"/>
                <a:gd name="T51" fmla="*/ 2 h 402"/>
                <a:gd name="T52" fmla="*/ 133 w 175"/>
                <a:gd name="T53" fmla="*/ 10 h 402"/>
                <a:gd name="T54" fmla="*/ 107 w 175"/>
                <a:gd name="T55" fmla="*/ 33 h 402"/>
                <a:gd name="T56" fmla="*/ 87 w 175"/>
                <a:gd name="T57" fmla="*/ 77 h 402"/>
                <a:gd name="T58" fmla="*/ 85 w 175"/>
                <a:gd name="T59" fmla="*/ 68 h 402"/>
                <a:gd name="T60" fmla="*/ 75 w 175"/>
                <a:gd name="T61" fmla="*/ 46 h 402"/>
                <a:gd name="T62" fmla="*/ 55 w 175"/>
                <a:gd name="T63" fmla="*/ 21 h 402"/>
                <a:gd name="T64" fmla="*/ 22 w 175"/>
                <a:gd name="T65" fmla="*/ 3 h 402"/>
                <a:gd name="T66" fmla="*/ 1 w 175"/>
                <a:gd name="T67" fmla="*/ 3 h 402"/>
                <a:gd name="T68" fmla="*/ 4 w 175"/>
                <a:gd name="T69" fmla="*/ 18 h 402"/>
                <a:gd name="T70" fmla="*/ 12 w 175"/>
                <a:gd name="T71" fmla="*/ 42 h 402"/>
                <a:gd name="T72" fmla="*/ 31 w 175"/>
                <a:gd name="T73" fmla="*/ 65 h 402"/>
                <a:gd name="T74" fmla="*/ 62 w 175"/>
                <a:gd name="T75" fmla="*/ 81 h 402"/>
                <a:gd name="T76" fmla="*/ 82 w 175"/>
                <a:gd name="T77" fmla="*/ 238 h 402"/>
                <a:gd name="T78" fmla="*/ 80 w 175"/>
                <a:gd name="T79" fmla="*/ 228 h 402"/>
                <a:gd name="T80" fmla="*/ 72 w 175"/>
                <a:gd name="T81" fmla="*/ 207 h 402"/>
                <a:gd name="T82" fmla="*/ 55 w 175"/>
                <a:gd name="T83" fmla="*/ 185 h 402"/>
                <a:gd name="T84" fmla="*/ 21 w 175"/>
                <a:gd name="T85" fmla="*/ 176 h 402"/>
                <a:gd name="T86" fmla="*/ 22 w 175"/>
                <a:gd name="T87" fmla="*/ 185 h 402"/>
                <a:gd name="T88" fmla="*/ 28 w 175"/>
                <a:gd name="T89" fmla="*/ 205 h 402"/>
                <a:gd name="T90" fmla="*/ 41 w 175"/>
                <a:gd name="T91" fmla="*/ 230 h 402"/>
                <a:gd name="T92" fmla="*/ 66 w 175"/>
                <a:gd name="T93" fmla="*/ 246 h 402"/>
                <a:gd name="T94" fmla="*/ 82 w 175"/>
                <a:gd name="T95" fmla="*/ 402 h 4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5" h="402">
                  <a:moveTo>
                    <a:pt x="93" y="402"/>
                  </a:moveTo>
                  <a:lnTo>
                    <a:pt x="93" y="309"/>
                  </a:lnTo>
                  <a:lnTo>
                    <a:pt x="95" y="309"/>
                  </a:lnTo>
                  <a:lnTo>
                    <a:pt x="101" y="309"/>
                  </a:lnTo>
                  <a:lnTo>
                    <a:pt x="109" y="308"/>
                  </a:lnTo>
                  <a:lnTo>
                    <a:pt x="118" y="304"/>
                  </a:lnTo>
                  <a:lnTo>
                    <a:pt x="129" y="298"/>
                  </a:lnTo>
                  <a:lnTo>
                    <a:pt x="138" y="292"/>
                  </a:lnTo>
                  <a:lnTo>
                    <a:pt x="147" y="281"/>
                  </a:lnTo>
                  <a:lnTo>
                    <a:pt x="152" y="266"/>
                  </a:lnTo>
                  <a:lnTo>
                    <a:pt x="155" y="247"/>
                  </a:lnTo>
                  <a:lnTo>
                    <a:pt x="152" y="247"/>
                  </a:lnTo>
                  <a:lnTo>
                    <a:pt x="147" y="249"/>
                  </a:lnTo>
                  <a:lnTo>
                    <a:pt x="138" y="250"/>
                  </a:lnTo>
                  <a:lnTo>
                    <a:pt x="129" y="253"/>
                  </a:lnTo>
                  <a:lnTo>
                    <a:pt x="120" y="259"/>
                  </a:lnTo>
                  <a:lnTo>
                    <a:pt x="109" y="270"/>
                  </a:lnTo>
                  <a:lnTo>
                    <a:pt x="99" y="285"/>
                  </a:lnTo>
                  <a:lnTo>
                    <a:pt x="93" y="304"/>
                  </a:lnTo>
                  <a:lnTo>
                    <a:pt x="93" y="207"/>
                  </a:lnTo>
                  <a:lnTo>
                    <a:pt x="95" y="207"/>
                  </a:lnTo>
                  <a:lnTo>
                    <a:pt x="102" y="205"/>
                  </a:lnTo>
                  <a:lnTo>
                    <a:pt x="111" y="204"/>
                  </a:lnTo>
                  <a:lnTo>
                    <a:pt x="122" y="200"/>
                  </a:lnTo>
                  <a:lnTo>
                    <a:pt x="134" y="195"/>
                  </a:lnTo>
                  <a:lnTo>
                    <a:pt x="147" y="185"/>
                  </a:lnTo>
                  <a:lnTo>
                    <a:pt x="156" y="173"/>
                  </a:lnTo>
                  <a:lnTo>
                    <a:pt x="163" y="155"/>
                  </a:lnTo>
                  <a:lnTo>
                    <a:pt x="165" y="134"/>
                  </a:lnTo>
                  <a:lnTo>
                    <a:pt x="163" y="134"/>
                  </a:lnTo>
                  <a:lnTo>
                    <a:pt x="157" y="134"/>
                  </a:lnTo>
                  <a:lnTo>
                    <a:pt x="149" y="135"/>
                  </a:lnTo>
                  <a:lnTo>
                    <a:pt x="140" y="137"/>
                  </a:lnTo>
                  <a:lnTo>
                    <a:pt x="129" y="142"/>
                  </a:lnTo>
                  <a:lnTo>
                    <a:pt x="118" y="150"/>
                  </a:lnTo>
                  <a:lnTo>
                    <a:pt x="107" y="162"/>
                  </a:lnTo>
                  <a:lnTo>
                    <a:pt x="99" y="178"/>
                  </a:lnTo>
                  <a:lnTo>
                    <a:pt x="93" y="201"/>
                  </a:lnTo>
                  <a:lnTo>
                    <a:pt x="93" y="83"/>
                  </a:lnTo>
                  <a:lnTo>
                    <a:pt x="95" y="83"/>
                  </a:lnTo>
                  <a:lnTo>
                    <a:pt x="101" y="83"/>
                  </a:lnTo>
                  <a:lnTo>
                    <a:pt x="110" y="81"/>
                  </a:lnTo>
                  <a:lnTo>
                    <a:pt x="122" y="77"/>
                  </a:lnTo>
                  <a:lnTo>
                    <a:pt x="134" y="73"/>
                  </a:lnTo>
                  <a:lnTo>
                    <a:pt x="147" y="65"/>
                  </a:lnTo>
                  <a:lnTo>
                    <a:pt x="157" y="54"/>
                  </a:lnTo>
                  <a:lnTo>
                    <a:pt x="167" y="41"/>
                  </a:lnTo>
                  <a:lnTo>
                    <a:pt x="174" y="23"/>
                  </a:lnTo>
                  <a:lnTo>
                    <a:pt x="175" y="0"/>
                  </a:lnTo>
                  <a:lnTo>
                    <a:pt x="174" y="0"/>
                  </a:lnTo>
                  <a:lnTo>
                    <a:pt x="167" y="0"/>
                  </a:lnTo>
                  <a:lnTo>
                    <a:pt x="157" y="2"/>
                  </a:lnTo>
                  <a:lnTo>
                    <a:pt x="145" y="4"/>
                  </a:lnTo>
                  <a:lnTo>
                    <a:pt x="133" y="10"/>
                  </a:lnTo>
                  <a:lnTo>
                    <a:pt x="120" y="19"/>
                  </a:lnTo>
                  <a:lnTo>
                    <a:pt x="107" y="33"/>
                  </a:lnTo>
                  <a:lnTo>
                    <a:pt x="97" y="52"/>
                  </a:lnTo>
                  <a:lnTo>
                    <a:pt x="87" y="77"/>
                  </a:lnTo>
                  <a:lnTo>
                    <a:pt x="87" y="75"/>
                  </a:lnTo>
                  <a:lnTo>
                    <a:pt x="85" y="68"/>
                  </a:lnTo>
                  <a:lnTo>
                    <a:pt x="80" y="58"/>
                  </a:lnTo>
                  <a:lnTo>
                    <a:pt x="75" y="46"/>
                  </a:lnTo>
                  <a:lnTo>
                    <a:pt x="66" y="33"/>
                  </a:lnTo>
                  <a:lnTo>
                    <a:pt x="55" y="21"/>
                  </a:lnTo>
                  <a:lnTo>
                    <a:pt x="40" y="10"/>
                  </a:lnTo>
                  <a:lnTo>
                    <a:pt x="22" y="3"/>
                  </a:lnTo>
                  <a:lnTo>
                    <a:pt x="0" y="0"/>
                  </a:lnTo>
                  <a:lnTo>
                    <a:pt x="1" y="3"/>
                  </a:lnTo>
                  <a:lnTo>
                    <a:pt x="1" y="10"/>
                  </a:lnTo>
                  <a:lnTo>
                    <a:pt x="4" y="18"/>
                  </a:lnTo>
                  <a:lnTo>
                    <a:pt x="6" y="30"/>
                  </a:lnTo>
                  <a:lnTo>
                    <a:pt x="12" y="42"/>
                  </a:lnTo>
                  <a:lnTo>
                    <a:pt x="20" y="54"/>
                  </a:lnTo>
                  <a:lnTo>
                    <a:pt x="31" y="65"/>
                  </a:lnTo>
                  <a:lnTo>
                    <a:pt x="44" y="75"/>
                  </a:lnTo>
                  <a:lnTo>
                    <a:pt x="62" y="81"/>
                  </a:lnTo>
                  <a:lnTo>
                    <a:pt x="82" y="83"/>
                  </a:lnTo>
                  <a:lnTo>
                    <a:pt x="82" y="238"/>
                  </a:lnTo>
                  <a:lnTo>
                    <a:pt x="82" y="235"/>
                  </a:lnTo>
                  <a:lnTo>
                    <a:pt x="80" y="228"/>
                  </a:lnTo>
                  <a:lnTo>
                    <a:pt x="78" y="217"/>
                  </a:lnTo>
                  <a:lnTo>
                    <a:pt x="72" y="207"/>
                  </a:lnTo>
                  <a:lnTo>
                    <a:pt x="66" y="196"/>
                  </a:lnTo>
                  <a:lnTo>
                    <a:pt x="55" y="185"/>
                  </a:lnTo>
                  <a:lnTo>
                    <a:pt x="40" y="178"/>
                  </a:lnTo>
                  <a:lnTo>
                    <a:pt x="21" y="176"/>
                  </a:lnTo>
                  <a:lnTo>
                    <a:pt x="21" y="178"/>
                  </a:lnTo>
                  <a:lnTo>
                    <a:pt x="22" y="185"/>
                  </a:lnTo>
                  <a:lnTo>
                    <a:pt x="24" y="195"/>
                  </a:lnTo>
                  <a:lnTo>
                    <a:pt x="28" y="205"/>
                  </a:lnTo>
                  <a:lnTo>
                    <a:pt x="33" y="217"/>
                  </a:lnTo>
                  <a:lnTo>
                    <a:pt x="41" y="230"/>
                  </a:lnTo>
                  <a:lnTo>
                    <a:pt x="52" y="239"/>
                  </a:lnTo>
                  <a:lnTo>
                    <a:pt x="66" y="246"/>
                  </a:lnTo>
                  <a:lnTo>
                    <a:pt x="82" y="247"/>
                  </a:lnTo>
                  <a:lnTo>
                    <a:pt x="82" y="402"/>
                  </a:lnTo>
                  <a:lnTo>
                    <a:pt x="93" y="402"/>
                  </a:lnTo>
                  <a:close/>
                </a:path>
              </a:pathLst>
            </a:custGeom>
            <a:solidFill>
              <a:srgbClr val="D7D7D7"/>
            </a:solidFill>
            <a:ln w="0">
              <a:solidFill>
                <a:srgbClr val="D7D7D7"/>
              </a:solidFill>
              <a:prstDash val="solid"/>
              <a:round/>
              <a:headEnd/>
              <a:tailEnd/>
            </a:ln>
          </p:spPr>
          <p:txBody>
            <a:bodyPr/>
            <a:lstStyle/>
            <a:p>
              <a:endParaRPr lang="en-US"/>
            </a:p>
          </p:txBody>
        </p:sp>
        <p:sp>
          <p:nvSpPr>
            <p:cNvPr id="28" name="Freeform 22"/>
            <p:cNvSpPr>
              <a:spLocks/>
            </p:cNvSpPr>
            <p:nvPr/>
          </p:nvSpPr>
          <p:spPr bwMode="gray">
            <a:xfrm>
              <a:off x="2161" y="216"/>
              <a:ext cx="97" cy="373"/>
            </a:xfrm>
            <a:custGeom>
              <a:avLst/>
              <a:gdLst>
                <a:gd name="T0" fmla="*/ 52 w 97"/>
                <a:gd name="T1" fmla="*/ 237 h 373"/>
                <a:gd name="T2" fmla="*/ 59 w 97"/>
                <a:gd name="T3" fmla="*/ 237 h 373"/>
                <a:gd name="T4" fmla="*/ 74 w 97"/>
                <a:gd name="T5" fmla="*/ 232 h 373"/>
                <a:gd name="T6" fmla="*/ 90 w 97"/>
                <a:gd name="T7" fmla="*/ 218 h 373"/>
                <a:gd name="T8" fmla="*/ 97 w 97"/>
                <a:gd name="T9" fmla="*/ 193 h 373"/>
                <a:gd name="T10" fmla="*/ 89 w 97"/>
                <a:gd name="T11" fmla="*/ 193 h 373"/>
                <a:gd name="T12" fmla="*/ 71 w 97"/>
                <a:gd name="T13" fmla="*/ 197 h 373"/>
                <a:gd name="T14" fmla="*/ 56 w 97"/>
                <a:gd name="T15" fmla="*/ 215 h 373"/>
                <a:gd name="T16" fmla="*/ 52 w 97"/>
                <a:gd name="T17" fmla="*/ 147 h 373"/>
                <a:gd name="T18" fmla="*/ 59 w 97"/>
                <a:gd name="T19" fmla="*/ 147 h 373"/>
                <a:gd name="T20" fmla="*/ 74 w 97"/>
                <a:gd name="T21" fmla="*/ 141 h 373"/>
                <a:gd name="T22" fmla="*/ 90 w 97"/>
                <a:gd name="T23" fmla="*/ 128 h 373"/>
                <a:gd name="T24" fmla="*/ 97 w 97"/>
                <a:gd name="T25" fmla="*/ 102 h 373"/>
                <a:gd name="T26" fmla="*/ 89 w 97"/>
                <a:gd name="T27" fmla="*/ 102 h 373"/>
                <a:gd name="T28" fmla="*/ 71 w 97"/>
                <a:gd name="T29" fmla="*/ 109 h 373"/>
                <a:gd name="T30" fmla="*/ 56 w 97"/>
                <a:gd name="T31" fmla="*/ 126 h 373"/>
                <a:gd name="T32" fmla="*/ 52 w 97"/>
                <a:gd name="T33" fmla="*/ 46 h 373"/>
                <a:gd name="T34" fmla="*/ 51 w 97"/>
                <a:gd name="T35" fmla="*/ 37 h 373"/>
                <a:gd name="T36" fmla="*/ 45 w 97"/>
                <a:gd name="T37" fmla="*/ 23 h 373"/>
                <a:gd name="T38" fmla="*/ 32 w 97"/>
                <a:gd name="T39" fmla="*/ 6 h 373"/>
                <a:gd name="T40" fmla="*/ 6 w 97"/>
                <a:gd name="T41" fmla="*/ 0 h 373"/>
                <a:gd name="T42" fmla="*/ 8 w 97"/>
                <a:gd name="T43" fmla="*/ 9 h 373"/>
                <a:gd name="T44" fmla="*/ 16 w 97"/>
                <a:gd name="T45" fmla="*/ 27 h 373"/>
                <a:gd name="T46" fmla="*/ 33 w 97"/>
                <a:gd name="T47" fmla="*/ 43 h 373"/>
                <a:gd name="T48" fmla="*/ 45 w 97"/>
                <a:gd name="T49" fmla="*/ 113 h 373"/>
                <a:gd name="T50" fmla="*/ 45 w 97"/>
                <a:gd name="T51" fmla="*/ 106 h 373"/>
                <a:gd name="T52" fmla="*/ 40 w 97"/>
                <a:gd name="T53" fmla="*/ 90 h 373"/>
                <a:gd name="T54" fmla="*/ 27 w 97"/>
                <a:gd name="T55" fmla="*/ 75 h 373"/>
                <a:gd name="T56" fmla="*/ 1 w 97"/>
                <a:gd name="T57" fmla="*/ 67 h 373"/>
                <a:gd name="T58" fmla="*/ 0 w 97"/>
                <a:gd name="T59" fmla="*/ 75 h 373"/>
                <a:gd name="T60" fmla="*/ 2 w 97"/>
                <a:gd name="T61" fmla="*/ 91 h 373"/>
                <a:gd name="T62" fmla="*/ 14 w 97"/>
                <a:gd name="T63" fmla="*/ 109 h 373"/>
                <a:gd name="T64" fmla="*/ 45 w 97"/>
                <a:gd name="T65" fmla="*/ 118 h 373"/>
                <a:gd name="T66" fmla="*/ 45 w 97"/>
                <a:gd name="T67" fmla="*/ 207 h 373"/>
                <a:gd name="T68" fmla="*/ 43 w 97"/>
                <a:gd name="T69" fmla="*/ 195 h 373"/>
                <a:gd name="T70" fmla="*/ 33 w 97"/>
                <a:gd name="T71" fmla="*/ 182 h 373"/>
                <a:gd name="T72" fmla="*/ 12 w 97"/>
                <a:gd name="T73" fmla="*/ 175 h 373"/>
                <a:gd name="T74" fmla="*/ 10 w 97"/>
                <a:gd name="T75" fmla="*/ 182 h 373"/>
                <a:gd name="T76" fmla="*/ 13 w 97"/>
                <a:gd name="T77" fmla="*/ 197 h 373"/>
                <a:gd name="T78" fmla="*/ 29 w 97"/>
                <a:gd name="T79" fmla="*/ 211 h 373"/>
                <a:gd name="T80" fmla="*/ 45 w 97"/>
                <a:gd name="T81" fmla="*/ 373 h 37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7" h="373">
                  <a:moveTo>
                    <a:pt x="52" y="373"/>
                  </a:moveTo>
                  <a:lnTo>
                    <a:pt x="52" y="237"/>
                  </a:lnTo>
                  <a:lnTo>
                    <a:pt x="54" y="237"/>
                  </a:lnTo>
                  <a:lnTo>
                    <a:pt x="59" y="237"/>
                  </a:lnTo>
                  <a:lnTo>
                    <a:pt x="66" y="236"/>
                  </a:lnTo>
                  <a:lnTo>
                    <a:pt x="74" y="232"/>
                  </a:lnTo>
                  <a:lnTo>
                    <a:pt x="82" y="226"/>
                  </a:lnTo>
                  <a:lnTo>
                    <a:pt x="90" y="218"/>
                  </a:lnTo>
                  <a:lnTo>
                    <a:pt x="95" y="207"/>
                  </a:lnTo>
                  <a:lnTo>
                    <a:pt x="97" y="193"/>
                  </a:lnTo>
                  <a:lnTo>
                    <a:pt x="94" y="193"/>
                  </a:lnTo>
                  <a:lnTo>
                    <a:pt x="89" y="193"/>
                  </a:lnTo>
                  <a:lnTo>
                    <a:pt x="81" y="194"/>
                  </a:lnTo>
                  <a:lnTo>
                    <a:pt x="71" y="197"/>
                  </a:lnTo>
                  <a:lnTo>
                    <a:pt x="63" y="205"/>
                  </a:lnTo>
                  <a:lnTo>
                    <a:pt x="56" y="215"/>
                  </a:lnTo>
                  <a:lnTo>
                    <a:pt x="52" y="232"/>
                  </a:lnTo>
                  <a:lnTo>
                    <a:pt x="52" y="147"/>
                  </a:lnTo>
                  <a:lnTo>
                    <a:pt x="54" y="147"/>
                  </a:lnTo>
                  <a:lnTo>
                    <a:pt x="59" y="147"/>
                  </a:lnTo>
                  <a:lnTo>
                    <a:pt x="66" y="144"/>
                  </a:lnTo>
                  <a:lnTo>
                    <a:pt x="74" y="141"/>
                  </a:lnTo>
                  <a:lnTo>
                    <a:pt x="82" y="136"/>
                  </a:lnTo>
                  <a:lnTo>
                    <a:pt x="90" y="128"/>
                  </a:lnTo>
                  <a:lnTo>
                    <a:pt x="95" y="117"/>
                  </a:lnTo>
                  <a:lnTo>
                    <a:pt x="97" y="102"/>
                  </a:lnTo>
                  <a:lnTo>
                    <a:pt x="94" y="102"/>
                  </a:lnTo>
                  <a:lnTo>
                    <a:pt x="89" y="102"/>
                  </a:lnTo>
                  <a:lnTo>
                    <a:pt x="81" y="105"/>
                  </a:lnTo>
                  <a:lnTo>
                    <a:pt x="71" y="109"/>
                  </a:lnTo>
                  <a:lnTo>
                    <a:pt x="63" y="116"/>
                  </a:lnTo>
                  <a:lnTo>
                    <a:pt x="56" y="126"/>
                  </a:lnTo>
                  <a:lnTo>
                    <a:pt x="52" y="141"/>
                  </a:lnTo>
                  <a:lnTo>
                    <a:pt x="52" y="46"/>
                  </a:lnTo>
                  <a:lnTo>
                    <a:pt x="51" y="43"/>
                  </a:lnTo>
                  <a:lnTo>
                    <a:pt x="51" y="37"/>
                  </a:lnTo>
                  <a:lnTo>
                    <a:pt x="49" y="31"/>
                  </a:lnTo>
                  <a:lnTo>
                    <a:pt x="45" y="23"/>
                  </a:lnTo>
                  <a:lnTo>
                    <a:pt x="40" y="15"/>
                  </a:lnTo>
                  <a:lnTo>
                    <a:pt x="32" y="6"/>
                  </a:lnTo>
                  <a:lnTo>
                    <a:pt x="21" y="2"/>
                  </a:lnTo>
                  <a:lnTo>
                    <a:pt x="6" y="0"/>
                  </a:lnTo>
                  <a:lnTo>
                    <a:pt x="6" y="2"/>
                  </a:lnTo>
                  <a:lnTo>
                    <a:pt x="8" y="9"/>
                  </a:lnTo>
                  <a:lnTo>
                    <a:pt x="12" y="17"/>
                  </a:lnTo>
                  <a:lnTo>
                    <a:pt x="16" y="27"/>
                  </a:lnTo>
                  <a:lnTo>
                    <a:pt x="23" y="36"/>
                  </a:lnTo>
                  <a:lnTo>
                    <a:pt x="33" y="43"/>
                  </a:lnTo>
                  <a:lnTo>
                    <a:pt x="45" y="46"/>
                  </a:lnTo>
                  <a:lnTo>
                    <a:pt x="45" y="113"/>
                  </a:lnTo>
                  <a:lnTo>
                    <a:pt x="45" y="112"/>
                  </a:lnTo>
                  <a:lnTo>
                    <a:pt x="45" y="106"/>
                  </a:lnTo>
                  <a:lnTo>
                    <a:pt x="44" y="98"/>
                  </a:lnTo>
                  <a:lnTo>
                    <a:pt x="40" y="90"/>
                  </a:lnTo>
                  <a:lnTo>
                    <a:pt x="35" y="82"/>
                  </a:lnTo>
                  <a:lnTo>
                    <a:pt x="27" y="75"/>
                  </a:lnTo>
                  <a:lnTo>
                    <a:pt x="16" y="70"/>
                  </a:lnTo>
                  <a:lnTo>
                    <a:pt x="1" y="67"/>
                  </a:lnTo>
                  <a:lnTo>
                    <a:pt x="0" y="70"/>
                  </a:lnTo>
                  <a:lnTo>
                    <a:pt x="0" y="75"/>
                  </a:lnTo>
                  <a:lnTo>
                    <a:pt x="0" y="82"/>
                  </a:lnTo>
                  <a:lnTo>
                    <a:pt x="2" y="91"/>
                  </a:lnTo>
                  <a:lnTo>
                    <a:pt x="6" y="100"/>
                  </a:lnTo>
                  <a:lnTo>
                    <a:pt x="14" y="109"/>
                  </a:lnTo>
                  <a:lnTo>
                    <a:pt x="28" y="114"/>
                  </a:lnTo>
                  <a:lnTo>
                    <a:pt x="45" y="118"/>
                  </a:lnTo>
                  <a:lnTo>
                    <a:pt x="45" y="209"/>
                  </a:lnTo>
                  <a:lnTo>
                    <a:pt x="45" y="207"/>
                  </a:lnTo>
                  <a:lnTo>
                    <a:pt x="45" y="202"/>
                  </a:lnTo>
                  <a:lnTo>
                    <a:pt x="43" y="195"/>
                  </a:lnTo>
                  <a:lnTo>
                    <a:pt x="40" y="188"/>
                  </a:lnTo>
                  <a:lnTo>
                    <a:pt x="33" y="182"/>
                  </a:lnTo>
                  <a:lnTo>
                    <a:pt x="24" y="178"/>
                  </a:lnTo>
                  <a:lnTo>
                    <a:pt x="12" y="175"/>
                  </a:lnTo>
                  <a:lnTo>
                    <a:pt x="12" y="178"/>
                  </a:lnTo>
                  <a:lnTo>
                    <a:pt x="10" y="182"/>
                  </a:lnTo>
                  <a:lnTo>
                    <a:pt x="10" y="188"/>
                  </a:lnTo>
                  <a:lnTo>
                    <a:pt x="13" y="197"/>
                  </a:lnTo>
                  <a:lnTo>
                    <a:pt x="20" y="205"/>
                  </a:lnTo>
                  <a:lnTo>
                    <a:pt x="29" y="211"/>
                  </a:lnTo>
                  <a:lnTo>
                    <a:pt x="45" y="215"/>
                  </a:lnTo>
                  <a:lnTo>
                    <a:pt x="45" y="373"/>
                  </a:lnTo>
                  <a:lnTo>
                    <a:pt x="52" y="373"/>
                  </a:lnTo>
                  <a:close/>
                </a:path>
              </a:pathLst>
            </a:custGeom>
            <a:solidFill>
              <a:srgbClr val="D7D7D7"/>
            </a:solidFill>
            <a:ln w="0">
              <a:solidFill>
                <a:srgbClr val="D7D7D7"/>
              </a:solidFill>
              <a:prstDash val="solid"/>
              <a:round/>
              <a:headEnd/>
              <a:tailEnd/>
            </a:ln>
          </p:spPr>
          <p:txBody>
            <a:bodyPr/>
            <a:lstStyle/>
            <a:p>
              <a:endParaRPr lang="en-US"/>
            </a:p>
          </p:txBody>
        </p:sp>
        <p:sp>
          <p:nvSpPr>
            <p:cNvPr id="29" name="Freeform 23"/>
            <p:cNvSpPr>
              <a:spLocks/>
            </p:cNvSpPr>
            <p:nvPr/>
          </p:nvSpPr>
          <p:spPr bwMode="gray">
            <a:xfrm>
              <a:off x="2708" y="216"/>
              <a:ext cx="97" cy="373"/>
            </a:xfrm>
            <a:custGeom>
              <a:avLst/>
              <a:gdLst>
                <a:gd name="T0" fmla="*/ 51 w 97"/>
                <a:gd name="T1" fmla="*/ 237 h 373"/>
                <a:gd name="T2" fmla="*/ 60 w 97"/>
                <a:gd name="T3" fmla="*/ 237 h 373"/>
                <a:gd name="T4" fmla="*/ 74 w 97"/>
                <a:gd name="T5" fmla="*/ 232 h 373"/>
                <a:gd name="T6" fmla="*/ 91 w 97"/>
                <a:gd name="T7" fmla="*/ 218 h 373"/>
                <a:gd name="T8" fmla="*/ 97 w 97"/>
                <a:gd name="T9" fmla="*/ 193 h 373"/>
                <a:gd name="T10" fmla="*/ 89 w 97"/>
                <a:gd name="T11" fmla="*/ 193 h 373"/>
                <a:gd name="T12" fmla="*/ 72 w 97"/>
                <a:gd name="T13" fmla="*/ 197 h 373"/>
                <a:gd name="T14" fmla="*/ 55 w 97"/>
                <a:gd name="T15" fmla="*/ 215 h 373"/>
                <a:gd name="T16" fmla="*/ 51 w 97"/>
                <a:gd name="T17" fmla="*/ 147 h 373"/>
                <a:gd name="T18" fmla="*/ 60 w 97"/>
                <a:gd name="T19" fmla="*/ 147 h 373"/>
                <a:gd name="T20" fmla="*/ 74 w 97"/>
                <a:gd name="T21" fmla="*/ 141 h 373"/>
                <a:gd name="T22" fmla="*/ 91 w 97"/>
                <a:gd name="T23" fmla="*/ 128 h 373"/>
                <a:gd name="T24" fmla="*/ 97 w 97"/>
                <a:gd name="T25" fmla="*/ 102 h 373"/>
                <a:gd name="T26" fmla="*/ 89 w 97"/>
                <a:gd name="T27" fmla="*/ 102 h 373"/>
                <a:gd name="T28" fmla="*/ 72 w 97"/>
                <a:gd name="T29" fmla="*/ 109 h 373"/>
                <a:gd name="T30" fmla="*/ 55 w 97"/>
                <a:gd name="T31" fmla="*/ 126 h 373"/>
                <a:gd name="T32" fmla="*/ 51 w 97"/>
                <a:gd name="T33" fmla="*/ 46 h 373"/>
                <a:gd name="T34" fmla="*/ 51 w 97"/>
                <a:gd name="T35" fmla="*/ 37 h 373"/>
                <a:gd name="T36" fmla="*/ 46 w 97"/>
                <a:gd name="T37" fmla="*/ 23 h 373"/>
                <a:gd name="T38" fmla="*/ 33 w 97"/>
                <a:gd name="T39" fmla="*/ 6 h 373"/>
                <a:gd name="T40" fmla="*/ 7 w 97"/>
                <a:gd name="T41" fmla="*/ 0 h 373"/>
                <a:gd name="T42" fmla="*/ 8 w 97"/>
                <a:gd name="T43" fmla="*/ 9 h 373"/>
                <a:gd name="T44" fmla="*/ 16 w 97"/>
                <a:gd name="T45" fmla="*/ 27 h 373"/>
                <a:gd name="T46" fmla="*/ 34 w 97"/>
                <a:gd name="T47" fmla="*/ 43 h 373"/>
                <a:gd name="T48" fmla="*/ 46 w 97"/>
                <a:gd name="T49" fmla="*/ 113 h 373"/>
                <a:gd name="T50" fmla="*/ 46 w 97"/>
                <a:gd name="T51" fmla="*/ 106 h 373"/>
                <a:gd name="T52" fmla="*/ 41 w 97"/>
                <a:gd name="T53" fmla="*/ 90 h 373"/>
                <a:gd name="T54" fmla="*/ 27 w 97"/>
                <a:gd name="T55" fmla="*/ 75 h 373"/>
                <a:gd name="T56" fmla="*/ 0 w 97"/>
                <a:gd name="T57" fmla="*/ 67 h 373"/>
                <a:gd name="T58" fmla="*/ 0 w 97"/>
                <a:gd name="T59" fmla="*/ 75 h 373"/>
                <a:gd name="T60" fmla="*/ 3 w 97"/>
                <a:gd name="T61" fmla="*/ 91 h 373"/>
                <a:gd name="T62" fmla="*/ 15 w 97"/>
                <a:gd name="T63" fmla="*/ 109 h 373"/>
                <a:gd name="T64" fmla="*/ 46 w 97"/>
                <a:gd name="T65" fmla="*/ 118 h 373"/>
                <a:gd name="T66" fmla="*/ 46 w 97"/>
                <a:gd name="T67" fmla="*/ 207 h 373"/>
                <a:gd name="T68" fmla="*/ 43 w 97"/>
                <a:gd name="T69" fmla="*/ 195 h 373"/>
                <a:gd name="T70" fmla="*/ 34 w 97"/>
                <a:gd name="T71" fmla="*/ 182 h 373"/>
                <a:gd name="T72" fmla="*/ 12 w 97"/>
                <a:gd name="T73" fmla="*/ 175 h 373"/>
                <a:gd name="T74" fmla="*/ 11 w 97"/>
                <a:gd name="T75" fmla="*/ 182 h 373"/>
                <a:gd name="T76" fmla="*/ 14 w 97"/>
                <a:gd name="T77" fmla="*/ 197 h 373"/>
                <a:gd name="T78" fmla="*/ 30 w 97"/>
                <a:gd name="T79" fmla="*/ 211 h 373"/>
                <a:gd name="T80" fmla="*/ 46 w 97"/>
                <a:gd name="T81" fmla="*/ 373 h 37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7" h="373">
                  <a:moveTo>
                    <a:pt x="51" y="373"/>
                  </a:moveTo>
                  <a:lnTo>
                    <a:pt x="51" y="237"/>
                  </a:lnTo>
                  <a:lnTo>
                    <a:pt x="54" y="237"/>
                  </a:lnTo>
                  <a:lnTo>
                    <a:pt x="60" y="237"/>
                  </a:lnTo>
                  <a:lnTo>
                    <a:pt x="66" y="236"/>
                  </a:lnTo>
                  <a:lnTo>
                    <a:pt x="74" y="232"/>
                  </a:lnTo>
                  <a:lnTo>
                    <a:pt x="82" y="226"/>
                  </a:lnTo>
                  <a:lnTo>
                    <a:pt x="91" y="218"/>
                  </a:lnTo>
                  <a:lnTo>
                    <a:pt x="95" y="207"/>
                  </a:lnTo>
                  <a:lnTo>
                    <a:pt x="97" y="193"/>
                  </a:lnTo>
                  <a:lnTo>
                    <a:pt x="95" y="193"/>
                  </a:lnTo>
                  <a:lnTo>
                    <a:pt x="89" y="193"/>
                  </a:lnTo>
                  <a:lnTo>
                    <a:pt x="81" y="194"/>
                  </a:lnTo>
                  <a:lnTo>
                    <a:pt x="72" y="197"/>
                  </a:lnTo>
                  <a:lnTo>
                    <a:pt x="64" y="205"/>
                  </a:lnTo>
                  <a:lnTo>
                    <a:pt x="55" y="215"/>
                  </a:lnTo>
                  <a:lnTo>
                    <a:pt x="51" y="232"/>
                  </a:lnTo>
                  <a:lnTo>
                    <a:pt x="51" y="147"/>
                  </a:lnTo>
                  <a:lnTo>
                    <a:pt x="54" y="147"/>
                  </a:lnTo>
                  <a:lnTo>
                    <a:pt x="60" y="147"/>
                  </a:lnTo>
                  <a:lnTo>
                    <a:pt x="66" y="144"/>
                  </a:lnTo>
                  <a:lnTo>
                    <a:pt x="74" y="141"/>
                  </a:lnTo>
                  <a:lnTo>
                    <a:pt x="82" y="136"/>
                  </a:lnTo>
                  <a:lnTo>
                    <a:pt x="91" y="128"/>
                  </a:lnTo>
                  <a:lnTo>
                    <a:pt x="95" y="117"/>
                  </a:lnTo>
                  <a:lnTo>
                    <a:pt x="97" y="102"/>
                  </a:lnTo>
                  <a:lnTo>
                    <a:pt x="95" y="102"/>
                  </a:lnTo>
                  <a:lnTo>
                    <a:pt x="89" y="102"/>
                  </a:lnTo>
                  <a:lnTo>
                    <a:pt x="81" y="105"/>
                  </a:lnTo>
                  <a:lnTo>
                    <a:pt x="72" y="109"/>
                  </a:lnTo>
                  <a:lnTo>
                    <a:pt x="64" y="116"/>
                  </a:lnTo>
                  <a:lnTo>
                    <a:pt x="55" y="126"/>
                  </a:lnTo>
                  <a:lnTo>
                    <a:pt x="51" y="141"/>
                  </a:lnTo>
                  <a:lnTo>
                    <a:pt x="51" y="46"/>
                  </a:lnTo>
                  <a:lnTo>
                    <a:pt x="51" y="43"/>
                  </a:lnTo>
                  <a:lnTo>
                    <a:pt x="51" y="37"/>
                  </a:lnTo>
                  <a:lnTo>
                    <a:pt x="49" y="31"/>
                  </a:lnTo>
                  <a:lnTo>
                    <a:pt x="46" y="23"/>
                  </a:lnTo>
                  <a:lnTo>
                    <a:pt x="41" y="15"/>
                  </a:lnTo>
                  <a:lnTo>
                    <a:pt x="33" y="6"/>
                  </a:lnTo>
                  <a:lnTo>
                    <a:pt x="22" y="2"/>
                  </a:lnTo>
                  <a:lnTo>
                    <a:pt x="7" y="0"/>
                  </a:lnTo>
                  <a:lnTo>
                    <a:pt x="7" y="2"/>
                  </a:lnTo>
                  <a:lnTo>
                    <a:pt x="8" y="9"/>
                  </a:lnTo>
                  <a:lnTo>
                    <a:pt x="11" y="17"/>
                  </a:lnTo>
                  <a:lnTo>
                    <a:pt x="16" y="27"/>
                  </a:lnTo>
                  <a:lnTo>
                    <a:pt x="23" y="36"/>
                  </a:lnTo>
                  <a:lnTo>
                    <a:pt x="34" y="43"/>
                  </a:lnTo>
                  <a:lnTo>
                    <a:pt x="46" y="46"/>
                  </a:lnTo>
                  <a:lnTo>
                    <a:pt x="46" y="113"/>
                  </a:lnTo>
                  <a:lnTo>
                    <a:pt x="46" y="112"/>
                  </a:lnTo>
                  <a:lnTo>
                    <a:pt x="46" y="106"/>
                  </a:lnTo>
                  <a:lnTo>
                    <a:pt x="43" y="98"/>
                  </a:lnTo>
                  <a:lnTo>
                    <a:pt x="41" y="90"/>
                  </a:lnTo>
                  <a:lnTo>
                    <a:pt x="35" y="82"/>
                  </a:lnTo>
                  <a:lnTo>
                    <a:pt x="27" y="75"/>
                  </a:lnTo>
                  <a:lnTo>
                    <a:pt x="16" y="70"/>
                  </a:lnTo>
                  <a:lnTo>
                    <a:pt x="0" y="67"/>
                  </a:lnTo>
                  <a:lnTo>
                    <a:pt x="0" y="70"/>
                  </a:lnTo>
                  <a:lnTo>
                    <a:pt x="0" y="75"/>
                  </a:lnTo>
                  <a:lnTo>
                    <a:pt x="0" y="82"/>
                  </a:lnTo>
                  <a:lnTo>
                    <a:pt x="3" y="91"/>
                  </a:lnTo>
                  <a:lnTo>
                    <a:pt x="7" y="100"/>
                  </a:lnTo>
                  <a:lnTo>
                    <a:pt x="15" y="109"/>
                  </a:lnTo>
                  <a:lnTo>
                    <a:pt x="28" y="114"/>
                  </a:lnTo>
                  <a:lnTo>
                    <a:pt x="46" y="118"/>
                  </a:lnTo>
                  <a:lnTo>
                    <a:pt x="46" y="209"/>
                  </a:lnTo>
                  <a:lnTo>
                    <a:pt x="46" y="207"/>
                  </a:lnTo>
                  <a:lnTo>
                    <a:pt x="45" y="202"/>
                  </a:lnTo>
                  <a:lnTo>
                    <a:pt x="43" y="195"/>
                  </a:lnTo>
                  <a:lnTo>
                    <a:pt x="39" y="188"/>
                  </a:lnTo>
                  <a:lnTo>
                    <a:pt x="34" y="182"/>
                  </a:lnTo>
                  <a:lnTo>
                    <a:pt x="24" y="178"/>
                  </a:lnTo>
                  <a:lnTo>
                    <a:pt x="12" y="175"/>
                  </a:lnTo>
                  <a:lnTo>
                    <a:pt x="12" y="178"/>
                  </a:lnTo>
                  <a:lnTo>
                    <a:pt x="11" y="182"/>
                  </a:lnTo>
                  <a:lnTo>
                    <a:pt x="11" y="188"/>
                  </a:lnTo>
                  <a:lnTo>
                    <a:pt x="14" y="197"/>
                  </a:lnTo>
                  <a:lnTo>
                    <a:pt x="19" y="205"/>
                  </a:lnTo>
                  <a:lnTo>
                    <a:pt x="30" y="211"/>
                  </a:lnTo>
                  <a:lnTo>
                    <a:pt x="46" y="215"/>
                  </a:lnTo>
                  <a:lnTo>
                    <a:pt x="46" y="373"/>
                  </a:lnTo>
                  <a:lnTo>
                    <a:pt x="51" y="373"/>
                  </a:lnTo>
                  <a:close/>
                </a:path>
              </a:pathLst>
            </a:custGeom>
            <a:solidFill>
              <a:srgbClr val="D7D7D7"/>
            </a:solidFill>
            <a:ln w="0">
              <a:solidFill>
                <a:srgbClr val="D7D7D7"/>
              </a:solidFill>
              <a:prstDash val="solid"/>
              <a:round/>
              <a:headEnd/>
              <a:tailEnd/>
            </a:ln>
          </p:spPr>
          <p:txBody>
            <a:bodyPr/>
            <a:lstStyle/>
            <a:p>
              <a:endParaRPr lang="en-US"/>
            </a:p>
          </p:txBody>
        </p:sp>
      </p:grpSp>
      <p:sp>
        <p:nvSpPr>
          <p:cNvPr id="30" name="Freeform 27" descr="Dark upward diagonal"/>
          <p:cNvSpPr>
            <a:spLocks/>
          </p:cNvSpPr>
          <p:nvPr/>
        </p:nvSpPr>
        <p:spPr bwMode="gray">
          <a:xfrm>
            <a:off x="85725" y="76200"/>
            <a:ext cx="8977313" cy="500063"/>
          </a:xfrm>
          <a:custGeom>
            <a:avLst/>
            <a:gdLst>
              <a:gd name="T0" fmla="*/ 0 w 5655"/>
              <a:gd name="T1" fmla="*/ 2147483646 h 315"/>
              <a:gd name="T2" fmla="*/ 2147483646 w 5655"/>
              <a:gd name="T3" fmla="*/ 0 h 315"/>
              <a:gd name="T4" fmla="*/ 2147483646 w 5655"/>
              <a:gd name="T5" fmla="*/ 2147483646 h 315"/>
              <a:gd name="T6" fmla="*/ 2147483646 w 5655"/>
              <a:gd name="T7" fmla="*/ 2147483646 h 315"/>
              <a:gd name="T8" fmla="*/ 2147483646 w 5655"/>
              <a:gd name="T9" fmla="*/ 2147483646 h 315"/>
              <a:gd name="T10" fmla="*/ 0 w 5655"/>
              <a:gd name="T11" fmla="*/ 2147483646 h 31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655" h="315">
                <a:moveTo>
                  <a:pt x="0" y="1"/>
                </a:moveTo>
                <a:lnTo>
                  <a:pt x="5546" y="0"/>
                </a:lnTo>
                <a:cubicBezTo>
                  <a:pt x="5652" y="0"/>
                  <a:pt x="5655" y="84"/>
                  <a:pt x="5655" y="84"/>
                </a:cubicBezTo>
                <a:lnTo>
                  <a:pt x="5649" y="315"/>
                </a:lnTo>
                <a:lnTo>
                  <a:pt x="1" y="314"/>
                </a:lnTo>
                <a:lnTo>
                  <a:pt x="0" y="1"/>
                </a:lnTo>
                <a:close/>
              </a:path>
            </a:pathLst>
          </a:custGeom>
          <a:pattFill prst="dkUpDiag">
            <a:fgClr>
              <a:schemeClr val="bg1">
                <a:alpha val="76862"/>
              </a:schemeClr>
            </a:fgClr>
            <a:bgClr>
              <a:schemeClr val="tx1">
                <a:alpha val="76862"/>
              </a:schemeClr>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Rectangle 28"/>
          <p:cNvSpPr>
            <a:spLocks noChangeArrowheads="1"/>
          </p:cNvSpPr>
          <p:nvPr/>
        </p:nvSpPr>
        <p:spPr bwMode="gray">
          <a:xfrm>
            <a:off x="114300" y="6610350"/>
            <a:ext cx="8931275" cy="1635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grpSp>
        <p:nvGrpSpPr>
          <p:cNvPr id="32" name="Group 74"/>
          <p:cNvGrpSpPr>
            <a:grpSpLocks/>
          </p:cNvGrpSpPr>
          <p:nvPr/>
        </p:nvGrpSpPr>
        <p:grpSpPr bwMode="auto">
          <a:xfrm>
            <a:off x="85725" y="854075"/>
            <a:ext cx="8982075" cy="1131888"/>
            <a:chOff x="54" y="538"/>
            <a:chExt cx="5658" cy="713"/>
          </a:xfrm>
        </p:grpSpPr>
        <p:sp>
          <p:nvSpPr>
            <p:cNvPr id="33" name="Freeform 30"/>
            <p:cNvSpPr>
              <a:spLocks/>
            </p:cNvSpPr>
            <p:nvPr userDrawn="1"/>
          </p:nvSpPr>
          <p:spPr bwMode="gray">
            <a:xfrm>
              <a:off x="54" y="736"/>
              <a:ext cx="5658" cy="515"/>
            </a:xfrm>
            <a:custGeom>
              <a:avLst/>
              <a:gdLst>
                <a:gd name="T0" fmla="*/ 0 w 5446"/>
                <a:gd name="T1" fmla="*/ 0 h 590"/>
                <a:gd name="T2" fmla="*/ 8614 w 5446"/>
                <a:gd name="T3" fmla="*/ 0 h 590"/>
                <a:gd name="T4" fmla="*/ 8614 w 5446"/>
                <a:gd name="T5" fmla="*/ 61 h 590"/>
                <a:gd name="T6" fmla="*/ 8614 w 5446"/>
                <a:gd name="T7" fmla="*/ 89 h 590"/>
                <a:gd name="T8" fmla="*/ 2392 w 5446"/>
                <a:gd name="T9" fmla="*/ 86 h 590"/>
                <a:gd name="T10" fmla="*/ 2035 w 5446"/>
                <a:gd name="T11" fmla="*/ 113 h 590"/>
                <a:gd name="T12" fmla="*/ 0 w 5446"/>
                <a:gd name="T13" fmla="*/ 116 h 590"/>
                <a:gd name="T14" fmla="*/ 0 w 5446"/>
                <a:gd name="T15" fmla="*/ 0 h 59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446" h="590">
                  <a:moveTo>
                    <a:pt x="0" y="0"/>
                  </a:moveTo>
                  <a:lnTo>
                    <a:pt x="5446" y="0"/>
                  </a:lnTo>
                  <a:lnTo>
                    <a:pt x="5446" y="312"/>
                  </a:lnTo>
                  <a:lnTo>
                    <a:pt x="5446" y="451"/>
                  </a:lnTo>
                  <a:cubicBezTo>
                    <a:pt x="4790" y="473"/>
                    <a:pt x="2205" y="421"/>
                    <a:pt x="1512" y="443"/>
                  </a:cubicBezTo>
                  <a:lnTo>
                    <a:pt x="1288" y="584"/>
                  </a:lnTo>
                  <a:lnTo>
                    <a:pt x="0" y="590"/>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31"/>
            <p:cNvSpPr>
              <a:spLocks/>
            </p:cNvSpPr>
            <p:nvPr userDrawn="1"/>
          </p:nvSpPr>
          <p:spPr bwMode="gray">
            <a:xfrm>
              <a:off x="54" y="538"/>
              <a:ext cx="5658" cy="655"/>
            </a:xfrm>
            <a:custGeom>
              <a:avLst/>
              <a:gdLst>
                <a:gd name="T0" fmla="*/ 1 w 5658"/>
                <a:gd name="T1" fmla="*/ 0 h 655"/>
                <a:gd name="T2" fmla="*/ 5657 w 5658"/>
                <a:gd name="T3" fmla="*/ 0 h 655"/>
                <a:gd name="T4" fmla="*/ 5658 w 5658"/>
                <a:gd name="T5" fmla="*/ 534 h 655"/>
                <a:gd name="T6" fmla="*/ 1553 w 5658"/>
                <a:gd name="T7" fmla="*/ 528 h 655"/>
                <a:gd name="T8" fmla="*/ 1317 w 5658"/>
                <a:gd name="T9" fmla="*/ 651 h 655"/>
                <a:gd name="T10" fmla="*/ 0 w 5658"/>
                <a:gd name="T11" fmla="*/ 655 h 655"/>
                <a:gd name="T12" fmla="*/ 1 w 5658"/>
                <a:gd name="T13" fmla="*/ 0 h 6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58" h="655">
                  <a:moveTo>
                    <a:pt x="1" y="0"/>
                  </a:moveTo>
                  <a:lnTo>
                    <a:pt x="5657" y="0"/>
                  </a:lnTo>
                  <a:lnTo>
                    <a:pt x="5658" y="534"/>
                  </a:lnTo>
                  <a:lnTo>
                    <a:pt x="1553" y="528"/>
                  </a:lnTo>
                  <a:lnTo>
                    <a:pt x="1317" y="651"/>
                  </a:lnTo>
                  <a:lnTo>
                    <a:pt x="0" y="655"/>
                  </a:lnTo>
                  <a:lnTo>
                    <a:pt x="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32"/>
            <p:cNvSpPr>
              <a:spLocks/>
            </p:cNvSpPr>
            <p:nvPr userDrawn="1"/>
          </p:nvSpPr>
          <p:spPr bwMode="gray">
            <a:xfrm>
              <a:off x="54" y="1062"/>
              <a:ext cx="1496" cy="98"/>
            </a:xfrm>
            <a:custGeom>
              <a:avLst/>
              <a:gdLst>
                <a:gd name="T0" fmla="*/ 2275 w 1440"/>
                <a:gd name="T1" fmla="*/ 1 h 112"/>
                <a:gd name="T2" fmla="*/ 1994 w 1440"/>
                <a:gd name="T3" fmla="*/ 23 h 112"/>
                <a:gd name="T4" fmla="*/ 0 w 1440"/>
                <a:gd name="T5" fmla="*/ 23 h 112"/>
                <a:gd name="T6" fmla="*/ 0 w 1440"/>
                <a:gd name="T7" fmla="*/ 10 h 112"/>
                <a:gd name="T8" fmla="*/ 1689 w 1440"/>
                <a:gd name="T9" fmla="*/ 11 h 112"/>
                <a:gd name="T10" fmla="*/ 1806 w 1440"/>
                <a:gd name="T11" fmla="*/ 0 h 112"/>
                <a:gd name="T12" fmla="*/ 2275 w 1440"/>
                <a:gd name="T13" fmla="*/ 1 h 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40" h="112">
                  <a:moveTo>
                    <a:pt x="1440" y="1"/>
                  </a:moveTo>
                  <a:lnTo>
                    <a:pt x="1261" y="112"/>
                  </a:lnTo>
                  <a:lnTo>
                    <a:pt x="0" y="110"/>
                  </a:lnTo>
                  <a:lnTo>
                    <a:pt x="0" y="49"/>
                  </a:lnTo>
                  <a:lnTo>
                    <a:pt x="1069" y="50"/>
                  </a:lnTo>
                  <a:lnTo>
                    <a:pt x="1142" y="0"/>
                  </a:lnTo>
                  <a:lnTo>
                    <a:pt x="1440" y="1"/>
                  </a:ln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6" name="Rectangle 33"/>
          <p:cNvSpPr>
            <a:spLocks noChangeArrowheads="1"/>
          </p:cNvSpPr>
          <p:nvPr/>
        </p:nvSpPr>
        <p:spPr bwMode="gray">
          <a:xfrm>
            <a:off x="85725" y="609600"/>
            <a:ext cx="8982075" cy="1857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37" name="Rectangle 38" descr="1"/>
          <p:cNvSpPr>
            <a:spLocks noChangeArrowheads="1"/>
          </p:cNvSpPr>
          <p:nvPr/>
        </p:nvSpPr>
        <p:spPr bwMode="gray">
          <a:xfrm>
            <a:off x="4067175" y="4497388"/>
            <a:ext cx="741363" cy="742950"/>
          </a:xfrm>
          <a:prstGeom prst="rect">
            <a:avLst/>
          </a:pr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38" name="Rectangle 40" descr="7"/>
          <p:cNvSpPr>
            <a:spLocks noChangeArrowheads="1"/>
          </p:cNvSpPr>
          <p:nvPr/>
        </p:nvSpPr>
        <p:spPr bwMode="gray">
          <a:xfrm>
            <a:off x="3275013" y="5314950"/>
            <a:ext cx="742950" cy="742950"/>
          </a:xfrm>
          <a:prstGeom prst="rect">
            <a:avLst/>
          </a:pr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39" name="Rectangle 42"/>
          <p:cNvSpPr>
            <a:spLocks noChangeArrowheads="1"/>
          </p:cNvSpPr>
          <p:nvPr/>
        </p:nvSpPr>
        <p:spPr bwMode="gray">
          <a:xfrm>
            <a:off x="3282950" y="4510088"/>
            <a:ext cx="741363" cy="744537"/>
          </a:xfrm>
          <a:prstGeom prst="rect">
            <a:avLst/>
          </a:prstGeom>
          <a:solidFill>
            <a:srgbClr val="D7D7D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40" name="Rectangle 37" descr="6"/>
          <p:cNvSpPr>
            <a:spLocks noChangeArrowheads="1"/>
          </p:cNvSpPr>
          <p:nvPr/>
        </p:nvSpPr>
        <p:spPr bwMode="gray">
          <a:xfrm>
            <a:off x="1703388" y="5314950"/>
            <a:ext cx="742950" cy="742950"/>
          </a:xfrm>
          <a:prstGeom prst="rect">
            <a:avLst/>
          </a:prstGeom>
          <a:blipFill dpi="0" rotWithShape="1">
            <a:blip r:embed="rId6"/>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41" name="Rectangle 50"/>
          <p:cNvSpPr>
            <a:spLocks noChangeArrowheads="1"/>
          </p:cNvSpPr>
          <p:nvPr/>
        </p:nvSpPr>
        <p:spPr bwMode="gray">
          <a:xfrm>
            <a:off x="128588" y="4511675"/>
            <a:ext cx="741362" cy="74295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pic>
        <p:nvPicPr>
          <p:cNvPr id="42" name="Picture 43" descr="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gray">
          <a:xfrm>
            <a:off x="130175" y="2911475"/>
            <a:ext cx="1347788" cy="153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ectangle 70" descr="2"/>
          <p:cNvSpPr>
            <a:spLocks noChangeArrowheads="1"/>
          </p:cNvSpPr>
          <p:nvPr/>
        </p:nvSpPr>
        <p:spPr bwMode="gray">
          <a:xfrm>
            <a:off x="1701800" y="3705225"/>
            <a:ext cx="744538" cy="742950"/>
          </a:xfrm>
          <a:prstGeom prst="rect">
            <a:avLst/>
          </a:prstGeom>
          <a:blipFill dpi="0" rotWithShape="1">
            <a:blip r:embed="rId8"/>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44" name="Text Box 37"/>
          <p:cNvSpPr txBox="1">
            <a:spLocks noChangeArrowheads="1"/>
          </p:cNvSpPr>
          <p:nvPr/>
        </p:nvSpPr>
        <p:spPr bwMode="gray">
          <a:xfrm>
            <a:off x="144463" y="6291263"/>
            <a:ext cx="19970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a:solidFill>
                  <a:schemeClr val="tx1"/>
                </a:solidFill>
                <a:latin typeface="Arial" charset="0"/>
              </a:defRPr>
            </a:lvl1pPr>
            <a:lvl2pPr marL="742950" indent="-285750" algn="ctr" eaLnBrk="0" hangingPunct="0">
              <a:defRPr>
                <a:solidFill>
                  <a:schemeClr val="tx1"/>
                </a:solidFill>
                <a:latin typeface="Arial" charset="0"/>
              </a:defRPr>
            </a:lvl2pPr>
            <a:lvl3pPr marL="1143000" indent="-228600" algn="ctr" eaLnBrk="0" hangingPunct="0">
              <a:defRPr>
                <a:solidFill>
                  <a:schemeClr val="tx1"/>
                </a:solidFill>
                <a:latin typeface="Arial" charset="0"/>
              </a:defRPr>
            </a:lvl3pPr>
            <a:lvl4pPr marL="1600200" indent="-228600" algn="ctr" eaLnBrk="0" hangingPunct="0">
              <a:defRPr>
                <a:solidFill>
                  <a:schemeClr val="tx1"/>
                </a:solidFill>
                <a:latin typeface="Arial" charset="0"/>
              </a:defRPr>
            </a:lvl4pPr>
            <a:lvl5pPr marL="2057400" indent="-228600" algn="ctr"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defRPr/>
            </a:pPr>
            <a:r>
              <a:rPr lang="en-US" sz="1500" i="1">
                <a:solidFill>
                  <a:srgbClr val="FFFFFF"/>
                </a:solidFill>
                <a:latin typeface="Times New Roman" pitchFamily="18" charset="0"/>
                <a:cs typeface="Arial" charset="0"/>
              </a:rPr>
              <a:t>haiyenytc6@gmail.com</a:t>
            </a:r>
          </a:p>
        </p:txBody>
      </p:sp>
      <p:sp>
        <p:nvSpPr>
          <p:cNvPr id="45" name="Rectangle 30" descr="7"/>
          <p:cNvSpPr>
            <a:spLocks noChangeArrowheads="1"/>
          </p:cNvSpPr>
          <p:nvPr/>
        </p:nvSpPr>
        <p:spPr bwMode="gray">
          <a:xfrm>
            <a:off x="8289925" y="1001713"/>
            <a:ext cx="534988" cy="546100"/>
          </a:xfrm>
          <a:prstGeom prst="rect">
            <a:avLst/>
          </a:prstGeom>
          <a:blipFill dpi="0" rotWithShape="1">
            <a:blip r:embed="rId9"/>
            <a:srcRect/>
            <a:stretch>
              <a:fillRect/>
            </a:stretch>
          </a:blipFill>
          <a:ln w="9525">
            <a:solidFill>
              <a:srgbClr val="FFFFFF"/>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46" name="Rectangle 31" descr="4"/>
          <p:cNvSpPr>
            <a:spLocks noChangeArrowheads="1"/>
          </p:cNvSpPr>
          <p:nvPr/>
        </p:nvSpPr>
        <p:spPr bwMode="gray">
          <a:xfrm>
            <a:off x="7664450" y="1001713"/>
            <a:ext cx="534988" cy="546100"/>
          </a:xfrm>
          <a:prstGeom prst="rect">
            <a:avLst/>
          </a:prstGeom>
          <a:blipFill dpi="0" rotWithShape="1">
            <a:blip r:embed="rId10"/>
            <a:srcRect/>
            <a:stretch>
              <a:fillRect/>
            </a:stretch>
          </a:blipFill>
          <a:ln w="9525">
            <a:solidFill>
              <a:srgbClr val="FFFFFF"/>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47" name="Rectangle 36"/>
          <p:cNvSpPr>
            <a:spLocks noChangeArrowheads="1"/>
          </p:cNvSpPr>
          <p:nvPr/>
        </p:nvSpPr>
        <p:spPr bwMode="gray">
          <a:xfrm>
            <a:off x="7045325" y="1001713"/>
            <a:ext cx="534988" cy="546100"/>
          </a:xfrm>
          <a:prstGeom prst="rect">
            <a:avLst/>
          </a:prstGeom>
          <a:solidFill>
            <a:srgbClr val="FFFFFF">
              <a:alpha val="30196"/>
            </a:srgbClr>
          </a:solidFill>
          <a:ln w="9525">
            <a:solidFill>
              <a:srgbClr val="FFFFFF"/>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3074" name="Rectangle 2"/>
          <p:cNvSpPr>
            <a:spLocks noGrp="1" noChangeArrowheads="1"/>
          </p:cNvSpPr>
          <p:nvPr>
            <p:ph type="ctrTitle"/>
          </p:nvPr>
        </p:nvSpPr>
        <p:spPr>
          <a:xfrm>
            <a:off x="2819400" y="2819400"/>
            <a:ext cx="6019800" cy="1470025"/>
          </a:xfrm>
        </p:spPr>
        <p:txBody>
          <a:bodyPr/>
          <a:lstStyle>
            <a:lvl1pPr algn="r">
              <a:defRPr sz="4800">
                <a:solidFill>
                  <a:srgbClr val="000000"/>
                </a:solidFill>
              </a:defRPr>
            </a:lvl1pPr>
          </a:lstStyle>
          <a:p>
            <a:r>
              <a:rPr lang="en-US"/>
              <a:t>Click to edit Master title style</a:t>
            </a:r>
          </a:p>
        </p:txBody>
      </p:sp>
      <p:sp>
        <p:nvSpPr>
          <p:cNvPr id="48" name="Rectangle 4"/>
          <p:cNvSpPr>
            <a:spLocks noGrp="1" noChangeArrowheads="1"/>
          </p:cNvSpPr>
          <p:nvPr>
            <p:ph type="dt" sz="half" idx="10"/>
          </p:nvPr>
        </p:nvSpPr>
        <p:spPr>
          <a:xfrm>
            <a:off x="231775" y="6445250"/>
            <a:ext cx="2205038" cy="317500"/>
          </a:xfrm>
        </p:spPr>
        <p:txBody>
          <a:bodyPr/>
          <a:lstStyle>
            <a:lvl1pPr>
              <a:defRPr/>
            </a:lvl1pPr>
          </a:lstStyle>
          <a:p>
            <a:fld id="{1D8BD707-D9CF-40AE-B4C6-C98DA3205C09}" type="datetimeFigureOut">
              <a:rPr lang="en-US" smtClean="0"/>
              <a:pPr/>
              <a:t>10/7/2022</a:t>
            </a:fld>
            <a:endParaRPr lang="en-US"/>
          </a:p>
        </p:txBody>
      </p:sp>
      <p:sp>
        <p:nvSpPr>
          <p:cNvPr id="49" name="Rectangle 5"/>
          <p:cNvSpPr>
            <a:spLocks noGrp="1" noChangeArrowheads="1"/>
          </p:cNvSpPr>
          <p:nvPr>
            <p:ph type="ftr" sz="quarter" idx="11"/>
          </p:nvPr>
        </p:nvSpPr>
        <p:spPr>
          <a:xfrm>
            <a:off x="2574925" y="6445250"/>
            <a:ext cx="2990850" cy="317500"/>
          </a:xfrm>
        </p:spPr>
        <p:txBody>
          <a:bodyPr/>
          <a:lstStyle>
            <a:lvl1pPr>
              <a:defRPr/>
            </a:lvl1pPr>
          </a:lstStyle>
          <a:p>
            <a:endParaRPr lang="en-US"/>
          </a:p>
        </p:txBody>
      </p:sp>
      <p:sp>
        <p:nvSpPr>
          <p:cNvPr id="50" name="Rectangle 6"/>
          <p:cNvSpPr>
            <a:spLocks noGrp="1" noChangeArrowheads="1"/>
          </p:cNvSpPr>
          <p:nvPr>
            <p:ph type="sldNum" sz="quarter" idx="12"/>
          </p:nvPr>
        </p:nvSpPr>
        <p:spPr>
          <a:xfrm>
            <a:off x="5700713" y="6445250"/>
            <a:ext cx="2205037" cy="317500"/>
          </a:xfrm>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7670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95037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38125"/>
            <a:ext cx="2057400" cy="59340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38125"/>
            <a:ext cx="6019800" cy="5934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18419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38125"/>
            <a:ext cx="6477000" cy="868363"/>
          </a:xfrm>
        </p:spPr>
        <p:txBody>
          <a:bodyPr/>
          <a:lstStyle/>
          <a:p>
            <a:r>
              <a:rPr lang="en-US"/>
              <a:t>Click to edit Master title style</a:t>
            </a:r>
          </a:p>
        </p:txBody>
      </p:sp>
      <p:sp>
        <p:nvSpPr>
          <p:cNvPr id="3" name="Text Placeholder 2"/>
          <p:cNvSpPr>
            <a:spLocks noGrp="1"/>
          </p:cNvSpPr>
          <p:nvPr>
            <p:ph type="body" sz="half" idx="1"/>
          </p:nvPr>
        </p:nvSpPr>
        <p:spPr>
          <a:xfrm>
            <a:off x="457200" y="1438275"/>
            <a:ext cx="40386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38275"/>
            <a:ext cx="40386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981994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10/7/2022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155932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51575"/>
            <a:ext cx="2133600" cy="476250"/>
          </a:xfrm>
        </p:spPr>
        <p:txBody>
          <a:bodyPr/>
          <a:lstStyle>
            <a:lvl1pPr>
              <a:defRPr/>
            </a:lvl1pPr>
          </a:lstStyle>
          <a:p>
            <a:fld id="{1D8BD707-D9CF-40AE-B4C6-C98DA3205C09}" type="datetimeFigureOut">
              <a:rPr lang="en-US" smtClean="0"/>
              <a:pPr/>
              <a:t>10/7/2022</a:t>
            </a:fld>
            <a:endParaRPr lang="en-US"/>
          </a:p>
        </p:txBody>
      </p:sp>
      <p:sp>
        <p:nvSpPr>
          <p:cNvPr id="4" name="Slide Number Placeholder 3"/>
          <p:cNvSpPr>
            <a:spLocks noGrp="1"/>
          </p:cNvSpPr>
          <p:nvPr>
            <p:ph type="sldNum" sz="quarter" idx="11"/>
          </p:nvPr>
        </p:nvSpPr>
        <p:spPr>
          <a:xfrm>
            <a:off x="6553200" y="6248400"/>
            <a:ext cx="2133600" cy="476250"/>
          </a:xfrm>
        </p:spPr>
        <p:txBody>
          <a:bodyPr/>
          <a:lstStyle>
            <a:lvl1pPr>
              <a:defRPr/>
            </a:lvl1pPr>
          </a:lstStyle>
          <a:p>
            <a:fld id="{B6F15528-21DE-4FAA-801E-634DDDAF4B2B}" type="slidenum">
              <a:rPr lang="en-US" smtClean="0"/>
              <a:pPr/>
              <a:t>‹#›</a:t>
            </a:fld>
            <a:endParaRPr lang="en-US"/>
          </a:p>
        </p:txBody>
      </p:sp>
      <p:sp>
        <p:nvSpPr>
          <p:cNvPr id="5" name="Footer Placeholder 4"/>
          <p:cNvSpPr>
            <a:spLocks noGrp="1"/>
          </p:cNvSpPr>
          <p:nvPr>
            <p:ph type="ftr" sz="quarter" idx="12"/>
          </p:nvPr>
        </p:nvSpPr>
        <p:spPr>
          <a:xfrm>
            <a:off x="3124200" y="6248400"/>
            <a:ext cx="2895600" cy="476250"/>
          </a:xfrm>
        </p:spPr>
        <p:txBody>
          <a:bodyPr/>
          <a:lstStyle>
            <a:lvl1pPr>
              <a:defRPr/>
            </a:lvl1pPr>
          </a:lstStyle>
          <a:p>
            <a:endParaRPr lang="en-US"/>
          </a:p>
        </p:txBody>
      </p:sp>
    </p:spTree>
    <p:extLst>
      <p:ext uri="{BB962C8B-B14F-4D97-AF65-F5344CB8AC3E}">
        <p14:creationId xmlns:p14="http://schemas.microsoft.com/office/powerpoint/2010/main" val="2796139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2994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06591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38275"/>
            <a:ext cx="40386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38275"/>
            <a:ext cx="40386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64721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724045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28228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305257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25455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D8BD707-D9CF-40AE-B4C6-C98DA3205C09}" type="datetimeFigureOut">
              <a:rPr lang="en-US" smtClean="0"/>
              <a:pPr/>
              <a:t>10/7/2022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07610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7"/>
          <p:cNvGrpSpPr>
            <a:grpSpLocks/>
          </p:cNvGrpSpPr>
          <p:nvPr/>
        </p:nvGrpSpPr>
        <p:grpSpPr bwMode="auto">
          <a:xfrm>
            <a:off x="6553200" y="6013450"/>
            <a:ext cx="2392363" cy="563563"/>
            <a:chOff x="1566" y="164"/>
            <a:chExt cx="1455" cy="425"/>
          </a:xfrm>
        </p:grpSpPr>
        <p:sp>
          <p:nvSpPr>
            <p:cNvPr id="1043" name="Freeform 8"/>
            <p:cNvSpPr>
              <a:spLocks/>
            </p:cNvSpPr>
            <p:nvPr/>
          </p:nvSpPr>
          <p:spPr bwMode="gray">
            <a:xfrm>
              <a:off x="1892" y="468"/>
              <a:ext cx="39" cy="121"/>
            </a:xfrm>
            <a:custGeom>
              <a:avLst/>
              <a:gdLst>
                <a:gd name="T0" fmla="*/ 37 w 39"/>
                <a:gd name="T1" fmla="*/ 36 h 121"/>
                <a:gd name="T2" fmla="*/ 35 w 39"/>
                <a:gd name="T3" fmla="*/ 36 h 121"/>
                <a:gd name="T4" fmla="*/ 30 w 39"/>
                <a:gd name="T5" fmla="*/ 36 h 121"/>
                <a:gd name="T6" fmla="*/ 22 w 39"/>
                <a:gd name="T7" fmla="*/ 34 h 121"/>
                <a:gd name="T8" fmla="*/ 15 w 39"/>
                <a:gd name="T9" fmla="*/ 30 h 121"/>
                <a:gd name="T10" fmla="*/ 7 w 39"/>
                <a:gd name="T11" fmla="*/ 23 h 121"/>
                <a:gd name="T12" fmla="*/ 3 w 39"/>
                <a:gd name="T13" fmla="*/ 13 h 121"/>
                <a:gd name="T14" fmla="*/ 0 w 39"/>
                <a:gd name="T15" fmla="*/ 0 h 121"/>
                <a:gd name="T16" fmla="*/ 3 w 39"/>
                <a:gd name="T17" fmla="*/ 0 h 121"/>
                <a:gd name="T18" fmla="*/ 7 w 39"/>
                <a:gd name="T19" fmla="*/ 1 h 121"/>
                <a:gd name="T20" fmla="*/ 15 w 39"/>
                <a:gd name="T21" fmla="*/ 3 h 121"/>
                <a:gd name="T22" fmla="*/ 23 w 39"/>
                <a:gd name="T23" fmla="*/ 5 h 121"/>
                <a:gd name="T24" fmla="*/ 30 w 39"/>
                <a:gd name="T25" fmla="*/ 11 h 121"/>
                <a:gd name="T26" fmla="*/ 37 w 39"/>
                <a:gd name="T27" fmla="*/ 20 h 121"/>
                <a:gd name="T28" fmla="*/ 39 w 39"/>
                <a:gd name="T29" fmla="*/ 34 h 121"/>
                <a:gd name="T30" fmla="*/ 39 w 39"/>
                <a:gd name="T31" fmla="*/ 121 h 121"/>
                <a:gd name="T32" fmla="*/ 37 w 39"/>
                <a:gd name="T33" fmla="*/ 121 h 121"/>
                <a:gd name="T34" fmla="*/ 37 w 39"/>
                <a:gd name="T35" fmla="*/ 36 h 1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9" h="121">
                  <a:moveTo>
                    <a:pt x="37" y="36"/>
                  </a:moveTo>
                  <a:lnTo>
                    <a:pt x="35" y="36"/>
                  </a:lnTo>
                  <a:lnTo>
                    <a:pt x="30" y="36"/>
                  </a:lnTo>
                  <a:lnTo>
                    <a:pt x="22" y="34"/>
                  </a:lnTo>
                  <a:lnTo>
                    <a:pt x="15" y="30"/>
                  </a:lnTo>
                  <a:lnTo>
                    <a:pt x="7" y="23"/>
                  </a:lnTo>
                  <a:lnTo>
                    <a:pt x="3" y="13"/>
                  </a:lnTo>
                  <a:lnTo>
                    <a:pt x="0" y="0"/>
                  </a:lnTo>
                  <a:lnTo>
                    <a:pt x="3" y="0"/>
                  </a:lnTo>
                  <a:lnTo>
                    <a:pt x="7" y="1"/>
                  </a:lnTo>
                  <a:lnTo>
                    <a:pt x="15" y="3"/>
                  </a:lnTo>
                  <a:lnTo>
                    <a:pt x="23" y="5"/>
                  </a:lnTo>
                  <a:lnTo>
                    <a:pt x="30" y="11"/>
                  </a:lnTo>
                  <a:lnTo>
                    <a:pt x="37" y="20"/>
                  </a:lnTo>
                  <a:lnTo>
                    <a:pt x="39" y="34"/>
                  </a:lnTo>
                  <a:lnTo>
                    <a:pt x="39" y="121"/>
                  </a:lnTo>
                  <a:lnTo>
                    <a:pt x="37" y="121"/>
                  </a:lnTo>
                  <a:lnTo>
                    <a:pt x="37" y="36"/>
                  </a:lnTo>
                  <a:close/>
                </a:path>
              </a:pathLst>
            </a:custGeom>
            <a:solidFill>
              <a:srgbClr val="D7D7D7"/>
            </a:solidFill>
            <a:ln w="0">
              <a:solidFill>
                <a:srgbClr val="D7D7D7"/>
              </a:solidFill>
              <a:prstDash val="solid"/>
              <a:round/>
              <a:headEnd/>
              <a:tailEnd/>
            </a:ln>
          </p:spPr>
          <p:txBody>
            <a:bodyPr/>
            <a:lstStyle/>
            <a:p>
              <a:endParaRPr lang="en-US"/>
            </a:p>
          </p:txBody>
        </p:sp>
        <p:sp>
          <p:nvSpPr>
            <p:cNvPr id="1044" name="Freeform 9"/>
            <p:cNvSpPr>
              <a:spLocks/>
            </p:cNvSpPr>
            <p:nvPr/>
          </p:nvSpPr>
          <p:spPr bwMode="gray">
            <a:xfrm>
              <a:off x="2271" y="450"/>
              <a:ext cx="45" cy="139"/>
            </a:xfrm>
            <a:custGeom>
              <a:avLst/>
              <a:gdLst>
                <a:gd name="T0" fmla="*/ 3 w 45"/>
                <a:gd name="T1" fmla="*/ 42 h 139"/>
                <a:gd name="T2" fmla="*/ 6 w 45"/>
                <a:gd name="T3" fmla="*/ 42 h 139"/>
                <a:gd name="T4" fmla="*/ 12 w 45"/>
                <a:gd name="T5" fmla="*/ 42 h 139"/>
                <a:gd name="T6" fmla="*/ 20 w 45"/>
                <a:gd name="T7" fmla="*/ 39 h 139"/>
                <a:gd name="T8" fmla="*/ 29 w 45"/>
                <a:gd name="T9" fmla="*/ 35 h 139"/>
                <a:gd name="T10" fmla="*/ 37 w 45"/>
                <a:gd name="T11" fmla="*/ 27 h 139"/>
                <a:gd name="T12" fmla="*/ 43 w 45"/>
                <a:gd name="T13" fmla="*/ 17 h 139"/>
                <a:gd name="T14" fmla="*/ 45 w 45"/>
                <a:gd name="T15" fmla="*/ 2 h 139"/>
                <a:gd name="T16" fmla="*/ 43 w 45"/>
                <a:gd name="T17" fmla="*/ 0 h 139"/>
                <a:gd name="T18" fmla="*/ 37 w 45"/>
                <a:gd name="T19" fmla="*/ 2 h 139"/>
                <a:gd name="T20" fmla="*/ 29 w 45"/>
                <a:gd name="T21" fmla="*/ 3 h 139"/>
                <a:gd name="T22" fmla="*/ 19 w 45"/>
                <a:gd name="T23" fmla="*/ 7 h 139"/>
                <a:gd name="T24" fmla="*/ 11 w 45"/>
                <a:gd name="T25" fmla="*/ 14 h 139"/>
                <a:gd name="T26" fmla="*/ 4 w 45"/>
                <a:gd name="T27" fmla="*/ 23 h 139"/>
                <a:gd name="T28" fmla="*/ 0 w 45"/>
                <a:gd name="T29" fmla="*/ 39 h 139"/>
                <a:gd name="T30" fmla="*/ 0 w 45"/>
                <a:gd name="T31" fmla="*/ 139 h 139"/>
                <a:gd name="T32" fmla="*/ 3 w 45"/>
                <a:gd name="T33" fmla="*/ 139 h 139"/>
                <a:gd name="T34" fmla="*/ 3 w 45"/>
                <a:gd name="T35" fmla="*/ 42 h 1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 h="139">
                  <a:moveTo>
                    <a:pt x="3" y="42"/>
                  </a:moveTo>
                  <a:lnTo>
                    <a:pt x="6" y="42"/>
                  </a:lnTo>
                  <a:lnTo>
                    <a:pt x="12" y="42"/>
                  </a:lnTo>
                  <a:lnTo>
                    <a:pt x="20" y="39"/>
                  </a:lnTo>
                  <a:lnTo>
                    <a:pt x="29" y="35"/>
                  </a:lnTo>
                  <a:lnTo>
                    <a:pt x="37" y="27"/>
                  </a:lnTo>
                  <a:lnTo>
                    <a:pt x="43" y="17"/>
                  </a:lnTo>
                  <a:lnTo>
                    <a:pt x="45" y="2"/>
                  </a:lnTo>
                  <a:lnTo>
                    <a:pt x="43" y="0"/>
                  </a:lnTo>
                  <a:lnTo>
                    <a:pt x="37" y="2"/>
                  </a:lnTo>
                  <a:lnTo>
                    <a:pt x="29" y="3"/>
                  </a:lnTo>
                  <a:lnTo>
                    <a:pt x="19" y="7"/>
                  </a:lnTo>
                  <a:lnTo>
                    <a:pt x="11" y="14"/>
                  </a:lnTo>
                  <a:lnTo>
                    <a:pt x="4" y="23"/>
                  </a:lnTo>
                  <a:lnTo>
                    <a:pt x="0" y="39"/>
                  </a:lnTo>
                  <a:lnTo>
                    <a:pt x="0" y="139"/>
                  </a:lnTo>
                  <a:lnTo>
                    <a:pt x="3" y="139"/>
                  </a:lnTo>
                  <a:lnTo>
                    <a:pt x="3" y="42"/>
                  </a:lnTo>
                  <a:close/>
                </a:path>
              </a:pathLst>
            </a:custGeom>
            <a:solidFill>
              <a:srgbClr val="D7D7D7"/>
            </a:solidFill>
            <a:ln w="0">
              <a:solidFill>
                <a:srgbClr val="D7D7D7"/>
              </a:solidFill>
              <a:prstDash val="solid"/>
              <a:round/>
              <a:headEnd/>
              <a:tailEnd/>
            </a:ln>
          </p:spPr>
          <p:txBody>
            <a:bodyPr/>
            <a:lstStyle/>
            <a:p>
              <a:endParaRPr lang="en-US"/>
            </a:p>
          </p:txBody>
        </p:sp>
        <p:sp>
          <p:nvSpPr>
            <p:cNvPr id="1045" name="Freeform 10"/>
            <p:cNvSpPr>
              <a:spLocks/>
            </p:cNvSpPr>
            <p:nvPr/>
          </p:nvSpPr>
          <p:spPr bwMode="gray">
            <a:xfrm>
              <a:off x="1765" y="378"/>
              <a:ext cx="146" cy="211"/>
            </a:xfrm>
            <a:custGeom>
              <a:avLst/>
              <a:gdLst>
                <a:gd name="T0" fmla="*/ 68 w 146"/>
                <a:gd name="T1" fmla="*/ 67 h 211"/>
                <a:gd name="T2" fmla="*/ 67 w 146"/>
                <a:gd name="T3" fmla="*/ 67 h 211"/>
                <a:gd name="T4" fmla="*/ 60 w 146"/>
                <a:gd name="T5" fmla="*/ 66 h 211"/>
                <a:gd name="T6" fmla="*/ 50 w 146"/>
                <a:gd name="T7" fmla="*/ 64 h 211"/>
                <a:gd name="T8" fmla="*/ 41 w 146"/>
                <a:gd name="T9" fmla="*/ 62 h 211"/>
                <a:gd name="T10" fmla="*/ 29 w 146"/>
                <a:gd name="T11" fmla="*/ 55 h 211"/>
                <a:gd name="T12" fmla="*/ 18 w 146"/>
                <a:gd name="T13" fmla="*/ 47 h 211"/>
                <a:gd name="T14" fmla="*/ 10 w 146"/>
                <a:gd name="T15" fmla="*/ 35 h 211"/>
                <a:gd name="T16" fmla="*/ 3 w 146"/>
                <a:gd name="T17" fmla="*/ 20 h 211"/>
                <a:gd name="T18" fmla="*/ 0 w 146"/>
                <a:gd name="T19" fmla="*/ 0 h 211"/>
                <a:gd name="T20" fmla="*/ 3 w 146"/>
                <a:gd name="T21" fmla="*/ 0 h 211"/>
                <a:gd name="T22" fmla="*/ 10 w 146"/>
                <a:gd name="T23" fmla="*/ 0 h 211"/>
                <a:gd name="T24" fmla="*/ 19 w 146"/>
                <a:gd name="T25" fmla="*/ 0 h 211"/>
                <a:gd name="T26" fmla="*/ 30 w 146"/>
                <a:gd name="T27" fmla="*/ 2 h 211"/>
                <a:gd name="T28" fmla="*/ 41 w 146"/>
                <a:gd name="T29" fmla="*/ 6 h 211"/>
                <a:gd name="T30" fmla="*/ 53 w 146"/>
                <a:gd name="T31" fmla="*/ 14 h 211"/>
                <a:gd name="T32" fmla="*/ 62 w 146"/>
                <a:gd name="T33" fmla="*/ 25 h 211"/>
                <a:gd name="T34" fmla="*/ 69 w 146"/>
                <a:gd name="T35" fmla="*/ 41 h 211"/>
                <a:gd name="T36" fmla="*/ 73 w 146"/>
                <a:gd name="T37" fmla="*/ 62 h 211"/>
                <a:gd name="T38" fmla="*/ 73 w 146"/>
                <a:gd name="T39" fmla="*/ 60 h 211"/>
                <a:gd name="T40" fmla="*/ 73 w 146"/>
                <a:gd name="T41" fmla="*/ 55 h 211"/>
                <a:gd name="T42" fmla="*/ 75 w 146"/>
                <a:gd name="T43" fmla="*/ 45 h 211"/>
                <a:gd name="T44" fmla="*/ 79 w 146"/>
                <a:gd name="T45" fmla="*/ 36 h 211"/>
                <a:gd name="T46" fmla="*/ 84 w 146"/>
                <a:gd name="T47" fmla="*/ 25 h 211"/>
                <a:gd name="T48" fmla="*/ 92 w 146"/>
                <a:gd name="T49" fmla="*/ 16 h 211"/>
                <a:gd name="T50" fmla="*/ 106 w 146"/>
                <a:gd name="T51" fmla="*/ 8 h 211"/>
                <a:gd name="T52" fmla="*/ 123 w 146"/>
                <a:gd name="T53" fmla="*/ 2 h 211"/>
                <a:gd name="T54" fmla="*/ 146 w 146"/>
                <a:gd name="T55" fmla="*/ 0 h 211"/>
                <a:gd name="T56" fmla="*/ 145 w 146"/>
                <a:gd name="T57" fmla="*/ 2 h 211"/>
                <a:gd name="T58" fmla="*/ 145 w 146"/>
                <a:gd name="T59" fmla="*/ 8 h 211"/>
                <a:gd name="T60" fmla="*/ 143 w 146"/>
                <a:gd name="T61" fmla="*/ 17 h 211"/>
                <a:gd name="T62" fmla="*/ 139 w 146"/>
                <a:gd name="T63" fmla="*/ 28 h 211"/>
                <a:gd name="T64" fmla="*/ 134 w 146"/>
                <a:gd name="T65" fmla="*/ 39 h 211"/>
                <a:gd name="T66" fmla="*/ 126 w 146"/>
                <a:gd name="T67" fmla="*/ 49 h 211"/>
                <a:gd name="T68" fmla="*/ 114 w 146"/>
                <a:gd name="T69" fmla="*/ 59 h 211"/>
                <a:gd name="T70" fmla="*/ 98 w 146"/>
                <a:gd name="T71" fmla="*/ 64 h 211"/>
                <a:gd name="T72" fmla="*/ 79 w 146"/>
                <a:gd name="T73" fmla="*/ 67 h 211"/>
                <a:gd name="T74" fmla="*/ 79 w 146"/>
                <a:gd name="T75" fmla="*/ 211 h 211"/>
                <a:gd name="T76" fmla="*/ 68 w 146"/>
                <a:gd name="T77" fmla="*/ 211 h 211"/>
                <a:gd name="T78" fmla="*/ 68 w 146"/>
                <a:gd name="T79" fmla="*/ 67 h 2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6" h="211">
                  <a:moveTo>
                    <a:pt x="68" y="67"/>
                  </a:moveTo>
                  <a:lnTo>
                    <a:pt x="67" y="67"/>
                  </a:lnTo>
                  <a:lnTo>
                    <a:pt x="60" y="66"/>
                  </a:lnTo>
                  <a:lnTo>
                    <a:pt x="50" y="64"/>
                  </a:lnTo>
                  <a:lnTo>
                    <a:pt x="41" y="62"/>
                  </a:lnTo>
                  <a:lnTo>
                    <a:pt x="29" y="55"/>
                  </a:lnTo>
                  <a:lnTo>
                    <a:pt x="18" y="47"/>
                  </a:lnTo>
                  <a:lnTo>
                    <a:pt x="10" y="35"/>
                  </a:lnTo>
                  <a:lnTo>
                    <a:pt x="3" y="20"/>
                  </a:lnTo>
                  <a:lnTo>
                    <a:pt x="0" y="0"/>
                  </a:lnTo>
                  <a:lnTo>
                    <a:pt x="3" y="0"/>
                  </a:lnTo>
                  <a:lnTo>
                    <a:pt x="10" y="0"/>
                  </a:lnTo>
                  <a:lnTo>
                    <a:pt x="19" y="0"/>
                  </a:lnTo>
                  <a:lnTo>
                    <a:pt x="30" y="2"/>
                  </a:lnTo>
                  <a:lnTo>
                    <a:pt x="41" y="6"/>
                  </a:lnTo>
                  <a:lnTo>
                    <a:pt x="53" y="14"/>
                  </a:lnTo>
                  <a:lnTo>
                    <a:pt x="62" y="25"/>
                  </a:lnTo>
                  <a:lnTo>
                    <a:pt x="69" y="41"/>
                  </a:lnTo>
                  <a:lnTo>
                    <a:pt x="73" y="62"/>
                  </a:lnTo>
                  <a:lnTo>
                    <a:pt x="73" y="60"/>
                  </a:lnTo>
                  <a:lnTo>
                    <a:pt x="73" y="55"/>
                  </a:lnTo>
                  <a:lnTo>
                    <a:pt x="75" y="45"/>
                  </a:lnTo>
                  <a:lnTo>
                    <a:pt x="79" y="36"/>
                  </a:lnTo>
                  <a:lnTo>
                    <a:pt x="84" y="25"/>
                  </a:lnTo>
                  <a:lnTo>
                    <a:pt x="92" y="16"/>
                  </a:lnTo>
                  <a:lnTo>
                    <a:pt x="106" y="8"/>
                  </a:lnTo>
                  <a:lnTo>
                    <a:pt x="123" y="2"/>
                  </a:lnTo>
                  <a:lnTo>
                    <a:pt x="146" y="0"/>
                  </a:lnTo>
                  <a:lnTo>
                    <a:pt x="145" y="2"/>
                  </a:lnTo>
                  <a:lnTo>
                    <a:pt x="145" y="8"/>
                  </a:lnTo>
                  <a:lnTo>
                    <a:pt x="143" y="17"/>
                  </a:lnTo>
                  <a:lnTo>
                    <a:pt x="139" y="28"/>
                  </a:lnTo>
                  <a:lnTo>
                    <a:pt x="134" y="39"/>
                  </a:lnTo>
                  <a:lnTo>
                    <a:pt x="126" y="49"/>
                  </a:lnTo>
                  <a:lnTo>
                    <a:pt x="114" y="59"/>
                  </a:lnTo>
                  <a:lnTo>
                    <a:pt x="98" y="64"/>
                  </a:lnTo>
                  <a:lnTo>
                    <a:pt x="79" y="67"/>
                  </a:lnTo>
                  <a:lnTo>
                    <a:pt x="79" y="211"/>
                  </a:lnTo>
                  <a:lnTo>
                    <a:pt x="68" y="211"/>
                  </a:lnTo>
                  <a:lnTo>
                    <a:pt x="68" y="67"/>
                  </a:lnTo>
                  <a:close/>
                </a:path>
              </a:pathLst>
            </a:custGeom>
            <a:solidFill>
              <a:srgbClr val="D7D7D7"/>
            </a:solidFill>
            <a:ln w="0">
              <a:solidFill>
                <a:srgbClr val="D7D7D7"/>
              </a:solidFill>
              <a:prstDash val="solid"/>
              <a:round/>
              <a:headEnd/>
              <a:tailEnd/>
            </a:ln>
          </p:spPr>
          <p:txBody>
            <a:bodyPr/>
            <a:lstStyle/>
            <a:p>
              <a:endParaRPr lang="en-US"/>
            </a:p>
          </p:txBody>
        </p:sp>
        <p:sp>
          <p:nvSpPr>
            <p:cNvPr id="1046" name="Freeform 11"/>
            <p:cNvSpPr>
              <a:spLocks/>
            </p:cNvSpPr>
            <p:nvPr/>
          </p:nvSpPr>
          <p:spPr bwMode="gray">
            <a:xfrm>
              <a:off x="2792" y="378"/>
              <a:ext cx="144" cy="211"/>
            </a:xfrm>
            <a:custGeom>
              <a:avLst/>
              <a:gdLst>
                <a:gd name="T0" fmla="*/ 67 w 144"/>
                <a:gd name="T1" fmla="*/ 67 h 211"/>
                <a:gd name="T2" fmla="*/ 66 w 144"/>
                <a:gd name="T3" fmla="*/ 67 h 211"/>
                <a:gd name="T4" fmla="*/ 59 w 144"/>
                <a:gd name="T5" fmla="*/ 66 h 211"/>
                <a:gd name="T6" fmla="*/ 50 w 144"/>
                <a:gd name="T7" fmla="*/ 64 h 211"/>
                <a:gd name="T8" fmla="*/ 39 w 144"/>
                <a:gd name="T9" fmla="*/ 62 h 211"/>
                <a:gd name="T10" fmla="*/ 28 w 144"/>
                <a:gd name="T11" fmla="*/ 55 h 211"/>
                <a:gd name="T12" fmla="*/ 17 w 144"/>
                <a:gd name="T13" fmla="*/ 47 h 211"/>
                <a:gd name="T14" fmla="*/ 9 w 144"/>
                <a:gd name="T15" fmla="*/ 35 h 211"/>
                <a:gd name="T16" fmla="*/ 2 w 144"/>
                <a:gd name="T17" fmla="*/ 20 h 211"/>
                <a:gd name="T18" fmla="*/ 0 w 144"/>
                <a:gd name="T19" fmla="*/ 0 h 211"/>
                <a:gd name="T20" fmla="*/ 2 w 144"/>
                <a:gd name="T21" fmla="*/ 0 h 211"/>
                <a:gd name="T22" fmla="*/ 9 w 144"/>
                <a:gd name="T23" fmla="*/ 0 h 211"/>
                <a:gd name="T24" fmla="*/ 17 w 144"/>
                <a:gd name="T25" fmla="*/ 0 h 211"/>
                <a:gd name="T26" fmla="*/ 28 w 144"/>
                <a:gd name="T27" fmla="*/ 2 h 211"/>
                <a:gd name="T28" fmla="*/ 40 w 144"/>
                <a:gd name="T29" fmla="*/ 6 h 211"/>
                <a:gd name="T30" fmla="*/ 51 w 144"/>
                <a:gd name="T31" fmla="*/ 14 h 211"/>
                <a:gd name="T32" fmla="*/ 62 w 144"/>
                <a:gd name="T33" fmla="*/ 25 h 211"/>
                <a:gd name="T34" fmla="*/ 69 w 144"/>
                <a:gd name="T35" fmla="*/ 41 h 211"/>
                <a:gd name="T36" fmla="*/ 73 w 144"/>
                <a:gd name="T37" fmla="*/ 62 h 211"/>
                <a:gd name="T38" fmla="*/ 73 w 144"/>
                <a:gd name="T39" fmla="*/ 60 h 211"/>
                <a:gd name="T40" fmla="*/ 73 w 144"/>
                <a:gd name="T41" fmla="*/ 55 h 211"/>
                <a:gd name="T42" fmla="*/ 74 w 144"/>
                <a:gd name="T43" fmla="*/ 45 h 211"/>
                <a:gd name="T44" fmla="*/ 77 w 144"/>
                <a:gd name="T45" fmla="*/ 36 h 211"/>
                <a:gd name="T46" fmla="*/ 82 w 144"/>
                <a:gd name="T47" fmla="*/ 25 h 211"/>
                <a:gd name="T48" fmla="*/ 91 w 144"/>
                <a:gd name="T49" fmla="*/ 16 h 211"/>
                <a:gd name="T50" fmla="*/ 105 w 144"/>
                <a:gd name="T51" fmla="*/ 8 h 211"/>
                <a:gd name="T52" fmla="*/ 121 w 144"/>
                <a:gd name="T53" fmla="*/ 2 h 211"/>
                <a:gd name="T54" fmla="*/ 144 w 144"/>
                <a:gd name="T55" fmla="*/ 0 h 211"/>
                <a:gd name="T56" fmla="*/ 144 w 144"/>
                <a:gd name="T57" fmla="*/ 2 h 211"/>
                <a:gd name="T58" fmla="*/ 144 w 144"/>
                <a:gd name="T59" fmla="*/ 8 h 211"/>
                <a:gd name="T60" fmla="*/ 141 w 144"/>
                <a:gd name="T61" fmla="*/ 17 h 211"/>
                <a:gd name="T62" fmla="*/ 139 w 144"/>
                <a:gd name="T63" fmla="*/ 28 h 211"/>
                <a:gd name="T64" fmla="*/ 133 w 144"/>
                <a:gd name="T65" fmla="*/ 39 h 211"/>
                <a:gd name="T66" fmla="*/ 125 w 144"/>
                <a:gd name="T67" fmla="*/ 49 h 211"/>
                <a:gd name="T68" fmla="*/ 113 w 144"/>
                <a:gd name="T69" fmla="*/ 59 h 211"/>
                <a:gd name="T70" fmla="*/ 97 w 144"/>
                <a:gd name="T71" fmla="*/ 64 h 211"/>
                <a:gd name="T72" fmla="*/ 77 w 144"/>
                <a:gd name="T73" fmla="*/ 67 h 211"/>
                <a:gd name="T74" fmla="*/ 77 w 144"/>
                <a:gd name="T75" fmla="*/ 211 h 211"/>
                <a:gd name="T76" fmla="*/ 67 w 144"/>
                <a:gd name="T77" fmla="*/ 211 h 211"/>
                <a:gd name="T78" fmla="*/ 67 w 144"/>
                <a:gd name="T79" fmla="*/ 67 h 2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4" h="211">
                  <a:moveTo>
                    <a:pt x="67" y="67"/>
                  </a:moveTo>
                  <a:lnTo>
                    <a:pt x="66" y="67"/>
                  </a:lnTo>
                  <a:lnTo>
                    <a:pt x="59" y="66"/>
                  </a:lnTo>
                  <a:lnTo>
                    <a:pt x="50" y="64"/>
                  </a:lnTo>
                  <a:lnTo>
                    <a:pt x="39" y="62"/>
                  </a:lnTo>
                  <a:lnTo>
                    <a:pt x="28" y="55"/>
                  </a:lnTo>
                  <a:lnTo>
                    <a:pt x="17" y="47"/>
                  </a:lnTo>
                  <a:lnTo>
                    <a:pt x="9" y="35"/>
                  </a:lnTo>
                  <a:lnTo>
                    <a:pt x="2" y="20"/>
                  </a:lnTo>
                  <a:lnTo>
                    <a:pt x="0" y="0"/>
                  </a:lnTo>
                  <a:lnTo>
                    <a:pt x="2" y="0"/>
                  </a:lnTo>
                  <a:lnTo>
                    <a:pt x="9" y="0"/>
                  </a:lnTo>
                  <a:lnTo>
                    <a:pt x="17" y="0"/>
                  </a:lnTo>
                  <a:lnTo>
                    <a:pt x="28" y="2"/>
                  </a:lnTo>
                  <a:lnTo>
                    <a:pt x="40" y="6"/>
                  </a:lnTo>
                  <a:lnTo>
                    <a:pt x="51" y="14"/>
                  </a:lnTo>
                  <a:lnTo>
                    <a:pt x="62" y="25"/>
                  </a:lnTo>
                  <a:lnTo>
                    <a:pt x="69" y="41"/>
                  </a:lnTo>
                  <a:lnTo>
                    <a:pt x="73" y="62"/>
                  </a:lnTo>
                  <a:lnTo>
                    <a:pt x="73" y="60"/>
                  </a:lnTo>
                  <a:lnTo>
                    <a:pt x="73" y="55"/>
                  </a:lnTo>
                  <a:lnTo>
                    <a:pt x="74" y="45"/>
                  </a:lnTo>
                  <a:lnTo>
                    <a:pt x="77" y="36"/>
                  </a:lnTo>
                  <a:lnTo>
                    <a:pt x="82" y="25"/>
                  </a:lnTo>
                  <a:lnTo>
                    <a:pt x="91" y="16"/>
                  </a:lnTo>
                  <a:lnTo>
                    <a:pt x="105" y="8"/>
                  </a:lnTo>
                  <a:lnTo>
                    <a:pt x="121" y="2"/>
                  </a:lnTo>
                  <a:lnTo>
                    <a:pt x="144" y="0"/>
                  </a:lnTo>
                  <a:lnTo>
                    <a:pt x="144" y="2"/>
                  </a:lnTo>
                  <a:lnTo>
                    <a:pt x="144" y="8"/>
                  </a:lnTo>
                  <a:lnTo>
                    <a:pt x="141" y="17"/>
                  </a:lnTo>
                  <a:lnTo>
                    <a:pt x="139" y="28"/>
                  </a:lnTo>
                  <a:lnTo>
                    <a:pt x="133" y="39"/>
                  </a:lnTo>
                  <a:lnTo>
                    <a:pt x="125" y="49"/>
                  </a:lnTo>
                  <a:lnTo>
                    <a:pt x="113" y="59"/>
                  </a:lnTo>
                  <a:lnTo>
                    <a:pt x="97" y="64"/>
                  </a:lnTo>
                  <a:lnTo>
                    <a:pt x="77" y="67"/>
                  </a:lnTo>
                  <a:lnTo>
                    <a:pt x="77" y="211"/>
                  </a:lnTo>
                  <a:lnTo>
                    <a:pt x="67" y="211"/>
                  </a:lnTo>
                  <a:lnTo>
                    <a:pt x="67" y="67"/>
                  </a:lnTo>
                  <a:close/>
                </a:path>
              </a:pathLst>
            </a:custGeom>
            <a:solidFill>
              <a:srgbClr val="D7D7D7"/>
            </a:solidFill>
            <a:ln w="0">
              <a:solidFill>
                <a:srgbClr val="D7D7D7"/>
              </a:solidFill>
              <a:prstDash val="solid"/>
              <a:round/>
              <a:headEnd/>
              <a:tailEnd/>
            </a:ln>
          </p:spPr>
          <p:txBody>
            <a:bodyPr/>
            <a:lstStyle/>
            <a:p>
              <a:endParaRPr lang="en-US"/>
            </a:p>
          </p:txBody>
        </p:sp>
        <p:sp>
          <p:nvSpPr>
            <p:cNvPr id="1047" name="Freeform 12"/>
            <p:cNvSpPr>
              <a:spLocks/>
            </p:cNvSpPr>
            <p:nvPr/>
          </p:nvSpPr>
          <p:spPr bwMode="gray">
            <a:xfrm>
              <a:off x="2631" y="457"/>
              <a:ext cx="89" cy="132"/>
            </a:xfrm>
            <a:custGeom>
              <a:avLst/>
              <a:gdLst>
                <a:gd name="T0" fmla="*/ 42 w 89"/>
                <a:gd name="T1" fmla="*/ 43 h 132"/>
                <a:gd name="T2" fmla="*/ 39 w 89"/>
                <a:gd name="T3" fmla="*/ 42 h 132"/>
                <a:gd name="T4" fmla="*/ 33 w 89"/>
                <a:gd name="T5" fmla="*/ 42 h 132"/>
                <a:gd name="T6" fmla="*/ 25 w 89"/>
                <a:gd name="T7" fmla="*/ 39 h 132"/>
                <a:gd name="T8" fmla="*/ 16 w 89"/>
                <a:gd name="T9" fmla="*/ 35 h 132"/>
                <a:gd name="T10" fmla="*/ 8 w 89"/>
                <a:gd name="T11" fmla="*/ 27 h 132"/>
                <a:gd name="T12" fmla="*/ 2 w 89"/>
                <a:gd name="T13" fmla="*/ 16 h 132"/>
                <a:gd name="T14" fmla="*/ 0 w 89"/>
                <a:gd name="T15" fmla="*/ 0 h 132"/>
                <a:gd name="T16" fmla="*/ 2 w 89"/>
                <a:gd name="T17" fmla="*/ 0 h 132"/>
                <a:gd name="T18" fmla="*/ 6 w 89"/>
                <a:gd name="T19" fmla="*/ 0 h 132"/>
                <a:gd name="T20" fmla="*/ 12 w 89"/>
                <a:gd name="T21" fmla="*/ 1 h 132"/>
                <a:gd name="T22" fmla="*/ 21 w 89"/>
                <a:gd name="T23" fmla="*/ 3 h 132"/>
                <a:gd name="T24" fmla="*/ 29 w 89"/>
                <a:gd name="T25" fmla="*/ 8 h 132"/>
                <a:gd name="T26" fmla="*/ 37 w 89"/>
                <a:gd name="T27" fmla="*/ 15 h 132"/>
                <a:gd name="T28" fmla="*/ 42 w 89"/>
                <a:gd name="T29" fmla="*/ 26 h 132"/>
                <a:gd name="T30" fmla="*/ 45 w 89"/>
                <a:gd name="T31" fmla="*/ 39 h 132"/>
                <a:gd name="T32" fmla="*/ 45 w 89"/>
                <a:gd name="T33" fmla="*/ 38 h 132"/>
                <a:gd name="T34" fmla="*/ 45 w 89"/>
                <a:gd name="T35" fmla="*/ 34 h 132"/>
                <a:gd name="T36" fmla="*/ 46 w 89"/>
                <a:gd name="T37" fmla="*/ 27 h 132"/>
                <a:gd name="T38" fmla="*/ 49 w 89"/>
                <a:gd name="T39" fmla="*/ 20 h 132"/>
                <a:gd name="T40" fmla="*/ 54 w 89"/>
                <a:gd name="T41" fmla="*/ 14 h 132"/>
                <a:gd name="T42" fmla="*/ 62 w 89"/>
                <a:gd name="T43" fmla="*/ 7 h 132"/>
                <a:gd name="T44" fmla="*/ 73 w 89"/>
                <a:gd name="T45" fmla="*/ 3 h 132"/>
                <a:gd name="T46" fmla="*/ 89 w 89"/>
                <a:gd name="T47" fmla="*/ 0 h 132"/>
                <a:gd name="T48" fmla="*/ 89 w 89"/>
                <a:gd name="T49" fmla="*/ 3 h 132"/>
                <a:gd name="T50" fmla="*/ 88 w 89"/>
                <a:gd name="T51" fmla="*/ 10 h 132"/>
                <a:gd name="T52" fmla="*/ 87 w 89"/>
                <a:gd name="T53" fmla="*/ 18 h 132"/>
                <a:gd name="T54" fmla="*/ 81 w 89"/>
                <a:gd name="T55" fmla="*/ 26 h 132"/>
                <a:gd name="T56" fmla="*/ 74 w 89"/>
                <a:gd name="T57" fmla="*/ 34 h 132"/>
                <a:gd name="T58" fmla="*/ 64 w 89"/>
                <a:gd name="T59" fmla="*/ 41 h 132"/>
                <a:gd name="T60" fmla="*/ 47 w 89"/>
                <a:gd name="T61" fmla="*/ 43 h 132"/>
                <a:gd name="T62" fmla="*/ 47 w 89"/>
                <a:gd name="T63" fmla="*/ 132 h 132"/>
                <a:gd name="T64" fmla="*/ 42 w 89"/>
                <a:gd name="T65" fmla="*/ 132 h 132"/>
                <a:gd name="T66" fmla="*/ 42 w 89"/>
                <a:gd name="T67" fmla="*/ 43 h 1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 h="132">
                  <a:moveTo>
                    <a:pt x="42" y="43"/>
                  </a:moveTo>
                  <a:lnTo>
                    <a:pt x="39" y="42"/>
                  </a:lnTo>
                  <a:lnTo>
                    <a:pt x="33" y="42"/>
                  </a:lnTo>
                  <a:lnTo>
                    <a:pt x="25" y="39"/>
                  </a:lnTo>
                  <a:lnTo>
                    <a:pt x="16" y="35"/>
                  </a:lnTo>
                  <a:lnTo>
                    <a:pt x="8" y="27"/>
                  </a:lnTo>
                  <a:lnTo>
                    <a:pt x="2" y="16"/>
                  </a:lnTo>
                  <a:lnTo>
                    <a:pt x="0" y="0"/>
                  </a:lnTo>
                  <a:lnTo>
                    <a:pt x="2" y="0"/>
                  </a:lnTo>
                  <a:lnTo>
                    <a:pt x="6" y="0"/>
                  </a:lnTo>
                  <a:lnTo>
                    <a:pt x="12" y="1"/>
                  </a:lnTo>
                  <a:lnTo>
                    <a:pt x="21" y="3"/>
                  </a:lnTo>
                  <a:lnTo>
                    <a:pt x="29" y="8"/>
                  </a:lnTo>
                  <a:lnTo>
                    <a:pt x="37" y="15"/>
                  </a:lnTo>
                  <a:lnTo>
                    <a:pt x="42" y="26"/>
                  </a:lnTo>
                  <a:lnTo>
                    <a:pt x="45" y="39"/>
                  </a:lnTo>
                  <a:lnTo>
                    <a:pt x="45" y="38"/>
                  </a:lnTo>
                  <a:lnTo>
                    <a:pt x="45" y="34"/>
                  </a:lnTo>
                  <a:lnTo>
                    <a:pt x="46" y="27"/>
                  </a:lnTo>
                  <a:lnTo>
                    <a:pt x="49" y="20"/>
                  </a:lnTo>
                  <a:lnTo>
                    <a:pt x="54" y="14"/>
                  </a:lnTo>
                  <a:lnTo>
                    <a:pt x="62" y="7"/>
                  </a:lnTo>
                  <a:lnTo>
                    <a:pt x="73" y="3"/>
                  </a:lnTo>
                  <a:lnTo>
                    <a:pt x="89" y="0"/>
                  </a:lnTo>
                  <a:lnTo>
                    <a:pt x="89" y="3"/>
                  </a:lnTo>
                  <a:lnTo>
                    <a:pt x="88" y="10"/>
                  </a:lnTo>
                  <a:lnTo>
                    <a:pt x="87" y="18"/>
                  </a:lnTo>
                  <a:lnTo>
                    <a:pt x="81" y="26"/>
                  </a:lnTo>
                  <a:lnTo>
                    <a:pt x="74" y="34"/>
                  </a:lnTo>
                  <a:lnTo>
                    <a:pt x="64" y="41"/>
                  </a:lnTo>
                  <a:lnTo>
                    <a:pt x="47" y="43"/>
                  </a:lnTo>
                  <a:lnTo>
                    <a:pt x="47" y="132"/>
                  </a:lnTo>
                  <a:lnTo>
                    <a:pt x="42" y="132"/>
                  </a:lnTo>
                  <a:lnTo>
                    <a:pt x="42" y="43"/>
                  </a:lnTo>
                  <a:close/>
                </a:path>
              </a:pathLst>
            </a:custGeom>
            <a:solidFill>
              <a:srgbClr val="D7D7D7"/>
            </a:solidFill>
            <a:ln w="0">
              <a:solidFill>
                <a:srgbClr val="D7D7D7"/>
              </a:solidFill>
              <a:prstDash val="solid"/>
              <a:round/>
              <a:headEnd/>
              <a:tailEnd/>
            </a:ln>
          </p:spPr>
          <p:txBody>
            <a:bodyPr/>
            <a:lstStyle/>
            <a:p>
              <a:endParaRPr lang="en-US"/>
            </a:p>
          </p:txBody>
        </p:sp>
        <p:sp>
          <p:nvSpPr>
            <p:cNvPr id="1048" name="Freeform 13"/>
            <p:cNvSpPr>
              <a:spLocks/>
            </p:cNvSpPr>
            <p:nvPr/>
          </p:nvSpPr>
          <p:spPr bwMode="gray">
            <a:xfrm>
              <a:off x="2430" y="403"/>
              <a:ext cx="88" cy="186"/>
            </a:xfrm>
            <a:custGeom>
              <a:avLst/>
              <a:gdLst>
                <a:gd name="T0" fmla="*/ 43 w 88"/>
                <a:gd name="T1" fmla="*/ 43 h 186"/>
                <a:gd name="T2" fmla="*/ 41 w 88"/>
                <a:gd name="T3" fmla="*/ 43 h 186"/>
                <a:gd name="T4" fmla="*/ 35 w 88"/>
                <a:gd name="T5" fmla="*/ 43 h 186"/>
                <a:gd name="T6" fmla="*/ 27 w 88"/>
                <a:gd name="T7" fmla="*/ 41 h 186"/>
                <a:gd name="T8" fmla="*/ 18 w 88"/>
                <a:gd name="T9" fmla="*/ 35 h 186"/>
                <a:gd name="T10" fmla="*/ 8 w 88"/>
                <a:gd name="T11" fmla="*/ 28 h 186"/>
                <a:gd name="T12" fmla="*/ 3 w 88"/>
                <a:gd name="T13" fmla="*/ 16 h 186"/>
                <a:gd name="T14" fmla="*/ 0 w 88"/>
                <a:gd name="T15" fmla="*/ 0 h 186"/>
                <a:gd name="T16" fmla="*/ 3 w 88"/>
                <a:gd name="T17" fmla="*/ 0 h 186"/>
                <a:gd name="T18" fmla="*/ 8 w 88"/>
                <a:gd name="T19" fmla="*/ 0 h 186"/>
                <a:gd name="T20" fmla="*/ 17 w 88"/>
                <a:gd name="T21" fmla="*/ 1 h 186"/>
                <a:gd name="T22" fmla="*/ 26 w 88"/>
                <a:gd name="T23" fmla="*/ 6 h 186"/>
                <a:gd name="T24" fmla="*/ 35 w 88"/>
                <a:gd name="T25" fmla="*/ 12 h 186"/>
                <a:gd name="T26" fmla="*/ 42 w 88"/>
                <a:gd name="T27" fmla="*/ 24 h 186"/>
                <a:gd name="T28" fmla="*/ 48 w 88"/>
                <a:gd name="T29" fmla="*/ 41 h 186"/>
                <a:gd name="T30" fmla="*/ 48 w 88"/>
                <a:gd name="T31" fmla="*/ 90 h 186"/>
                <a:gd name="T32" fmla="*/ 48 w 88"/>
                <a:gd name="T33" fmla="*/ 88 h 186"/>
                <a:gd name="T34" fmla="*/ 48 w 88"/>
                <a:gd name="T35" fmla="*/ 82 h 186"/>
                <a:gd name="T36" fmla="*/ 50 w 88"/>
                <a:gd name="T37" fmla="*/ 74 h 186"/>
                <a:gd name="T38" fmla="*/ 54 w 88"/>
                <a:gd name="T39" fmla="*/ 66 h 186"/>
                <a:gd name="T40" fmla="*/ 61 w 88"/>
                <a:gd name="T41" fmla="*/ 58 h 186"/>
                <a:gd name="T42" fmla="*/ 72 w 88"/>
                <a:gd name="T43" fmla="*/ 53 h 186"/>
                <a:gd name="T44" fmla="*/ 87 w 88"/>
                <a:gd name="T45" fmla="*/ 50 h 186"/>
                <a:gd name="T46" fmla="*/ 88 w 88"/>
                <a:gd name="T47" fmla="*/ 51 h 186"/>
                <a:gd name="T48" fmla="*/ 88 w 88"/>
                <a:gd name="T49" fmla="*/ 57 h 186"/>
                <a:gd name="T50" fmla="*/ 87 w 88"/>
                <a:gd name="T51" fmla="*/ 64 h 186"/>
                <a:gd name="T52" fmla="*/ 84 w 88"/>
                <a:gd name="T53" fmla="*/ 72 h 186"/>
                <a:gd name="T54" fmla="*/ 80 w 88"/>
                <a:gd name="T55" fmla="*/ 80 h 186"/>
                <a:gd name="T56" fmla="*/ 73 w 88"/>
                <a:gd name="T57" fmla="*/ 86 h 186"/>
                <a:gd name="T58" fmla="*/ 62 w 88"/>
                <a:gd name="T59" fmla="*/ 92 h 186"/>
                <a:gd name="T60" fmla="*/ 48 w 88"/>
                <a:gd name="T61" fmla="*/ 93 h 186"/>
                <a:gd name="T62" fmla="*/ 48 w 88"/>
                <a:gd name="T63" fmla="*/ 186 h 186"/>
                <a:gd name="T64" fmla="*/ 43 w 88"/>
                <a:gd name="T65" fmla="*/ 186 h 186"/>
                <a:gd name="T66" fmla="*/ 43 w 88"/>
                <a:gd name="T67" fmla="*/ 143 h 186"/>
                <a:gd name="T68" fmla="*/ 42 w 88"/>
                <a:gd name="T69" fmla="*/ 143 h 186"/>
                <a:gd name="T70" fmla="*/ 37 w 88"/>
                <a:gd name="T71" fmla="*/ 142 h 186"/>
                <a:gd name="T72" fmla="*/ 29 w 88"/>
                <a:gd name="T73" fmla="*/ 140 h 186"/>
                <a:gd name="T74" fmla="*/ 22 w 88"/>
                <a:gd name="T75" fmla="*/ 136 h 186"/>
                <a:gd name="T76" fmla="*/ 14 w 88"/>
                <a:gd name="T77" fmla="*/ 130 h 186"/>
                <a:gd name="T78" fmla="*/ 8 w 88"/>
                <a:gd name="T79" fmla="*/ 120 h 186"/>
                <a:gd name="T80" fmla="*/ 7 w 88"/>
                <a:gd name="T81" fmla="*/ 105 h 186"/>
                <a:gd name="T82" fmla="*/ 8 w 88"/>
                <a:gd name="T83" fmla="*/ 105 h 186"/>
                <a:gd name="T84" fmla="*/ 12 w 88"/>
                <a:gd name="T85" fmla="*/ 107 h 186"/>
                <a:gd name="T86" fmla="*/ 19 w 88"/>
                <a:gd name="T87" fmla="*/ 108 h 186"/>
                <a:gd name="T88" fmla="*/ 26 w 88"/>
                <a:gd name="T89" fmla="*/ 111 h 186"/>
                <a:gd name="T90" fmla="*/ 34 w 88"/>
                <a:gd name="T91" fmla="*/ 117 h 186"/>
                <a:gd name="T92" fmla="*/ 39 w 88"/>
                <a:gd name="T93" fmla="*/ 127 h 186"/>
                <a:gd name="T94" fmla="*/ 43 w 88"/>
                <a:gd name="T95" fmla="*/ 140 h 186"/>
                <a:gd name="T96" fmla="*/ 43 w 88"/>
                <a:gd name="T97" fmla="*/ 43 h 18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8" h="186">
                  <a:moveTo>
                    <a:pt x="43" y="43"/>
                  </a:moveTo>
                  <a:lnTo>
                    <a:pt x="41" y="43"/>
                  </a:lnTo>
                  <a:lnTo>
                    <a:pt x="35" y="43"/>
                  </a:lnTo>
                  <a:lnTo>
                    <a:pt x="27" y="41"/>
                  </a:lnTo>
                  <a:lnTo>
                    <a:pt x="18" y="35"/>
                  </a:lnTo>
                  <a:lnTo>
                    <a:pt x="8" y="28"/>
                  </a:lnTo>
                  <a:lnTo>
                    <a:pt x="3" y="16"/>
                  </a:lnTo>
                  <a:lnTo>
                    <a:pt x="0" y="0"/>
                  </a:lnTo>
                  <a:lnTo>
                    <a:pt x="3" y="0"/>
                  </a:lnTo>
                  <a:lnTo>
                    <a:pt x="8" y="0"/>
                  </a:lnTo>
                  <a:lnTo>
                    <a:pt x="17" y="1"/>
                  </a:lnTo>
                  <a:lnTo>
                    <a:pt x="26" y="6"/>
                  </a:lnTo>
                  <a:lnTo>
                    <a:pt x="35" y="12"/>
                  </a:lnTo>
                  <a:lnTo>
                    <a:pt x="42" y="24"/>
                  </a:lnTo>
                  <a:lnTo>
                    <a:pt x="48" y="41"/>
                  </a:lnTo>
                  <a:lnTo>
                    <a:pt x="48" y="90"/>
                  </a:lnTo>
                  <a:lnTo>
                    <a:pt x="48" y="88"/>
                  </a:lnTo>
                  <a:lnTo>
                    <a:pt x="48" y="82"/>
                  </a:lnTo>
                  <a:lnTo>
                    <a:pt x="50" y="74"/>
                  </a:lnTo>
                  <a:lnTo>
                    <a:pt x="54" y="66"/>
                  </a:lnTo>
                  <a:lnTo>
                    <a:pt x="61" y="58"/>
                  </a:lnTo>
                  <a:lnTo>
                    <a:pt x="72" y="53"/>
                  </a:lnTo>
                  <a:lnTo>
                    <a:pt x="87" y="50"/>
                  </a:lnTo>
                  <a:lnTo>
                    <a:pt x="88" y="51"/>
                  </a:lnTo>
                  <a:lnTo>
                    <a:pt x="88" y="57"/>
                  </a:lnTo>
                  <a:lnTo>
                    <a:pt x="87" y="64"/>
                  </a:lnTo>
                  <a:lnTo>
                    <a:pt x="84" y="72"/>
                  </a:lnTo>
                  <a:lnTo>
                    <a:pt x="80" y="80"/>
                  </a:lnTo>
                  <a:lnTo>
                    <a:pt x="73" y="86"/>
                  </a:lnTo>
                  <a:lnTo>
                    <a:pt x="62" y="92"/>
                  </a:lnTo>
                  <a:lnTo>
                    <a:pt x="48" y="93"/>
                  </a:lnTo>
                  <a:lnTo>
                    <a:pt x="48" y="186"/>
                  </a:lnTo>
                  <a:lnTo>
                    <a:pt x="43" y="186"/>
                  </a:lnTo>
                  <a:lnTo>
                    <a:pt x="43" y="143"/>
                  </a:lnTo>
                  <a:lnTo>
                    <a:pt x="42" y="143"/>
                  </a:lnTo>
                  <a:lnTo>
                    <a:pt x="37" y="142"/>
                  </a:lnTo>
                  <a:lnTo>
                    <a:pt x="29" y="140"/>
                  </a:lnTo>
                  <a:lnTo>
                    <a:pt x="22" y="136"/>
                  </a:lnTo>
                  <a:lnTo>
                    <a:pt x="14" y="130"/>
                  </a:lnTo>
                  <a:lnTo>
                    <a:pt x="8" y="120"/>
                  </a:lnTo>
                  <a:lnTo>
                    <a:pt x="7" y="105"/>
                  </a:lnTo>
                  <a:lnTo>
                    <a:pt x="8" y="105"/>
                  </a:lnTo>
                  <a:lnTo>
                    <a:pt x="12" y="107"/>
                  </a:lnTo>
                  <a:lnTo>
                    <a:pt x="19" y="108"/>
                  </a:lnTo>
                  <a:lnTo>
                    <a:pt x="26" y="111"/>
                  </a:lnTo>
                  <a:lnTo>
                    <a:pt x="34" y="117"/>
                  </a:lnTo>
                  <a:lnTo>
                    <a:pt x="39" y="127"/>
                  </a:lnTo>
                  <a:lnTo>
                    <a:pt x="43" y="140"/>
                  </a:lnTo>
                  <a:lnTo>
                    <a:pt x="43" y="43"/>
                  </a:lnTo>
                  <a:close/>
                </a:path>
              </a:pathLst>
            </a:custGeom>
            <a:solidFill>
              <a:srgbClr val="D7D7D7"/>
            </a:solidFill>
            <a:ln w="0">
              <a:solidFill>
                <a:srgbClr val="D7D7D7"/>
              </a:solidFill>
              <a:prstDash val="solid"/>
              <a:round/>
              <a:headEnd/>
              <a:tailEnd/>
            </a:ln>
          </p:spPr>
          <p:txBody>
            <a:bodyPr/>
            <a:lstStyle/>
            <a:p>
              <a:endParaRPr lang="en-US"/>
            </a:p>
          </p:txBody>
        </p:sp>
        <p:sp>
          <p:nvSpPr>
            <p:cNvPr id="1049" name="Freeform 14"/>
            <p:cNvSpPr>
              <a:spLocks/>
            </p:cNvSpPr>
            <p:nvPr/>
          </p:nvSpPr>
          <p:spPr bwMode="gray">
            <a:xfrm>
              <a:off x="1914" y="233"/>
              <a:ext cx="166" cy="356"/>
            </a:xfrm>
            <a:custGeom>
              <a:avLst/>
              <a:gdLst>
                <a:gd name="T0" fmla="*/ 85 w 166"/>
                <a:gd name="T1" fmla="*/ 84 h 356"/>
                <a:gd name="T2" fmla="*/ 101 w 166"/>
                <a:gd name="T3" fmla="*/ 81 h 356"/>
                <a:gd name="T4" fmla="*/ 124 w 166"/>
                <a:gd name="T5" fmla="*/ 73 h 356"/>
                <a:gd name="T6" fmla="*/ 148 w 166"/>
                <a:gd name="T7" fmla="*/ 56 h 356"/>
                <a:gd name="T8" fmla="*/ 163 w 166"/>
                <a:gd name="T9" fmla="*/ 23 h 356"/>
                <a:gd name="T10" fmla="*/ 163 w 166"/>
                <a:gd name="T11" fmla="*/ 0 h 356"/>
                <a:gd name="T12" fmla="*/ 148 w 166"/>
                <a:gd name="T13" fmla="*/ 0 h 356"/>
                <a:gd name="T14" fmla="*/ 125 w 166"/>
                <a:gd name="T15" fmla="*/ 6 h 356"/>
                <a:gd name="T16" fmla="*/ 101 w 166"/>
                <a:gd name="T17" fmla="*/ 22 h 356"/>
                <a:gd name="T18" fmla="*/ 82 w 166"/>
                <a:gd name="T19" fmla="*/ 54 h 356"/>
                <a:gd name="T20" fmla="*/ 77 w 166"/>
                <a:gd name="T21" fmla="*/ 173 h 356"/>
                <a:gd name="T22" fmla="*/ 77 w 166"/>
                <a:gd name="T23" fmla="*/ 165 h 356"/>
                <a:gd name="T24" fmla="*/ 71 w 166"/>
                <a:gd name="T25" fmla="*/ 146 h 356"/>
                <a:gd name="T26" fmla="*/ 60 w 166"/>
                <a:gd name="T27" fmla="*/ 123 h 356"/>
                <a:gd name="T28" fmla="*/ 38 w 166"/>
                <a:gd name="T29" fmla="*/ 104 h 356"/>
                <a:gd name="T30" fmla="*/ 0 w 166"/>
                <a:gd name="T31" fmla="*/ 96 h 356"/>
                <a:gd name="T32" fmla="*/ 0 w 166"/>
                <a:gd name="T33" fmla="*/ 103 h 356"/>
                <a:gd name="T34" fmla="*/ 0 w 166"/>
                <a:gd name="T35" fmla="*/ 120 h 356"/>
                <a:gd name="T36" fmla="*/ 8 w 166"/>
                <a:gd name="T37" fmla="*/ 143 h 356"/>
                <a:gd name="T38" fmla="*/ 24 w 166"/>
                <a:gd name="T39" fmla="*/ 163 h 356"/>
                <a:gd name="T40" fmla="*/ 55 w 166"/>
                <a:gd name="T41" fmla="*/ 177 h 356"/>
                <a:gd name="T42" fmla="*/ 77 w 166"/>
                <a:gd name="T43" fmla="*/ 356 h 356"/>
                <a:gd name="T44" fmla="*/ 82 w 166"/>
                <a:gd name="T45" fmla="*/ 274 h 356"/>
                <a:gd name="T46" fmla="*/ 91 w 166"/>
                <a:gd name="T47" fmla="*/ 273 h 356"/>
                <a:gd name="T48" fmla="*/ 112 w 166"/>
                <a:gd name="T49" fmla="*/ 267 h 356"/>
                <a:gd name="T50" fmla="*/ 135 w 166"/>
                <a:gd name="T51" fmla="*/ 252 h 356"/>
                <a:gd name="T52" fmla="*/ 151 w 166"/>
                <a:gd name="T53" fmla="*/ 224 h 356"/>
                <a:gd name="T54" fmla="*/ 152 w 166"/>
                <a:gd name="T55" fmla="*/ 203 h 356"/>
                <a:gd name="T56" fmla="*/ 137 w 166"/>
                <a:gd name="T57" fmla="*/ 204 h 356"/>
                <a:gd name="T58" fmla="*/ 117 w 166"/>
                <a:gd name="T59" fmla="*/ 211 h 356"/>
                <a:gd name="T60" fmla="*/ 97 w 166"/>
                <a:gd name="T61" fmla="*/ 231 h 356"/>
                <a:gd name="T62" fmla="*/ 82 w 166"/>
                <a:gd name="T63" fmla="*/ 267 h 3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66" h="356">
                  <a:moveTo>
                    <a:pt x="82" y="84"/>
                  </a:moveTo>
                  <a:lnTo>
                    <a:pt x="85" y="84"/>
                  </a:lnTo>
                  <a:lnTo>
                    <a:pt x="91" y="84"/>
                  </a:lnTo>
                  <a:lnTo>
                    <a:pt x="101" y="81"/>
                  </a:lnTo>
                  <a:lnTo>
                    <a:pt x="112" y="78"/>
                  </a:lnTo>
                  <a:lnTo>
                    <a:pt x="124" y="73"/>
                  </a:lnTo>
                  <a:lnTo>
                    <a:pt x="136" y="66"/>
                  </a:lnTo>
                  <a:lnTo>
                    <a:pt x="148" y="56"/>
                  </a:lnTo>
                  <a:lnTo>
                    <a:pt x="156" y="42"/>
                  </a:lnTo>
                  <a:lnTo>
                    <a:pt x="163" y="23"/>
                  </a:lnTo>
                  <a:lnTo>
                    <a:pt x="166" y="2"/>
                  </a:lnTo>
                  <a:lnTo>
                    <a:pt x="163" y="0"/>
                  </a:lnTo>
                  <a:lnTo>
                    <a:pt x="158" y="0"/>
                  </a:lnTo>
                  <a:lnTo>
                    <a:pt x="148" y="0"/>
                  </a:lnTo>
                  <a:lnTo>
                    <a:pt x="137" y="3"/>
                  </a:lnTo>
                  <a:lnTo>
                    <a:pt x="125" y="6"/>
                  </a:lnTo>
                  <a:lnTo>
                    <a:pt x="113" y="12"/>
                  </a:lnTo>
                  <a:lnTo>
                    <a:pt x="101" y="22"/>
                  </a:lnTo>
                  <a:lnTo>
                    <a:pt x="90" y="35"/>
                  </a:lnTo>
                  <a:lnTo>
                    <a:pt x="82" y="54"/>
                  </a:lnTo>
                  <a:lnTo>
                    <a:pt x="77" y="78"/>
                  </a:lnTo>
                  <a:lnTo>
                    <a:pt x="77" y="173"/>
                  </a:lnTo>
                  <a:lnTo>
                    <a:pt x="77" y="170"/>
                  </a:lnTo>
                  <a:lnTo>
                    <a:pt x="77" y="165"/>
                  </a:lnTo>
                  <a:lnTo>
                    <a:pt x="74" y="157"/>
                  </a:lnTo>
                  <a:lnTo>
                    <a:pt x="71" y="146"/>
                  </a:lnTo>
                  <a:lnTo>
                    <a:pt x="67" y="134"/>
                  </a:lnTo>
                  <a:lnTo>
                    <a:pt x="60" y="123"/>
                  </a:lnTo>
                  <a:lnTo>
                    <a:pt x="50" y="112"/>
                  </a:lnTo>
                  <a:lnTo>
                    <a:pt x="38" y="104"/>
                  </a:lnTo>
                  <a:lnTo>
                    <a:pt x="20" y="97"/>
                  </a:lnTo>
                  <a:lnTo>
                    <a:pt x="0" y="96"/>
                  </a:lnTo>
                  <a:lnTo>
                    <a:pt x="0" y="97"/>
                  </a:lnTo>
                  <a:lnTo>
                    <a:pt x="0" y="103"/>
                  </a:lnTo>
                  <a:lnTo>
                    <a:pt x="0" y="111"/>
                  </a:lnTo>
                  <a:lnTo>
                    <a:pt x="0" y="120"/>
                  </a:lnTo>
                  <a:lnTo>
                    <a:pt x="2" y="131"/>
                  </a:lnTo>
                  <a:lnTo>
                    <a:pt x="8" y="143"/>
                  </a:lnTo>
                  <a:lnTo>
                    <a:pt x="15" y="154"/>
                  </a:lnTo>
                  <a:lnTo>
                    <a:pt x="24" y="163"/>
                  </a:lnTo>
                  <a:lnTo>
                    <a:pt x="38" y="171"/>
                  </a:lnTo>
                  <a:lnTo>
                    <a:pt x="55" y="177"/>
                  </a:lnTo>
                  <a:lnTo>
                    <a:pt x="77" y="178"/>
                  </a:lnTo>
                  <a:lnTo>
                    <a:pt x="77" y="356"/>
                  </a:lnTo>
                  <a:lnTo>
                    <a:pt x="82" y="356"/>
                  </a:lnTo>
                  <a:lnTo>
                    <a:pt x="82" y="274"/>
                  </a:lnTo>
                  <a:lnTo>
                    <a:pt x="85" y="273"/>
                  </a:lnTo>
                  <a:lnTo>
                    <a:pt x="91" y="273"/>
                  </a:lnTo>
                  <a:lnTo>
                    <a:pt x="101" y="271"/>
                  </a:lnTo>
                  <a:lnTo>
                    <a:pt x="112" y="267"/>
                  </a:lnTo>
                  <a:lnTo>
                    <a:pt x="124" y="262"/>
                  </a:lnTo>
                  <a:lnTo>
                    <a:pt x="135" y="252"/>
                  </a:lnTo>
                  <a:lnTo>
                    <a:pt x="144" y="240"/>
                  </a:lnTo>
                  <a:lnTo>
                    <a:pt x="151" y="224"/>
                  </a:lnTo>
                  <a:lnTo>
                    <a:pt x="154" y="203"/>
                  </a:lnTo>
                  <a:lnTo>
                    <a:pt x="152" y="203"/>
                  </a:lnTo>
                  <a:lnTo>
                    <a:pt x="145" y="203"/>
                  </a:lnTo>
                  <a:lnTo>
                    <a:pt x="137" y="204"/>
                  </a:lnTo>
                  <a:lnTo>
                    <a:pt x="128" y="207"/>
                  </a:lnTo>
                  <a:lnTo>
                    <a:pt x="117" y="211"/>
                  </a:lnTo>
                  <a:lnTo>
                    <a:pt x="106" y="219"/>
                  </a:lnTo>
                  <a:lnTo>
                    <a:pt x="97" y="231"/>
                  </a:lnTo>
                  <a:lnTo>
                    <a:pt x="89" y="247"/>
                  </a:lnTo>
                  <a:lnTo>
                    <a:pt x="82" y="267"/>
                  </a:lnTo>
                  <a:lnTo>
                    <a:pt x="82" y="84"/>
                  </a:lnTo>
                  <a:close/>
                </a:path>
              </a:pathLst>
            </a:custGeom>
            <a:solidFill>
              <a:srgbClr val="D7D7D7"/>
            </a:solidFill>
            <a:ln w="0">
              <a:solidFill>
                <a:srgbClr val="D7D7D7"/>
              </a:solidFill>
              <a:prstDash val="solid"/>
              <a:round/>
              <a:headEnd/>
              <a:tailEnd/>
            </a:ln>
          </p:spPr>
          <p:txBody>
            <a:bodyPr/>
            <a:lstStyle/>
            <a:p>
              <a:endParaRPr lang="en-US"/>
            </a:p>
          </p:txBody>
        </p:sp>
        <p:sp>
          <p:nvSpPr>
            <p:cNvPr id="1050" name="Freeform 15"/>
            <p:cNvSpPr>
              <a:spLocks/>
            </p:cNvSpPr>
            <p:nvPr/>
          </p:nvSpPr>
          <p:spPr bwMode="gray">
            <a:xfrm>
              <a:off x="2514" y="379"/>
              <a:ext cx="92" cy="210"/>
            </a:xfrm>
            <a:custGeom>
              <a:avLst/>
              <a:gdLst>
                <a:gd name="T0" fmla="*/ 43 w 92"/>
                <a:gd name="T1" fmla="*/ 162 h 210"/>
                <a:gd name="T2" fmla="*/ 36 w 92"/>
                <a:gd name="T3" fmla="*/ 160 h 210"/>
                <a:gd name="T4" fmla="*/ 23 w 92"/>
                <a:gd name="T5" fmla="*/ 155 h 210"/>
                <a:gd name="T6" fmla="*/ 12 w 92"/>
                <a:gd name="T7" fmla="*/ 141 h 210"/>
                <a:gd name="T8" fmla="*/ 12 w 92"/>
                <a:gd name="T9" fmla="*/ 129 h 210"/>
                <a:gd name="T10" fmla="*/ 23 w 92"/>
                <a:gd name="T11" fmla="*/ 132 h 210"/>
                <a:gd name="T12" fmla="*/ 38 w 92"/>
                <a:gd name="T13" fmla="*/ 145 h 210"/>
                <a:gd name="T14" fmla="*/ 43 w 92"/>
                <a:gd name="T15" fmla="*/ 108 h 210"/>
                <a:gd name="T16" fmla="*/ 35 w 92"/>
                <a:gd name="T17" fmla="*/ 106 h 210"/>
                <a:gd name="T18" fmla="*/ 20 w 92"/>
                <a:gd name="T19" fmla="*/ 101 h 210"/>
                <a:gd name="T20" fmla="*/ 7 w 92"/>
                <a:gd name="T21" fmla="*/ 83 h 210"/>
                <a:gd name="T22" fmla="*/ 7 w 92"/>
                <a:gd name="T23" fmla="*/ 70 h 210"/>
                <a:gd name="T24" fmla="*/ 17 w 92"/>
                <a:gd name="T25" fmla="*/ 71 h 210"/>
                <a:gd name="T26" fmla="*/ 31 w 92"/>
                <a:gd name="T27" fmla="*/ 81 h 210"/>
                <a:gd name="T28" fmla="*/ 43 w 92"/>
                <a:gd name="T29" fmla="*/ 105 h 210"/>
                <a:gd name="T30" fmla="*/ 40 w 92"/>
                <a:gd name="T31" fmla="*/ 43 h 210"/>
                <a:gd name="T32" fmla="*/ 26 w 92"/>
                <a:gd name="T33" fmla="*/ 39 h 210"/>
                <a:gd name="T34" fmla="*/ 8 w 92"/>
                <a:gd name="T35" fmla="*/ 27 h 210"/>
                <a:gd name="T36" fmla="*/ 0 w 92"/>
                <a:gd name="T37" fmla="*/ 0 h 210"/>
                <a:gd name="T38" fmla="*/ 7 w 92"/>
                <a:gd name="T39" fmla="*/ 0 h 210"/>
                <a:gd name="T40" fmla="*/ 23 w 92"/>
                <a:gd name="T41" fmla="*/ 5 h 210"/>
                <a:gd name="T42" fmla="*/ 39 w 92"/>
                <a:gd name="T43" fmla="*/ 23 h 210"/>
                <a:gd name="T44" fmla="*/ 46 w 92"/>
                <a:gd name="T45" fmla="*/ 38 h 210"/>
                <a:gd name="T46" fmla="*/ 51 w 92"/>
                <a:gd name="T47" fmla="*/ 24 h 210"/>
                <a:gd name="T48" fmla="*/ 66 w 92"/>
                <a:gd name="T49" fmla="*/ 8 h 210"/>
                <a:gd name="T50" fmla="*/ 92 w 92"/>
                <a:gd name="T51" fmla="*/ 0 h 210"/>
                <a:gd name="T52" fmla="*/ 90 w 92"/>
                <a:gd name="T53" fmla="*/ 8 h 210"/>
                <a:gd name="T54" fmla="*/ 82 w 92"/>
                <a:gd name="T55" fmla="*/ 25 h 210"/>
                <a:gd name="T56" fmla="*/ 63 w 92"/>
                <a:gd name="T57" fmla="*/ 40 h 210"/>
                <a:gd name="T58" fmla="*/ 49 w 92"/>
                <a:gd name="T59" fmla="*/ 124 h 210"/>
                <a:gd name="T60" fmla="*/ 50 w 92"/>
                <a:gd name="T61" fmla="*/ 116 h 210"/>
                <a:gd name="T62" fmla="*/ 59 w 92"/>
                <a:gd name="T63" fmla="*/ 100 h 210"/>
                <a:gd name="T64" fmla="*/ 81 w 92"/>
                <a:gd name="T65" fmla="*/ 92 h 210"/>
                <a:gd name="T66" fmla="*/ 80 w 92"/>
                <a:gd name="T67" fmla="*/ 98 h 210"/>
                <a:gd name="T68" fmla="*/ 73 w 92"/>
                <a:gd name="T69" fmla="*/ 114 h 210"/>
                <a:gd name="T70" fmla="*/ 59 w 92"/>
                <a:gd name="T71" fmla="*/ 127 h 210"/>
                <a:gd name="T72" fmla="*/ 49 w 92"/>
                <a:gd name="T73" fmla="*/ 210 h 21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2" h="210">
                  <a:moveTo>
                    <a:pt x="43" y="210"/>
                  </a:moveTo>
                  <a:lnTo>
                    <a:pt x="43" y="162"/>
                  </a:lnTo>
                  <a:lnTo>
                    <a:pt x="40" y="162"/>
                  </a:lnTo>
                  <a:lnTo>
                    <a:pt x="36" y="160"/>
                  </a:lnTo>
                  <a:lnTo>
                    <a:pt x="30" y="159"/>
                  </a:lnTo>
                  <a:lnTo>
                    <a:pt x="23" y="155"/>
                  </a:lnTo>
                  <a:lnTo>
                    <a:pt x="16" y="150"/>
                  </a:lnTo>
                  <a:lnTo>
                    <a:pt x="12" y="141"/>
                  </a:lnTo>
                  <a:lnTo>
                    <a:pt x="11" y="129"/>
                  </a:lnTo>
                  <a:lnTo>
                    <a:pt x="12" y="129"/>
                  </a:lnTo>
                  <a:lnTo>
                    <a:pt x="16" y="129"/>
                  </a:lnTo>
                  <a:lnTo>
                    <a:pt x="23" y="132"/>
                  </a:lnTo>
                  <a:lnTo>
                    <a:pt x="31" y="137"/>
                  </a:lnTo>
                  <a:lnTo>
                    <a:pt x="38" y="145"/>
                  </a:lnTo>
                  <a:lnTo>
                    <a:pt x="43" y="159"/>
                  </a:lnTo>
                  <a:lnTo>
                    <a:pt x="43" y="108"/>
                  </a:lnTo>
                  <a:lnTo>
                    <a:pt x="40" y="108"/>
                  </a:lnTo>
                  <a:lnTo>
                    <a:pt x="35" y="106"/>
                  </a:lnTo>
                  <a:lnTo>
                    <a:pt x="28" y="105"/>
                  </a:lnTo>
                  <a:lnTo>
                    <a:pt x="20" y="101"/>
                  </a:lnTo>
                  <a:lnTo>
                    <a:pt x="12" y="94"/>
                  </a:lnTo>
                  <a:lnTo>
                    <a:pt x="7" y="83"/>
                  </a:lnTo>
                  <a:lnTo>
                    <a:pt x="5" y="70"/>
                  </a:lnTo>
                  <a:lnTo>
                    <a:pt x="7" y="70"/>
                  </a:lnTo>
                  <a:lnTo>
                    <a:pt x="11" y="70"/>
                  </a:lnTo>
                  <a:lnTo>
                    <a:pt x="17" y="71"/>
                  </a:lnTo>
                  <a:lnTo>
                    <a:pt x="24" y="74"/>
                  </a:lnTo>
                  <a:lnTo>
                    <a:pt x="31" y="81"/>
                  </a:lnTo>
                  <a:lnTo>
                    <a:pt x="38" y="90"/>
                  </a:lnTo>
                  <a:lnTo>
                    <a:pt x="43" y="105"/>
                  </a:lnTo>
                  <a:lnTo>
                    <a:pt x="43" y="43"/>
                  </a:lnTo>
                  <a:lnTo>
                    <a:pt x="40" y="43"/>
                  </a:lnTo>
                  <a:lnTo>
                    <a:pt x="34" y="42"/>
                  </a:lnTo>
                  <a:lnTo>
                    <a:pt x="26" y="39"/>
                  </a:lnTo>
                  <a:lnTo>
                    <a:pt x="16" y="35"/>
                  </a:lnTo>
                  <a:lnTo>
                    <a:pt x="8" y="27"/>
                  </a:lnTo>
                  <a:lnTo>
                    <a:pt x="1" y="16"/>
                  </a:lnTo>
                  <a:lnTo>
                    <a:pt x="0" y="0"/>
                  </a:lnTo>
                  <a:lnTo>
                    <a:pt x="1" y="0"/>
                  </a:lnTo>
                  <a:lnTo>
                    <a:pt x="7" y="0"/>
                  </a:lnTo>
                  <a:lnTo>
                    <a:pt x="13" y="1"/>
                  </a:lnTo>
                  <a:lnTo>
                    <a:pt x="23" y="5"/>
                  </a:lnTo>
                  <a:lnTo>
                    <a:pt x="31" y="12"/>
                  </a:lnTo>
                  <a:lnTo>
                    <a:pt x="39" y="23"/>
                  </a:lnTo>
                  <a:lnTo>
                    <a:pt x="46" y="40"/>
                  </a:lnTo>
                  <a:lnTo>
                    <a:pt x="46" y="38"/>
                  </a:lnTo>
                  <a:lnTo>
                    <a:pt x="49" y="32"/>
                  </a:lnTo>
                  <a:lnTo>
                    <a:pt x="51" y="24"/>
                  </a:lnTo>
                  <a:lnTo>
                    <a:pt x="58" y="15"/>
                  </a:lnTo>
                  <a:lnTo>
                    <a:pt x="66" y="8"/>
                  </a:lnTo>
                  <a:lnTo>
                    <a:pt x="77" y="1"/>
                  </a:lnTo>
                  <a:lnTo>
                    <a:pt x="92" y="0"/>
                  </a:lnTo>
                  <a:lnTo>
                    <a:pt x="92" y="1"/>
                  </a:lnTo>
                  <a:lnTo>
                    <a:pt x="90" y="8"/>
                  </a:lnTo>
                  <a:lnTo>
                    <a:pt x="88" y="16"/>
                  </a:lnTo>
                  <a:lnTo>
                    <a:pt x="82" y="25"/>
                  </a:lnTo>
                  <a:lnTo>
                    <a:pt x="74" y="34"/>
                  </a:lnTo>
                  <a:lnTo>
                    <a:pt x="63" y="40"/>
                  </a:lnTo>
                  <a:lnTo>
                    <a:pt x="49" y="43"/>
                  </a:lnTo>
                  <a:lnTo>
                    <a:pt x="49" y="124"/>
                  </a:lnTo>
                  <a:lnTo>
                    <a:pt x="49" y="121"/>
                  </a:lnTo>
                  <a:lnTo>
                    <a:pt x="50" y="116"/>
                  </a:lnTo>
                  <a:lnTo>
                    <a:pt x="53" y="108"/>
                  </a:lnTo>
                  <a:lnTo>
                    <a:pt x="59" y="100"/>
                  </a:lnTo>
                  <a:lnTo>
                    <a:pt x="67" y="94"/>
                  </a:lnTo>
                  <a:lnTo>
                    <a:pt x="81" y="92"/>
                  </a:lnTo>
                  <a:lnTo>
                    <a:pt x="81" y="93"/>
                  </a:lnTo>
                  <a:lnTo>
                    <a:pt x="80" y="98"/>
                  </a:lnTo>
                  <a:lnTo>
                    <a:pt x="77" y="106"/>
                  </a:lnTo>
                  <a:lnTo>
                    <a:pt x="73" y="114"/>
                  </a:lnTo>
                  <a:lnTo>
                    <a:pt x="67" y="121"/>
                  </a:lnTo>
                  <a:lnTo>
                    <a:pt x="59" y="127"/>
                  </a:lnTo>
                  <a:lnTo>
                    <a:pt x="49" y="129"/>
                  </a:lnTo>
                  <a:lnTo>
                    <a:pt x="49" y="210"/>
                  </a:lnTo>
                  <a:lnTo>
                    <a:pt x="43" y="210"/>
                  </a:lnTo>
                  <a:close/>
                </a:path>
              </a:pathLst>
            </a:custGeom>
            <a:solidFill>
              <a:srgbClr val="D7D7D7"/>
            </a:solidFill>
            <a:ln w="0">
              <a:solidFill>
                <a:srgbClr val="D7D7D7"/>
              </a:solidFill>
              <a:prstDash val="solid"/>
              <a:round/>
              <a:headEnd/>
              <a:tailEnd/>
            </a:ln>
          </p:spPr>
          <p:txBody>
            <a:bodyPr/>
            <a:lstStyle/>
            <a:p>
              <a:endParaRPr lang="en-US"/>
            </a:p>
          </p:txBody>
        </p:sp>
        <p:sp>
          <p:nvSpPr>
            <p:cNvPr id="1051" name="Freeform 16"/>
            <p:cNvSpPr>
              <a:spLocks/>
            </p:cNvSpPr>
            <p:nvPr/>
          </p:nvSpPr>
          <p:spPr bwMode="gray">
            <a:xfrm>
              <a:off x="1566" y="297"/>
              <a:ext cx="128" cy="292"/>
            </a:xfrm>
            <a:custGeom>
              <a:avLst/>
              <a:gdLst>
                <a:gd name="T0" fmla="*/ 61 w 128"/>
                <a:gd name="T1" fmla="*/ 225 h 292"/>
                <a:gd name="T2" fmla="*/ 54 w 128"/>
                <a:gd name="T3" fmla="*/ 225 h 292"/>
                <a:gd name="T4" fmla="*/ 38 w 128"/>
                <a:gd name="T5" fmla="*/ 219 h 292"/>
                <a:gd name="T6" fmla="*/ 23 w 128"/>
                <a:gd name="T7" fmla="*/ 206 h 292"/>
                <a:gd name="T8" fmla="*/ 15 w 128"/>
                <a:gd name="T9" fmla="*/ 180 h 292"/>
                <a:gd name="T10" fmla="*/ 23 w 128"/>
                <a:gd name="T11" fmla="*/ 180 h 292"/>
                <a:gd name="T12" fmla="*/ 38 w 128"/>
                <a:gd name="T13" fmla="*/ 186 h 292"/>
                <a:gd name="T14" fmla="*/ 54 w 128"/>
                <a:gd name="T15" fmla="*/ 205 h 292"/>
                <a:gd name="T16" fmla="*/ 61 w 128"/>
                <a:gd name="T17" fmla="*/ 151 h 292"/>
                <a:gd name="T18" fmla="*/ 52 w 128"/>
                <a:gd name="T19" fmla="*/ 149 h 292"/>
                <a:gd name="T20" fmla="*/ 34 w 128"/>
                <a:gd name="T21" fmla="*/ 144 h 292"/>
                <a:gd name="T22" fmla="*/ 16 w 128"/>
                <a:gd name="T23" fmla="*/ 128 h 292"/>
                <a:gd name="T24" fmla="*/ 8 w 128"/>
                <a:gd name="T25" fmla="*/ 98 h 292"/>
                <a:gd name="T26" fmla="*/ 15 w 128"/>
                <a:gd name="T27" fmla="*/ 97 h 292"/>
                <a:gd name="T28" fmla="*/ 29 w 128"/>
                <a:gd name="T29" fmla="*/ 101 h 292"/>
                <a:gd name="T30" fmla="*/ 47 w 128"/>
                <a:gd name="T31" fmla="*/ 116 h 292"/>
                <a:gd name="T32" fmla="*/ 61 w 128"/>
                <a:gd name="T33" fmla="*/ 147 h 292"/>
                <a:gd name="T34" fmla="*/ 58 w 128"/>
                <a:gd name="T35" fmla="*/ 60 h 292"/>
                <a:gd name="T36" fmla="*/ 44 w 128"/>
                <a:gd name="T37" fmla="*/ 58 h 292"/>
                <a:gd name="T38" fmla="*/ 25 w 128"/>
                <a:gd name="T39" fmla="*/ 50 h 292"/>
                <a:gd name="T40" fmla="*/ 8 w 128"/>
                <a:gd name="T41" fmla="*/ 32 h 292"/>
                <a:gd name="T42" fmla="*/ 0 w 128"/>
                <a:gd name="T43" fmla="*/ 0 h 292"/>
                <a:gd name="T44" fmla="*/ 8 w 128"/>
                <a:gd name="T45" fmla="*/ 0 h 292"/>
                <a:gd name="T46" fmla="*/ 27 w 128"/>
                <a:gd name="T47" fmla="*/ 5 h 292"/>
                <a:gd name="T48" fmla="*/ 48 w 128"/>
                <a:gd name="T49" fmla="*/ 21 h 292"/>
                <a:gd name="T50" fmla="*/ 65 w 128"/>
                <a:gd name="T51" fmla="*/ 56 h 292"/>
                <a:gd name="T52" fmla="*/ 66 w 128"/>
                <a:gd name="T53" fmla="*/ 48 h 292"/>
                <a:gd name="T54" fmla="*/ 77 w 128"/>
                <a:gd name="T55" fmla="*/ 28 h 292"/>
                <a:gd name="T56" fmla="*/ 96 w 128"/>
                <a:gd name="T57" fmla="*/ 9 h 292"/>
                <a:gd name="T58" fmla="*/ 128 w 128"/>
                <a:gd name="T59" fmla="*/ 0 h 292"/>
                <a:gd name="T60" fmla="*/ 127 w 128"/>
                <a:gd name="T61" fmla="*/ 9 h 292"/>
                <a:gd name="T62" fmla="*/ 119 w 128"/>
                <a:gd name="T63" fmla="*/ 31 h 292"/>
                <a:gd name="T64" fmla="*/ 101 w 128"/>
                <a:gd name="T65" fmla="*/ 51 h 292"/>
                <a:gd name="T66" fmla="*/ 67 w 128"/>
                <a:gd name="T67" fmla="*/ 60 h 292"/>
                <a:gd name="T68" fmla="*/ 69 w 128"/>
                <a:gd name="T69" fmla="*/ 170 h 292"/>
                <a:gd name="T70" fmla="*/ 73 w 128"/>
                <a:gd name="T71" fmla="*/ 155 h 292"/>
                <a:gd name="T72" fmla="*/ 86 w 128"/>
                <a:gd name="T73" fmla="*/ 136 h 292"/>
                <a:gd name="T74" fmla="*/ 113 w 128"/>
                <a:gd name="T75" fmla="*/ 128 h 292"/>
                <a:gd name="T76" fmla="*/ 112 w 128"/>
                <a:gd name="T77" fmla="*/ 136 h 292"/>
                <a:gd name="T78" fmla="*/ 105 w 128"/>
                <a:gd name="T79" fmla="*/ 153 h 292"/>
                <a:gd name="T80" fmla="*/ 92 w 128"/>
                <a:gd name="T81" fmla="*/ 172 h 292"/>
                <a:gd name="T82" fmla="*/ 67 w 128"/>
                <a:gd name="T83" fmla="*/ 180 h 292"/>
                <a:gd name="T84" fmla="*/ 61 w 128"/>
                <a:gd name="T85" fmla="*/ 292 h 2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8" h="292">
                  <a:moveTo>
                    <a:pt x="61" y="292"/>
                  </a:moveTo>
                  <a:lnTo>
                    <a:pt x="61" y="225"/>
                  </a:lnTo>
                  <a:lnTo>
                    <a:pt x="58" y="225"/>
                  </a:lnTo>
                  <a:lnTo>
                    <a:pt x="54" y="225"/>
                  </a:lnTo>
                  <a:lnTo>
                    <a:pt x="46" y="222"/>
                  </a:lnTo>
                  <a:lnTo>
                    <a:pt x="38" y="219"/>
                  </a:lnTo>
                  <a:lnTo>
                    <a:pt x="29" y="214"/>
                  </a:lnTo>
                  <a:lnTo>
                    <a:pt x="23" y="206"/>
                  </a:lnTo>
                  <a:lnTo>
                    <a:pt x="17" y="195"/>
                  </a:lnTo>
                  <a:lnTo>
                    <a:pt x="15" y="180"/>
                  </a:lnTo>
                  <a:lnTo>
                    <a:pt x="17" y="180"/>
                  </a:lnTo>
                  <a:lnTo>
                    <a:pt x="23" y="180"/>
                  </a:lnTo>
                  <a:lnTo>
                    <a:pt x="29" y="182"/>
                  </a:lnTo>
                  <a:lnTo>
                    <a:pt x="38" y="186"/>
                  </a:lnTo>
                  <a:lnTo>
                    <a:pt x="47" y="194"/>
                  </a:lnTo>
                  <a:lnTo>
                    <a:pt x="54" y="205"/>
                  </a:lnTo>
                  <a:lnTo>
                    <a:pt x="61" y="221"/>
                  </a:lnTo>
                  <a:lnTo>
                    <a:pt x="61" y="151"/>
                  </a:lnTo>
                  <a:lnTo>
                    <a:pt x="58" y="149"/>
                  </a:lnTo>
                  <a:lnTo>
                    <a:pt x="52" y="149"/>
                  </a:lnTo>
                  <a:lnTo>
                    <a:pt x="44" y="147"/>
                  </a:lnTo>
                  <a:lnTo>
                    <a:pt x="34" y="144"/>
                  </a:lnTo>
                  <a:lnTo>
                    <a:pt x="24" y="137"/>
                  </a:lnTo>
                  <a:lnTo>
                    <a:pt x="16" y="128"/>
                  </a:lnTo>
                  <a:lnTo>
                    <a:pt x="11" y="114"/>
                  </a:lnTo>
                  <a:lnTo>
                    <a:pt x="8" y="98"/>
                  </a:lnTo>
                  <a:lnTo>
                    <a:pt x="9" y="97"/>
                  </a:lnTo>
                  <a:lnTo>
                    <a:pt x="15" y="97"/>
                  </a:lnTo>
                  <a:lnTo>
                    <a:pt x="21" y="98"/>
                  </a:lnTo>
                  <a:lnTo>
                    <a:pt x="29" y="101"/>
                  </a:lnTo>
                  <a:lnTo>
                    <a:pt x="39" y="106"/>
                  </a:lnTo>
                  <a:lnTo>
                    <a:pt x="47" y="116"/>
                  </a:lnTo>
                  <a:lnTo>
                    <a:pt x="55" y="128"/>
                  </a:lnTo>
                  <a:lnTo>
                    <a:pt x="61" y="147"/>
                  </a:lnTo>
                  <a:lnTo>
                    <a:pt x="61" y="60"/>
                  </a:lnTo>
                  <a:lnTo>
                    <a:pt x="58" y="60"/>
                  </a:lnTo>
                  <a:lnTo>
                    <a:pt x="52" y="59"/>
                  </a:lnTo>
                  <a:lnTo>
                    <a:pt x="44" y="58"/>
                  </a:lnTo>
                  <a:lnTo>
                    <a:pt x="35" y="55"/>
                  </a:lnTo>
                  <a:lnTo>
                    <a:pt x="25" y="50"/>
                  </a:lnTo>
                  <a:lnTo>
                    <a:pt x="16" y="43"/>
                  </a:lnTo>
                  <a:lnTo>
                    <a:pt x="8" y="32"/>
                  </a:lnTo>
                  <a:lnTo>
                    <a:pt x="3" y="19"/>
                  </a:lnTo>
                  <a:lnTo>
                    <a:pt x="0" y="0"/>
                  </a:lnTo>
                  <a:lnTo>
                    <a:pt x="3" y="0"/>
                  </a:lnTo>
                  <a:lnTo>
                    <a:pt x="8" y="0"/>
                  </a:lnTo>
                  <a:lnTo>
                    <a:pt x="16" y="1"/>
                  </a:lnTo>
                  <a:lnTo>
                    <a:pt x="27" y="5"/>
                  </a:lnTo>
                  <a:lnTo>
                    <a:pt x="38" y="10"/>
                  </a:lnTo>
                  <a:lnTo>
                    <a:pt x="48" y="21"/>
                  </a:lnTo>
                  <a:lnTo>
                    <a:pt x="56" y="36"/>
                  </a:lnTo>
                  <a:lnTo>
                    <a:pt x="65" y="56"/>
                  </a:lnTo>
                  <a:lnTo>
                    <a:pt x="65" y="54"/>
                  </a:lnTo>
                  <a:lnTo>
                    <a:pt x="66" y="48"/>
                  </a:lnTo>
                  <a:lnTo>
                    <a:pt x="70" y="39"/>
                  </a:lnTo>
                  <a:lnTo>
                    <a:pt x="77" y="28"/>
                  </a:lnTo>
                  <a:lnTo>
                    <a:pt x="85" y="19"/>
                  </a:lnTo>
                  <a:lnTo>
                    <a:pt x="96" y="9"/>
                  </a:lnTo>
                  <a:lnTo>
                    <a:pt x="110" y="2"/>
                  </a:lnTo>
                  <a:lnTo>
                    <a:pt x="128" y="0"/>
                  </a:lnTo>
                  <a:lnTo>
                    <a:pt x="128" y="2"/>
                  </a:lnTo>
                  <a:lnTo>
                    <a:pt x="127" y="9"/>
                  </a:lnTo>
                  <a:lnTo>
                    <a:pt x="124" y="19"/>
                  </a:lnTo>
                  <a:lnTo>
                    <a:pt x="119" y="31"/>
                  </a:lnTo>
                  <a:lnTo>
                    <a:pt x="112" y="41"/>
                  </a:lnTo>
                  <a:lnTo>
                    <a:pt x="101" y="51"/>
                  </a:lnTo>
                  <a:lnTo>
                    <a:pt x="86" y="58"/>
                  </a:lnTo>
                  <a:lnTo>
                    <a:pt x="67" y="60"/>
                  </a:lnTo>
                  <a:lnTo>
                    <a:pt x="67" y="172"/>
                  </a:lnTo>
                  <a:lnTo>
                    <a:pt x="69" y="170"/>
                  </a:lnTo>
                  <a:lnTo>
                    <a:pt x="70" y="164"/>
                  </a:lnTo>
                  <a:lnTo>
                    <a:pt x="73" y="155"/>
                  </a:lnTo>
                  <a:lnTo>
                    <a:pt x="78" y="145"/>
                  </a:lnTo>
                  <a:lnTo>
                    <a:pt x="86" y="136"/>
                  </a:lnTo>
                  <a:lnTo>
                    <a:pt x="97" y="130"/>
                  </a:lnTo>
                  <a:lnTo>
                    <a:pt x="113" y="128"/>
                  </a:lnTo>
                  <a:lnTo>
                    <a:pt x="113" y="130"/>
                  </a:lnTo>
                  <a:lnTo>
                    <a:pt x="112" y="136"/>
                  </a:lnTo>
                  <a:lnTo>
                    <a:pt x="109" y="144"/>
                  </a:lnTo>
                  <a:lnTo>
                    <a:pt x="105" y="153"/>
                  </a:lnTo>
                  <a:lnTo>
                    <a:pt x="100" y="163"/>
                  </a:lnTo>
                  <a:lnTo>
                    <a:pt x="92" y="172"/>
                  </a:lnTo>
                  <a:lnTo>
                    <a:pt x="82" y="178"/>
                  </a:lnTo>
                  <a:lnTo>
                    <a:pt x="67" y="180"/>
                  </a:lnTo>
                  <a:lnTo>
                    <a:pt x="67" y="292"/>
                  </a:lnTo>
                  <a:lnTo>
                    <a:pt x="61" y="292"/>
                  </a:lnTo>
                  <a:close/>
                </a:path>
              </a:pathLst>
            </a:custGeom>
            <a:solidFill>
              <a:srgbClr val="D7D7D7"/>
            </a:solidFill>
            <a:ln w="0">
              <a:solidFill>
                <a:srgbClr val="D7D7D7"/>
              </a:solidFill>
              <a:prstDash val="solid"/>
              <a:round/>
              <a:headEnd/>
              <a:tailEnd/>
            </a:ln>
          </p:spPr>
          <p:txBody>
            <a:bodyPr/>
            <a:lstStyle/>
            <a:p>
              <a:endParaRPr lang="en-US"/>
            </a:p>
          </p:txBody>
        </p:sp>
        <p:sp>
          <p:nvSpPr>
            <p:cNvPr id="1052" name="Freeform 17"/>
            <p:cNvSpPr>
              <a:spLocks/>
            </p:cNvSpPr>
            <p:nvPr/>
          </p:nvSpPr>
          <p:spPr bwMode="gray">
            <a:xfrm>
              <a:off x="2596" y="332"/>
              <a:ext cx="68" cy="257"/>
            </a:xfrm>
            <a:custGeom>
              <a:avLst/>
              <a:gdLst>
                <a:gd name="T0" fmla="*/ 31 w 68"/>
                <a:gd name="T1" fmla="*/ 164 h 257"/>
                <a:gd name="T2" fmla="*/ 23 w 68"/>
                <a:gd name="T3" fmla="*/ 163 h 257"/>
                <a:gd name="T4" fmla="*/ 8 w 68"/>
                <a:gd name="T5" fmla="*/ 155 h 257"/>
                <a:gd name="T6" fmla="*/ 0 w 68"/>
                <a:gd name="T7" fmla="*/ 132 h 257"/>
                <a:gd name="T8" fmla="*/ 7 w 68"/>
                <a:gd name="T9" fmla="*/ 132 h 257"/>
                <a:gd name="T10" fmla="*/ 22 w 68"/>
                <a:gd name="T11" fmla="*/ 139 h 257"/>
                <a:gd name="T12" fmla="*/ 31 w 68"/>
                <a:gd name="T13" fmla="*/ 160 h 257"/>
                <a:gd name="T14" fmla="*/ 29 w 68"/>
                <a:gd name="T15" fmla="*/ 101 h 257"/>
                <a:gd name="T16" fmla="*/ 16 w 68"/>
                <a:gd name="T17" fmla="*/ 97 h 257"/>
                <a:gd name="T18" fmla="*/ 3 w 68"/>
                <a:gd name="T19" fmla="*/ 83 h 257"/>
                <a:gd name="T20" fmla="*/ 3 w 68"/>
                <a:gd name="T21" fmla="*/ 70 h 257"/>
                <a:gd name="T22" fmla="*/ 15 w 68"/>
                <a:gd name="T23" fmla="*/ 74 h 257"/>
                <a:gd name="T24" fmla="*/ 27 w 68"/>
                <a:gd name="T25" fmla="*/ 86 h 257"/>
                <a:gd name="T26" fmla="*/ 31 w 68"/>
                <a:gd name="T27" fmla="*/ 31 h 257"/>
                <a:gd name="T28" fmla="*/ 33 w 68"/>
                <a:gd name="T29" fmla="*/ 23 h 257"/>
                <a:gd name="T30" fmla="*/ 41 w 68"/>
                <a:gd name="T31" fmla="*/ 8 h 257"/>
                <a:gd name="T32" fmla="*/ 62 w 68"/>
                <a:gd name="T33" fmla="*/ 0 h 257"/>
                <a:gd name="T34" fmla="*/ 61 w 68"/>
                <a:gd name="T35" fmla="*/ 8 h 257"/>
                <a:gd name="T36" fmla="*/ 53 w 68"/>
                <a:gd name="T37" fmla="*/ 23 h 257"/>
                <a:gd name="T38" fmla="*/ 35 w 68"/>
                <a:gd name="T39" fmla="*/ 31 h 257"/>
                <a:gd name="T40" fmla="*/ 35 w 68"/>
                <a:gd name="T41" fmla="*/ 75 h 257"/>
                <a:gd name="T42" fmla="*/ 39 w 68"/>
                <a:gd name="T43" fmla="*/ 62 h 257"/>
                <a:gd name="T44" fmla="*/ 54 w 68"/>
                <a:gd name="T45" fmla="*/ 48 h 257"/>
                <a:gd name="T46" fmla="*/ 68 w 68"/>
                <a:gd name="T47" fmla="*/ 48 h 257"/>
                <a:gd name="T48" fmla="*/ 66 w 68"/>
                <a:gd name="T49" fmla="*/ 59 h 257"/>
                <a:gd name="T50" fmla="*/ 58 w 68"/>
                <a:gd name="T51" fmla="*/ 72 h 257"/>
                <a:gd name="T52" fmla="*/ 35 w 68"/>
                <a:gd name="T53" fmla="*/ 82 h 257"/>
                <a:gd name="T54" fmla="*/ 35 w 68"/>
                <a:gd name="T55" fmla="*/ 143 h 257"/>
                <a:gd name="T56" fmla="*/ 38 w 68"/>
                <a:gd name="T57" fmla="*/ 132 h 257"/>
                <a:gd name="T58" fmla="*/ 49 w 68"/>
                <a:gd name="T59" fmla="*/ 122 h 257"/>
                <a:gd name="T60" fmla="*/ 60 w 68"/>
                <a:gd name="T61" fmla="*/ 122 h 257"/>
                <a:gd name="T62" fmla="*/ 58 w 68"/>
                <a:gd name="T63" fmla="*/ 133 h 257"/>
                <a:gd name="T64" fmla="*/ 47 w 68"/>
                <a:gd name="T65" fmla="*/ 144 h 257"/>
                <a:gd name="T66" fmla="*/ 35 w 68"/>
                <a:gd name="T67" fmla="*/ 257 h 25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8" h="257">
                  <a:moveTo>
                    <a:pt x="31" y="257"/>
                  </a:moveTo>
                  <a:lnTo>
                    <a:pt x="31" y="164"/>
                  </a:lnTo>
                  <a:lnTo>
                    <a:pt x="29" y="163"/>
                  </a:lnTo>
                  <a:lnTo>
                    <a:pt x="23" y="163"/>
                  </a:lnTo>
                  <a:lnTo>
                    <a:pt x="16" y="160"/>
                  </a:lnTo>
                  <a:lnTo>
                    <a:pt x="8" y="155"/>
                  </a:lnTo>
                  <a:lnTo>
                    <a:pt x="3" y="145"/>
                  </a:lnTo>
                  <a:lnTo>
                    <a:pt x="0" y="132"/>
                  </a:lnTo>
                  <a:lnTo>
                    <a:pt x="3" y="132"/>
                  </a:lnTo>
                  <a:lnTo>
                    <a:pt x="7" y="132"/>
                  </a:lnTo>
                  <a:lnTo>
                    <a:pt x="15" y="135"/>
                  </a:lnTo>
                  <a:lnTo>
                    <a:pt x="22" y="139"/>
                  </a:lnTo>
                  <a:lnTo>
                    <a:pt x="27" y="147"/>
                  </a:lnTo>
                  <a:lnTo>
                    <a:pt x="31" y="160"/>
                  </a:lnTo>
                  <a:lnTo>
                    <a:pt x="31" y="101"/>
                  </a:lnTo>
                  <a:lnTo>
                    <a:pt x="29" y="101"/>
                  </a:lnTo>
                  <a:lnTo>
                    <a:pt x="23" y="99"/>
                  </a:lnTo>
                  <a:lnTo>
                    <a:pt x="16" y="97"/>
                  </a:lnTo>
                  <a:lnTo>
                    <a:pt x="8" y="91"/>
                  </a:lnTo>
                  <a:lnTo>
                    <a:pt x="3" y="83"/>
                  </a:lnTo>
                  <a:lnTo>
                    <a:pt x="0" y="70"/>
                  </a:lnTo>
                  <a:lnTo>
                    <a:pt x="3" y="70"/>
                  </a:lnTo>
                  <a:lnTo>
                    <a:pt x="7" y="71"/>
                  </a:lnTo>
                  <a:lnTo>
                    <a:pt x="15" y="74"/>
                  </a:lnTo>
                  <a:lnTo>
                    <a:pt x="22" y="78"/>
                  </a:lnTo>
                  <a:lnTo>
                    <a:pt x="27" y="86"/>
                  </a:lnTo>
                  <a:lnTo>
                    <a:pt x="31" y="97"/>
                  </a:lnTo>
                  <a:lnTo>
                    <a:pt x="31" y="31"/>
                  </a:lnTo>
                  <a:lnTo>
                    <a:pt x="31" y="28"/>
                  </a:lnTo>
                  <a:lnTo>
                    <a:pt x="33" y="23"/>
                  </a:lnTo>
                  <a:lnTo>
                    <a:pt x="35" y="15"/>
                  </a:lnTo>
                  <a:lnTo>
                    <a:pt x="41" y="8"/>
                  </a:lnTo>
                  <a:lnTo>
                    <a:pt x="50" y="2"/>
                  </a:lnTo>
                  <a:lnTo>
                    <a:pt x="62" y="0"/>
                  </a:lnTo>
                  <a:lnTo>
                    <a:pt x="62" y="2"/>
                  </a:lnTo>
                  <a:lnTo>
                    <a:pt x="61" y="8"/>
                  </a:lnTo>
                  <a:lnTo>
                    <a:pt x="58" y="15"/>
                  </a:lnTo>
                  <a:lnTo>
                    <a:pt x="53" y="23"/>
                  </a:lnTo>
                  <a:lnTo>
                    <a:pt x="46" y="28"/>
                  </a:lnTo>
                  <a:lnTo>
                    <a:pt x="35" y="31"/>
                  </a:lnTo>
                  <a:lnTo>
                    <a:pt x="35" y="78"/>
                  </a:lnTo>
                  <a:lnTo>
                    <a:pt x="35" y="75"/>
                  </a:lnTo>
                  <a:lnTo>
                    <a:pt x="37" y="70"/>
                  </a:lnTo>
                  <a:lnTo>
                    <a:pt x="39" y="62"/>
                  </a:lnTo>
                  <a:lnTo>
                    <a:pt x="45" y="55"/>
                  </a:lnTo>
                  <a:lnTo>
                    <a:pt x="54" y="48"/>
                  </a:lnTo>
                  <a:lnTo>
                    <a:pt x="66" y="47"/>
                  </a:lnTo>
                  <a:lnTo>
                    <a:pt x="68" y="48"/>
                  </a:lnTo>
                  <a:lnTo>
                    <a:pt x="68" y="52"/>
                  </a:lnTo>
                  <a:lnTo>
                    <a:pt x="66" y="59"/>
                  </a:lnTo>
                  <a:lnTo>
                    <a:pt x="64" y="66"/>
                  </a:lnTo>
                  <a:lnTo>
                    <a:pt x="58" y="72"/>
                  </a:lnTo>
                  <a:lnTo>
                    <a:pt x="50" y="78"/>
                  </a:lnTo>
                  <a:lnTo>
                    <a:pt x="35" y="82"/>
                  </a:lnTo>
                  <a:lnTo>
                    <a:pt x="35" y="144"/>
                  </a:lnTo>
                  <a:lnTo>
                    <a:pt x="35" y="143"/>
                  </a:lnTo>
                  <a:lnTo>
                    <a:pt x="37" y="139"/>
                  </a:lnTo>
                  <a:lnTo>
                    <a:pt x="38" y="132"/>
                  </a:lnTo>
                  <a:lnTo>
                    <a:pt x="42" y="126"/>
                  </a:lnTo>
                  <a:lnTo>
                    <a:pt x="49" y="122"/>
                  </a:lnTo>
                  <a:lnTo>
                    <a:pt x="58" y="121"/>
                  </a:lnTo>
                  <a:lnTo>
                    <a:pt x="60" y="122"/>
                  </a:lnTo>
                  <a:lnTo>
                    <a:pt x="60" y="126"/>
                  </a:lnTo>
                  <a:lnTo>
                    <a:pt x="58" y="133"/>
                  </a:lnTo>
                  <a:lnTo>
                    <a:pt x="56" y="139"/>
                  </a:lnTo>
                  <a:lnTo>
                    <a:pt x="47" y="144"/>
                  </a:lnTo>
                  <a:lnTo>
                    <a:pt x="35" y="148"/>
                  </a:lnTo>
                  <a:lnTo>
                    <a:pt x="35" y="257"/>
                  </a:lnTo>
                  <a:lnTo>
                    <a:pt x="31" y="257"/>
                  </a:lnTo>
                  <a:close/>
                </a:path>
              </a:pathLst>
            </a:custGeom>
            <a:solidFill>
              <a:srgbClr val="D7D7D7"/>
            </a:solidFill>
            <a:ln w="0">
              <a:solidFill>
                <a:srgbClr val="D7D7D7"/>
              </a:solidFill>
              <a:prstDash val="solid"/>
              <a:round/>
              <a:headEnd/>
              <a:tailEnd/>
            </a:ln>
          </p:spPr>
          <p:txBody>
            <a:bodyPr/>
            <a:lstStyle/>
            <a:p>
              <a:endParaRPr lang="en-US"/>
            </a:p>
          </p:txBody>
        </p:sp>
        <p:sp>
          <p:nvSpPr>
            <p:cNvPr id="2" name="Freeform 18"/>
            <p:cNvSpPr>
              <a:spLocks/>
            </p:cNvSpPr>
            <p:nvPr/>
          </p:nvSpPr>
          <p:spPr bwMode="gray">
            <a:xfrm>
              <a:off x="1672" y="164"/>
              <a:ext cx="111" cy="425"/>
            </a:xfrm>
            <a:custGeom>
              <a:avLst/>
              <a:gdLst>
                <a:gd name="T0" fmla="*/ 52 w 111"/>
                <a:gd name="T1" fmla="*/ 272 h 425"/>
                <a:gd name="T2" fmla="*/ 44 w 111"/>
                <a:gd name="T3" fmla="*/ 270 h 425"/>
                <a:gd name="T4" fmla="*/ 26 w 111"/>
                <a:gd name="T5" fmla="*/ 265 h 425"/>
                <a:gd name="T6" fmla="*/ 8 w 111"/>
                <a:gd name="T7" fmla="*/ 249 h 425"/>
                <a:gd name="T8" fmla="*/ 0 w 111"/>
                <a:gd name="T9" fmla="*/ 219 h 425"/>
                <a:gd name="T10" fmla="*/ 8 w 111"/>
                <a:gd name="T11" fmla="*/ 219 h 425"/>
                <a:gd name="T12" fmla="*/ 25 w 111"/>
                <a:gd name="T13" fmla="*/ 223 h 425"/>
                <a:gd name="T14" fmla="*/ 41 w 111"/>
                <a:gd name="T15" fmla="*/ 235 h 425"/>
                <a:gd name="T16" fmla="*/ 52 w 111"/>
                <a:gd name="T17" fmla="*/ 265 h 425"/>
                <a:gd name="T18" fmla="*/ 50 w 111"/>
                <a:gd name="T19" fmla="*/ 168 h 425"/>
                <a:gd name="T20" fmla="*/ 35 w 111"/>
                <a:gd name="T21" fmla="*/ 165 h 425"/>
                <a:gd name="T22" fmla="*/ 17 w 111"/>
                <a:gd name="T23" fmla="*/ 156 h 425"/>
                <a:gd name="T24" fmla="*/ 3 w 111"/>
                <a:gd name="T25" fmla="*/ 134 h 425"/>
                <a:gd name="T26" fmla="*/ 3 w 111"/>
                <a:gd name="T27" fmla="*/ 116 h 425"/>
                <a:gd name="T28" fmla="*/ 19 w 111"/>
                <a:gd name="T29" fmla="*/ 120 h 425"/>
                <a:gd name="T30" fmla="*/ 39 w 111"/>
                <a:gd name="T31" fmla="*/ 133 h 425"/>
                <a:gd name="T32" fmla="*/ 52 w 111"/>
                <a:gd name="T33" fmla="*/ 161 h 425"/>
                <a:gd name="T34" fmla="*/ 53 w 111"/>
                <a:gd name="T35" fmla="*/ 50 h 425"/>
                <a:gd name="T36" fmla="*/ 54 w 111"/>
                <a:gd name="T37" fmla="*/ 36 h 425"/>
                <a:gd name="T38" fmla="*/ 65 w 111"/>
                <a:gd name="T39" fmla="*/ 17 h 425"/>
                <a:gd name="T40" fmla="*/ 87 w 111"/>
                <a:gd name="T41" fmla="*/ 3 h 425"/>
                <a:gd name="T42" fmla="*/ 103 w 111"/>
                <a:gd name="T43" fmla="*/ 3 h 425"/>
                <a:gd name="T44" fmla="*/ 99 w 111"/>
                <a:gd name="T45" fmla="*/ 21 h 425"/>
                <a:gd name="T46" fmla="*/ 84 w 111"/>
                <a:gd name="T47" fmla="*/ 42 h 425"/>
                <a:gd name="T48" fmla="*/ 58 w 111"/>
                <a:gd name="T49" fmla="*/ 52 h 425"/>
                <a:gd name="T50" fmla="*/ 58 w 111"/>
                <a:gd name="T51" fmla="*/ 127 h 425"/>
                <a:gd name="T52" fmla="*/ 61 w 111"/>
                <a:gd name="T53" fmla="*/ 112 h 425"/>
                <a:gd name="T54" fmla="*/ 72 w 111"/>
                <a:gd name="T55" fmla="*/ 94 h 425"/>
                <a:gd name="T56" fmla="*/ 93 w 111"/>
                <a:gd name="T57" fmla="*/ 80 h 425"/>
                <a:gd name="T58" fmla="*/ 111 w 111"/>
                <a:gd name="T59" fmla="*/ 80 h 425"/>
                <a:gd name="T60" fmla="*/ 111 w 111"/>
                <a:gd name="T61" fmla="*/ 91 h 425"/>
                <a:gd name="T62" fmla="*/ 107 w 111"/>
                <a:gd name="T63" fmla="*/ 108 h 425"/>
                <a:gd name="T64" fmla="*/ 91 w 111"/>
                <a:gd name="T65" fmla="*/ 126 h 425"/>
                <a:gd name="T66" fmla="*/ 58 w 111"/>
                <a:gd name="T67" fmla="*/ 135 h 425"/>
                <a:gd name="T68" fmla="*/ 58 w 111"/>
                <a:gd name="T69" fmla="*/ 236 h 425"/>
                <a:gd name="T70" fmla="*/ 61 w 111"/>
                <a:gd name="T71" fmla="*/ 223 h 425"/>
                <a:gd name="T72" fmla="*/ 73 w 111"/>
                <a:gd name="T73" fmla="*/ 208 h 425"/>
                <a:gd name="T74" fmla="*/ 97 w 111"/>
                <a:gd name="T75" fmla="*/ 200 h 425"/>
                <a:gd name="T76" fmla="*/ 99 w 111"/>
                <a:gd name="T77" fmla="*/ 207 h 425"/>
                <a:gd name="T78" fmla="*/ 97 w 111"/>
                <a:gd name="T79" fmla="*/ 220 h 425"/>
                <a:gd name="T80" fmla="*/ 87 w 111"/>
                <a:gd name="T81" fmla="*/ 235 h 425"/>
                <a:gd name="T82" fmla="*/ 58 w 111"/>
                <a:gd name="T83" fmla="*/ 245 h 425"/>
                <a:gd name="T84" fmla="*/ 52 w 111"/>
                <a:gd name="T85" fmla="*/ 425 h 42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11" h="425">
                  <a:moveTo>
                    <a:pt x="52" y="425"/>
                  </a:moveTo>
                  <a:lnTo>
                    <a:pt x="52" y="272"/>
                  </a:lnTo>
                  <a:lnTo>
                    <a:pt x="50" y="270"/>
                  </a:lnTo>
                  <a:lnTo>
                    <a:pt x="44" y="270"/>
                  </a:lnTo>
                  <a:lnTo>
                    <a:pt x="35" y="269"/>
                  </a:lnTo>
                  <a:lnTo>
                    <a:pt x="26" y="265"/>
                  </a:lnTo>
                  <a:lnTo>
                    <a:pt x="17" y="258"/>
                  </a:lnTo>
                  <a:lnTo>
                    <a:pt x="8" y="249"/>
                  </a:lnTo>
                  <a:lnTo>
                    <a:pt x="3" y="236"/>
                  </a:lnTo>
                  <a:lnTo>
                    <a:pt x="0" y="219"/>
                  </a:lnTo>
                  <a:lnTo>
                    <a:pt x="3" y="219"/>
                  </a:lnTo>
                  <a:lnTo>
                    <a:pt x="8" y="219"/>
                  </a:lnTo>
                  <a:lnTo>
                    <a:pt x="15" y="220"/>
                  </a:lnTo>
                  <a:lnTo>
                    <a:pt x="25" y="223"/>
                  </a:lnTo>
                  <a:lnTo>
                    <a:pt x="33" y="227"/>
                  </a:lnTo>
                  <a:lnTo>
                    <a:pt x="41" y="235"/>
                  </a:lnTo>
                  <a:lnTo>
                    <a:pt x="48" y="247"/>
                  </a:lnTo>
                  <a:lnTo>
                    <a:pt x="52" y="265"/>
                  </a:lnTo>
                  <a:lnTo>
                    <a:pt x="52" y="168"/>
                  </a:lnTo>
                  <a:lnTo>
                    <a:pt x="50" y="168"/>
                  </a:lnTo>
                  <a:lnTo>
                    <a:pt x="44" y="168"/>
                  </a:lnTo>
                  <a:lnTo>
                    <a:pt x="35" y="165"/>
                  </a:lnTo>
                  <a:lnTo>
                    <a:pt x="26" y="161"/>
                  </a:lnTo>
                  <a:lnTo>
                    <a:pt x="17" y="156"/>
                  </a:lnTo>
                  <a:lnTo>
                    <a:pt x="8" y="146"/>
                  </a:lnTo>
                  <a:lnTo>
                    <a:pt x="3" y="134"/>
                  </a:lnTo>
                  <a:lnTo>
                    <a:pt x="0" y="116"/>
                  </a:lnTo>
                  <a:lnTo>
                    <a:pt x="3" y="116"/>
                  </a:lnTo>
                  <a:lnTo>
                    <a:pt x="10" y="118"/>
                  </a:lnTo>
                  <a:lnTo>
                    <a:pt x="19" y="120"/>
                  </a:lnTo>
                  <a:lnTo>
                    <a:pt x="29" y="125"/>
                  </a:lnTo>
                  <a:lnTo>
                    <a:pt x="39" y="133"/>
                  </a:lnTo>
                  <a:lnTo>
                    <a:pt x="48" y="145"/>
                  </a:lnTo>
                  <a:lnTo>
                    <a:pt x="52" y="161"/>
                  </a:lnTo>
                  <a:lnTo>
                    <a:pt x="52" y="52"/>
                  </a:lnTo>
                  <a:lnTo>
                    <a:pt x="53" y="50"/>
                  </a:lnTo>
                  <a:lnTo>
                    <a:pt x="53" y="44"/>
                  </a:lnTo>
                  <a:lnTo>
                    <a:pt x="54" y="36"/>
                  </a:lnTo>
                  <a:lnTo>
                    <a:pt x="58" y="26"/>
                  </a:lnTo>
                  <a:lnTo>
                    <a:pt x="65" y="17"/>
                  </a:lnTo>
                  <a:lnTo>
                    <a:pt x="75" y="9"/>
                  </a:lnTo>
                  <a:lnTo>
                    <a:pt x="87" y="3"/>
                  </a:lnTo>
                  <a:lnTo>
                    <a:pt x="104" y="0"/>
                  </a:lnTo>
                  <a:lnTo>
                    <a:pt x="103" y="3"/>
                  </a:lnTo>
                  <a:lnTo>
                    <a:pt x="102" y="11"/>
                  </a:lnTo>
                  <a:lnTo>
                    <a:pt x="99" y="21"/>
                  </a:lnTo>
                  <a:lnTo>
                    <a:pt x="92" y="32"/>
                  </a:lnTo>
                  <a:lnTo>
                    <a:pt x="84" y="42"/>
                  </a:lnTo>
                  <a:lnTo>
                    <a:pt x="73" y="49"/>
                  </a:lnTo>
                  <a:lnTo>
                    <a:pt x="58" y="52"/>
                  </a:lnTo>
                  <a:lnTo>
                    <a:pt x="58" y="130"/>
                  </a:lnTo>
                  <a:lnTo>
                    <a:pt x="58" y="127"/>
                  </a:lnTo>
                  <a:lnTo>
                    <a:pt x="60" y="122"/>
                  </a:lnTo>
                  <a:lnTo>
                    <a:pt x="61" y="112"/>
                  </a:lnTo>
                  <a:lnTo>
                    <a:pt x="65" y="103"/>
                  </a:lnTo>
                  <a:lnTo>
                    <a:pt x="72" y="94"/>
                  </a:lnTo>
                  <a:lnTo>
                    <a:pt x="80" y="85"/>
                  </a:lnTo>
                  <a:lnTo>
                    <a:pt x="93" y="80"/>
                  </a:lnTo>
                  <a:lnTo>
                    <a:pt x="110" y="77"/>
                  </a:lnTo>
                  <a:lnTo>
                    <a:pt x="111" y="80"/>
                  </a:lnTo>
                  <a:lnTo>
                    <a:pt x="111" y="84"/>
                  </a:lnTo>
                  <a:lnTo>
                    <a:pt x="111" y="91"/>
                  </a:lnTo>
                  <a:lnTo>
                    <a:pt x="110" y="100"/>
                  </a:lnTo>
                  <a:lnTo>
                    <a:pt x="107" y="108"/>
                  </a:lnTo>
                  <a:lnTo>
                    <a:pt x="100" y="118"/>
                  </a:lnTo>
                  <a:lnTo>
                    <a:pt x="91" y="126"/>
                  </a:lnTo>
                  <a:lnTo>
                    <a:pt x="77" y="133"/>
                  </a:lnTo>
                  <a:lnTo>
                    <a:pt x="58" y="135"/>
                  </a:lnTo>
                  <a:lnTo>
                    <a:pt x="58" y="239"/>
                  </a:lnTo>
                  <a:lnTo>
                    <a:pt x="58" y="236"/>
                  </a:lnTo>
                  <a:lnTo>
                    <a:pt x="60" y="231"/>
                  </a:lnTo>
                  <a:lnTo>
                    <a:pt x="61" y="223"/>
                  </a:lnTo>
                  <a:lnTo>
                    <a:pt x="66" y="215"/>
                  </a:lnTo>
                  <a:lnTo>
                    <a:pt x="73" y="208"/>
                  </a:lnTo>
                  <a:lnTo>
                    <a:pt x="83" y="203"/>
                  </a:lnTo>
                  <a:lnTo>
                    <a:pt x="97" y="200"/>
                  </a:lnTo>
                  <a:lnTo>
                    <a:pt x="97" y="201"/>
                  </a:lnTo>
                  <a:lnTo>
                    <a:pt x="99" y="207"/>
                  </a:lnTo>
                  <a:lnTo>
                    <a:pt x="99" y="212"/>
                  </a:lnTo>
                  <a:lnTo>
                    <a:pt x="97" y="220"/>
                  </a:lnTo>
                  <a:lnTo>
                    <a:pt x="93" y="228"/>
                  </a:lnTo>
                  <a:lnTo>
                    <a:pt x="87" y="235"/>
                  </a:lnTo>
                  <a:lnTo>
                    <a:pt x="75" y="242"/>
                  </a:lnTo>
                  <a:lnTo>
                    <a:pt x="58" y="245"/>
                  </a:lnTo>
                  <a:lnTo>
                    <a:pt x="58" y="425"/>
                  </a:lnTo>
                  <a:lnTo>
                    <a:pt x="52" y="425"/>
                  </a:lnTo>
                  <a:close/>
                </a:path>
              </a:pathLst>
            </a:custGeom>
            <a:solidFill>
              <a:srgbClr val="D7D7D7"/>
            </a:solidFill>
            <a:ln w="0">
              <a:solidFill>
                <a:srgbClr val="D7D7D7"/>
              </a:solidFill>
              <a:prstDash val="solid"/>
              <a:round/>
              <a:headEnd/>
              <a:tailEnd/>
            </a:ln>
          </p:spPr>
          <p:txBody>
            <a:bodyPr/>
            <a:lstStyle/>
            <a:p>
              <a:endParaRPr lang="en-US"/>
            </a:p>
          </p:txBody>
        </p:sp>
        <p:sp>
          <p:nvSpPr>
            <p:cNvPr id="1054" name="Freeform 19"/>
            <p:cNvSpPr>
              <a:spLocks/>
            </p:cNvSpPr>
            <p:nvPr/>
          </p:nvSpPr>
          <p:spPr bwMode="gray">
            <a:xfrm>
              <a:off x="2065" y="361"/>
              <a:ext cx="100" cy="228"/>
            </a:xfrm>
            <a:custGeom>
              <a:avLst/>
              <a:gdLst>
                <a:gd name="T0" fmla="*/ 52 w 100"/>
                <a:gd name="T1" fmla="*/ 176 h 228"/>
                <a:gd name="T2" fmla="*/ 59 w 100"/>
                <a:gd name="T3" fmla="*/ 176 h 228"/>
                <a:gd name="T4" fmla="*/ 74 w 100"/>
                <a:gd name="T5" fmla="*/ 169 h 228"/>
                <a:gd name="T6" fmla="*/ 86 w 100"/>
                <a:gd name="T7" fmla="*/ 154 h 228"/>
                <a:gd name="T8" fmla="*/ 86 w 100"/>
                <a:gd name="T9" fmla="*/ 141 h 228"/>
                <a:gd name="T10" fmla="*/ 74 w 100"/>
                <a:gd name="T11" fmla="*/ 143 h 228"/>
                <a:gd name="T12" fmla="*/ 58 w 100"/>
                <a:gd name="T13" fmla="*/ 158 h 228"/>
                <a:gd name="T14" fmla="*/ 52 w 100"/>
                <a:gd name="T15" fmla="*/ 118 h 228"/>
                <a:gd name="T16" fmla="*/ 61 w 100"/>
                <a:gd name="T17" fmla="*/ 116 h 228"/>
                <a:gd name="T18" fmla="*/ 78 w 100"/>
                <a:gd name="T19" fmla="*/ 110 h 228"/>
                <a:gd name="T20" fmla="*/ 92 w 100"/>
                <a:gd name="T21" fmla="*/ 92 h 228"/>
                <a:gd name="T22" fmla="*/ 92 w 100"/>
                <a:gd name="T23" fmla="*/ 77 h 228"/>
                <a:gd name="T24" fmla="*/ 81 w 100"/>
                <a:gd name="T25" fmla="*/ 79 h 228"/>
                <a:gd name="T26" fmla="*/ 65 w 100"/>
                <a:gd name="T27" fmla="*/ 88 h 228"/>
                <a:gd name="T28" fmla="*/ 52 w 100"/>
                <a:gd name="T29" fmla="*/ 115 h 228"/>
                <a:gd name="T30" fmla="*/ 55 w 100"/>
                <a:gd name="T31" fmla="*/ 48 h 228"/>
                <a:gd name="T32" fmla="*/ 67 w 100"/>
                <a:gd name="T33" fmla="*/ 45 h 228"/>
                <a:gd name="T34" fmla="*/ 85 w 100"/>
                <a:gd name="T35" fmla="*/ 37 h 228"/>
                <a:gd name="T36" fmla="*/ 97 w 100"/>
                <a:gd name="T37" fmla="*/ 17 h 228"/>
                <a:gd name="T38" fmla="*/ 97 w 100"/>
                <a:gd name="T39" fmla="*/ 0 h 228"/>
                <a:gd name="T40" fmla="*/ 83 w 100"/>
                <a:gd name="T41" fmla="*/ 3 h 228"/>
                <a:gd name="T42" fmla="*/ 65 w 100"/>
                <a:gd name="T43" fmla="*/ 14 h 228"/>
                <a:gd name="T44" fmla="*/ 50 w 100"/>
                <a:gd name="T45" fmla="*/ 45 h 228"/>
                <a:gd name="T46" fmla="*/ 47 w 100"/>
                <a:gd name="T47" fmla="*/ 35 h 228"/>
                <a:gd name="T48" fmla="*/ 38 w 100"/>
                <a:gd name="T49" fmla="*/ 18 h 228"/>
                <a:gd name="T50" fmla="*/ 16 w 100"/>
                <a:gd name="T51" fmla="*/ 3 h 228"/>
                <a:gd name="T52" fmla="*/ 1 w 100"/>
                <a:gd name="T53" fmla="*/ 3 h 228"/>
                <a:gd name="T54" fmla="*/ 5 w 100"/>
                <a:gd name="T55" fmla="*/ 19 h 228"/>
                <a:gd name="T56" fmla="*/ 19 w 100"/>
                <a:gd name="T57" fmla="*/ 38 h 228"/>
                <a:gd name="T58" fmla="*/ 47 w 100"/>
                <a:gd name="T59" fmla="*/ 48 h 228"/>
                <a:gd name="T60" fmla="*/ 47 w 100"/>
                <a:gd name="T61" fmla="*/ 132 h 228"/>
                <a:gd name="T62" fmla="*/ 42 w 100"/>
                <a:gd name="T63" fmla="*/ 118 h 228"/>
                <a:gd name="T64" fmla="*/ 25 w 100"/>
                <a:gd name="T65" fmla="*/ 103 h 228"/>
                <a:gd name="T66" fmla="*/ 12 w 100"/>
                <a:gd name="T67" fmla="*/ 103 h 228"/>
                <a:gd name="T68" fmla="*/ 16 w 100"/>
                <a:gd name="T69" fmla="*/ 116 h 228"/>
                <a:gd name="T70" fmla="*/ 25 w 100"/>
                <a:gd name="T71" fmla="*/ 132 h 228"/>
                <a:gd name="T72" fmla="*/ 47 w 100"/>
                <a:gd name="T73" fmla="*/ 141 h 228"/>
                <a:gd name="T74" fmla="*/ 52 w 100"/>
                <a:gd name="T75" fmla="*/ 228 h 2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228">
                  <a:moveTo>
                    <a:pt x="52" y="228"/>
                  </a:moveTo>
                  <a:lnTo>
                    <a:pt x="52" y="176"/>
                  </a:lnTo>
                  <a:lnTo>
                    <a:pt x="55" y="176"/>
                  </a:lnTo>
                  <a:lnTo>
                    <a:pt x="59" y="176"/>
                  </a:lnTo>
                  <a:lnTo>
                    <a:pt x="67" y="173"/>
                  </a:lnTo>
                  <a:lnTo>
                    <a:pt x="74" y="169"/>
                  </a:lnTo>
                  <a:lnTo>
                    <a:pt x="81" y="163"/>
                  </a:lnTo>
                  <a:lnTo>
                    <a:pt x="86" y="154"/>
                  </a:lnTo>
                  <a:lnTo>
                    <a:pt x="88" y="141"/>
                  </a:lnTo>
                  <a:lnTo>
                    <a:pt x="86" y="141"/>
                  </a:lnTo>
                  <a:lnTo>
                    <a:pt x="81" y="142"/>
                  </a:lnTo>
                  <a:lnTo>
                    <a:pt x="74" y="143"/>
                  </a:lnTo>
                  <a:lnTo>
                    <a:pt x="66" y="149"/>
                  </a:lnTo>
                  <a:lnTo>
                    <a:pt x="58" y="158"/>
                  </a:lnTo>
                  <a:lnTo>
                    <a:pt x="52" y="173"/>
                  </a:lnTo>
                  <a:lnTo>
                    <a:pt x="52" y="118"/>
                  </a:lnTo>
                  <a:lnTo>
                    <a:pt x="55" y="118"/>
                  </a:lnTo>
                  <a:lnTo>
                    <a:pt x="61" y="116"/>
                  </a:lnTo>
                  <a:lnTo>
                    <a:pt x="69" y="115"/>
                  </a:lnTo>
                  <a:lnTo>
                    <a:pt x="78" y="110"/>
                  </a:lnTo>
                  <a:lnTo>
                    <a:pt x="86" y="103"/>
                  </a:lnTo>
                  <a:lnTo>
                    <a:pt x="92" y="92"/>
                  </a:lnTo>
                  <a:lnTo>
                    <a:pt x="94" y="77"/>
                  </a:lnTo>
                  <a:lnTo>
                    <a:pt x="92" y="77"/>
                  </a:lnTo>
                  <a:lnTo>
                    <a:pt x="88" y="77"/>
                  </a:lnTo>
                  <a:lnTo>
                    <a:pt x="81" y="79"/>
                  </a:lnTo>
                  <a:lnTo>
                    <a:pt x="73" y="81"/>
                  </a:lnTo>
                  <a:lnTo>
                    <a:pt x="65" y="88"/>
                  </a:lnTo>
                  <a:lnTo>
                    <a:pt x="58" y="99"/>
                  </a:lnTo>
                  <a:lnTo>
                    <a:pt x="52" y="115"/>
                  </a:lnTo>
                  <a:lnTo>
                    <a:pt x="52" y="48"/>
                  </a:lnTo>
                  <a:lnTo>
                    <a:pt x="55" y="48"/>
                  </a:lnTo>
                  <a:lnTo>
                    <a:pt x="61" y="48"/>
                  </a:lnTo>
                  <a:lnTo>
                    <a:pt x="67" y="45"/>
                  </a:lnTo>
                  <a:lnTo>
                    <a:pt x="77" y="42"/>
                  </a:lnTo>
                  <a:lnTo>
                    <a:pt x="85" y="37"/>
                  </a:lnTo>
                  <a:lnTo>
                    <a:pt x="92" y="27"/>
                  </a:lnTo>
                  <a:lnTo>
                    <a:pt x="97" y="17"/>
                  </a:lnTo>
                  <a:lnTo>
                    <a:pt x="100" y="0"/>
                  </a:lnTo>
                  <a:lnTo>
                    <a:pt x="97" y="0"/>
                  </a:lnTo>
                  <a:lnTo>
                    <a:pt x="92" y="0"/>
                  </a:lnTo>
                  <a:lnTo>
                    <a:pt x="83" y="3"/>
                  </a:lnTo>
                  <a:lnTo>
                    <a:pt x="74" y="7"/>
                  </a:lnTo>
                  <a:lnTo>
                    <a:pt x="65" y="14"/>
                  </a:lnTo>
                  <a:lnTo>
                    <a:pt x="56" y="27"/>
                  </a:lnTo>
                  <a:lnTo>
                    <a:pt x="50" y="45"/>
                  </a:lnTo>
                  <a:lnTo>
                    <a:pt x="50" y="42"/>
                  </a:lnTo>
                  <a:lnTo>
                    <a:pt x="47" y="35"/>
                  </a:lnTo>
                  <a:lnTo>
                    <a:pt x="43" y="27"/>
                  </a:lnTo>
                  <a:lnTo>
                    <a:pt x="38" y="18"/>
                  </a:lnTo>
                  <a:lnTo>
                    <a:pt x="28" y="10"/>
                  </a:lnTo>
                  <a:lnTo>
                    <a:pt x="16" y="3"/>
                  </a:lnTo>
                  <a:lnTo>
                    <a:pt x="0" y="0"/>
                  </a:lnTo>
                  <a:lnTo>
                    <a:pt x="1" y="3"/>
                  </a:lnTo>
                  <a:lnTo>
                    <a:pt x="3" y="10"/>
                  </a:lnTo>
                  <a:lnTo>
                    <a:pt x="5" y="19"/>
                  </a:lnTo>
                  <a:lnTo>
                    <a:pt x="11" y="29"/>
                  </a:lnTo>
                  <a:lnTo>
                    <a:pt x="19" y="38"/>
                  </a:lnTo>
                  <a:lnTo>
                    <a:pt x="31" y="45"/>
                  </a:lnTo>
                  <a:lnTo>
                    <a:pt x="47" y="48"/>
                  </a:lnTo>
                  <a:lnTo>
                    <a:pt x="47" y="135"/>
                  </a:lnTo>
                  <a:lnTo>
                    <a:pt x="47" y="132"/>
                  </a:lnTo>
                  <a:lnTo>
                    <a:pt x="46" y="126"/>
                  </a:lnTo>
                  <a:lnTo>
                    <a:pt x="42" y="118"/>
                  </a:lnTo>
                  <a:lnTo>
                    <a:pt x="35" y="110"/>
                  </a:lnTo>
                  <a:lnTo>
                    <a:pt x="25" y="103"/>
                  </a:lnTo>
                  <a:lnTo>
                    <a:pt x="12" y="100"/>
                  </a:lnTo>
                  <a:lnTo>
                    <a:pt x="12" y="103"/>
                  </a:lnTo>
                  <a:lnTo>
                    <a:pt x="13" y="108"/>
                  </a:lnTo>
                  <a:lnTo>
                    <a:pt x="16" y="116"/>
                  </a:lnTo>
                  <a:lnTo>
                    <a:pt x="20" y="124"/>
                  </a:lnTo>
                  <a:lnTo>
                    <a:pt x="25" y="132"/>
                  </a:lnTo>
                  <a:lnTo>
                    <a:pt x="35" y="139"/>
                  </a:lnTo>
                  <a:lnTo>
                    <a:pt x="47" y="141"/>
                  </a:lnTo>
                  <a:lnTo>
                    <a:pt x="47" y="228"/>
                  </a:lnTo>
                  <a:lnTo>
                    <a:pt x="52" y="228"/>
                  </a:lnTo>
                  <a:close/>
                </a:path>
              </a:pathLst>
            </a:custGeom>
            <a:solidFill>
              <a:srgbClr val="D7D7D7"/>
            </a:solidFill>
            <a:ln w="0">
              <a:solidFill>
                <a:srgbClr val="D7D7D7"/>
              </a:solidFill>
              <a:prstDash val="solid"/>
              <a:round/>
              <a:headEnd/>
              <a:tailEnd/>
            </a:ln>
          </p:spPr>
          <p:txBody>
            <a:bodyPr/>
            <a:lstStyle/>
            <a:p>
              <a:endParaRPr lang="en-US"/>
            </a:p>
          </p:txBody>
        </p:sp>
        <p:sp>
          <p:nvSpPr>
            <p:cNvPr id="1055" name="Freeform 20"/>
            <p:cNvSpPr>
              <a:spLocks/>
            </p:cNvSpPr>
            <p:nvPr/>
          </p:nvSpPr>
          <p:spPr bwMode="gray">
            <a:xfrm>
              <a:off x="2921" y="361"/>
              <a:ext cx="100" cy="228"/>
            </a:xfrm>
            <a:custGeom>
              <a:avLst/>
              <a:gdLst>
                <a:gd name="T0" fmla="*/ 53 w 100"/>
                <a:gd name="T1" fmla="*/ 176 h 228"/>
                <a:gd name="T2" fmla="*/ 60 w 100"/>
                <a:gd name="T3" fmla="*/ 176 h 228"/>
                <a:gd name="T4" fmla="*/ 74 w 100"/>
                <a:gd name="T5" fmla="*/ 169 h 228"/>
                <a:gd name="T6" fmla="*/ 87 w 100"/>
                <a:gd name="T7" fmla="*/ 154 h 228"/>
                <a:gd name="T8" fmla="*/ 87 w 100"/>
                <a:gd name="T9" fmla="*/ 141 h 228"/>
                <a:gd name="T10" fmla="*/ 74 w 100"/>
                <a:gd name="T11" fmla="*/ 143 h 228"/>
                <a:gd name="T12" fmla="*/ 60 w 100"/>
                <a:gd name="T13" fmla="*/ 158 h 228"/>
                <a:gd name="T14" fmla="*/ 53 w 100"/>
                <a:gd name="T15" fmla="*/ 118 h 228"/>
                <a:gd name="T16" fmla="*/ 61 w 100"/>
                <a:gd name="T17" fmla="*/ 116 h 228"/>
                <a:gd name="T18" fmla="*/ 78 w 100"/>
                <a:gd name="T19" fmla="*/ 110 h 228"/>
                <a:gd name="T20" fmla="*/ 92 w 100"/>
                <a:gd name="T21" fmla="*/ 92 h 228"/>
                <a:gd name="T22" fmla="*/ 92 w 100"/>
                <a:gd name="T23" fmla="*/ 77 h 228"/>
                <a:gd name="T24" fmla="*/ 81 w 100"/>
                <a:gd name="T25" fmla="*/ 79 h 228"/>
                <a:gd name="T26" fmla="*/ 65 w 100"/>
                <a:gd name="T27" fmla="*/ 88 h 228"/>
                <a:gd name="T28" fmla="*/ 53 w 100"/>
                <a:gd name="T29" fmla="*/ 115 h 228"/>
                <a:gd name="T30" fmla="*/ 56 w 100"/>
                <a:gd name="T31" fmla="*/ 48 h 228"/>
                <a:gd name="T32" fmla="*/ 68 w 100"/>
                <a:gd name="T33" fmla="*/ 45 h 228"/>
                <a:gd name="T34" fmla="*/ 85 w 100"/>
                <a:gd name="T35" fmla="*/ 37 h 228"/>
                <a:gd name="T36" fmla="*/ 97 w 100"/>
                <a:gd name="T37" fmla="*/ 17 h 228"/>
                <a:gd name="T38" fmla="*/ 97 w 100"/>
                <a:gd name="T39" fmla="*/ 0 h 228"/>
                <a:gd name="T40" fmla="*/ 84 w 100"/>
                <a:gd name="T41" fmla="*/ 3 h 228"/>
                <a:gd name="T42" fmla="*/ 65 w 100"/>
                <a:gd name="T43" fmla="*/ 14 h 228"/>
                <a:gd name="T44" fmla="*/ 50 w 100"/>
                <a:gd name="T45" fmla="*/ 45 h 228"/>
                <a:gd name="T46" fmla="*/ 47 w 100"/>
                <a:gd name="T47" fmla="*/ 35 h 228"/>
                <a:gd name="T48" fmla="*/ 38 w 100"/>
                <a:gd name="T49" fmla="*/ 18 h 228"/>
                <a:gd name="T50" fmla="*/ 16 w 100"/>
                <a:gd name="T51" fmla="*/ 3 h 228"/>
                <a:gd name="T52" fmla="*/ 2 w 100"/>
                <a:gd name="T53" fmla="*/ 3 h 228"/>
                <a:gd name="T54" fmla="*/ 6 w 100"/>
                <a:gd name="T55" fmla="*/ 19 h 228"/>
                <a:gd name="T56" fmla="*/ 19 w 100"/>
                <a:gd name="T57" fmla="*/ 38 h 228"/>
                <a:gd name="T58" fmla="*/ 47 w 100"/>
                <a:gd name="T59" fmla="*/ 48 h 228"/>
                <a:gd name="T60" fmla="*/ 47 w 100"/>
                <a:gd name="T61" fmla="*/ 132 h 228"/>
                <a:gd name="T62" fmla="*/ 42 w 100"/>
                <a:gd name="T63" fmla="*/ 118 h 228"/>
                <a:gd name="T64" fmla="*/ 26 w 100"/>
                <a:gd name="T65" fmla="*/ 103 h 228"/>
                <a:gd name="T66" fmla="*/ 12 w 100"/>
                <a:gd name="T67" fmla="*/ 103 h 228"/>
                <a:gd name="T68" fmla="*/ 16 w 100"/>
                <a:gd name="T69" fmla="*/ 116 h 228"/>
                <a:gd name="T70" fmla="*/ 26 w 100"/>
                <a:gd name="T71" fmla="*/ 132 h 228"/>
                <a:gd name="T72" fmla="*/ 47 w 100"/>
                <a:gd name="T73" fmla="*/ 141 h 228"/>
                <a:gd name="T74" fmla="*/ 53 w 100"/>
                <a:gd name="T75" fmla="*/ 228 h 2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228">
                  <a:moveTo>
                    <a:pt x="53" y="228"/>
                  </a:moveTo>
                  <a:lnTo>
                    <a:pt x="53" y="176"/>
                  </a:lnTo>
                  <a:lnTo>
                    <a:pt x="56" y="176"/>
                  </a:lnTo>
                  <a:lnTo>
                    <a:pt x="60" y="176"/>
                  </a:lnTo>
                  <a:lnTo>
                    <a:pt x="68" y="173"/>
                  </a:lnTo>
                  <a:lnTo>
                    <a:pt x="74" y="169"/>
                  </a:lnTo>
                  <a:lnTo>
                    <a:pt x="81" y="163"/>
                  </a:lnTo>
                  <a:lnTo>
                    <a:pt x="87" y="154"/>
                  </a:lnTo>
                  <a:lnTo>
                    <a:pt x="88" y="141"/>
                  </a:lnTo>
                  <a:lnTo>
                    <a:pt x="87" y="141"/>
                  </a:lnTo>
                  <a:lnTo>
                    <a:pt x="81" y="142"/>
                  </a:lnTo>
                  <a:lnTo>
                    <a:pt x="74" y="143"/>
                  </a:lnTo>
                  <a:lnTo>
                    <a:pt x="66" y="149"/>
                  </a:lnTo>
                  <a:lnTo>
                    <a:pt x="60" y="158"/>
                  </a:lnTo>
                  <a:lnTo>
                    <a:pt x="53" y="173"/>
                  </a:lnTo>
                  <a:lnTo>
                    <a:pt x="53" y="118"/>
                  </a:lnTo>
                  <a:lnTo>
                    <a:pt x="56" y="118"/>
                  </a:lnTo>
                  <a:lnTo>
                    <a:pt x="61" y="116"/>
                  </a:lnTo>
                  <a:lnTo>
                    <a:pt x="69" y="115"/>
                  </a:lnTo>
                  <a:lnTo>
                    <a:pt x="78" y="110"/>
                  </a:lnTo>
                  <a:lnTo>
                    <a:pt x="87" y="103"/>
                  </a:lnTo>
                  <a:lnTo>
                    <a:pt x="92" y="92"/>
                  </a:lnTo>
                  <a:lnTo>
                    <a:pt x="95" y="77"/>
                  </a:lnTo>
                  <a:lnTo>
                    <a:pt x="92" y="77"/>
                  </a:lnTo>
                  <a:lnTo>
                    <a:pt x="88" y="77"/>
                  </a:lnTo>
                  <a:lnTo>
                    <a:pt x="81" y="79"/>
                  </a:lnTo>
                  <a:lnTo>
                    <a:pt x="73" y="81"/>
                  </a:lnTo>
                  <a:lnTo>
                    <a:pt x="65" y="88"/>
                  </a:lnTo>
                  <a:lnTo>
                    <a:pt x="58" y="99"/>
                  </a:lnTo>
                  <a:lnTo>
                    <a:pt x="53" y="115"/>
                  </a:lnTo>
                  <a:lnTo>
                    <a:pt x="53" y="48"/>
                  </a:lnTo>
                  <a:lnTo>
                    <a:pt x="56" y="48"/>
                  </a:lnTo>
                  <a:lnTo>
                    <a:pt x="61" y="48"/>
                  </a:lnTo>
                  <a:lnTo>
                    <a:pt x="68" y="45"/>
                  </a:lnTo>
                  <a:lnTo>
                    <a:pt x="77" y="42"/>
                  </a:lnTo>
                  <a:lnTo>
                    <a:pt x="85" y="37"/>
                  </a:lnTo>
                  <a:lnTo>
                    <a:pt x="93" y="27"/>
                  </a:lnTo>
                  <a:lnTo>
                    <a:pt x="97" y="17"/>
                  </a:lnTo>
                  <a:lnTo>
                    <a:pt x="100" y="0"/>
                  </a:lnTo>
                  <a:lnTo>
                    <a:pt x="97" y="0"/>
                  </a:lnTo>
                  <a:lnTo>
                    <a:pt x="92" y="0"/>
                  </a:lnTo>
                  <a:lnTo>
                    <a:pt x="84" y="3"/>
                  </a:lnTo>
                  <a:lnTo>
                    <a:pt x="74" y="7"/>
                  </a:lnTo>
                  <a:lnTo>
                    <a:pt x="65" y="14"/>
                  </a:lnTo>
                  <a:lnTo>
                    <a:pt x="57" y="27"/>
                  </a:lnTo>
                  <a:lnTo>
                    <a:pt x="50" y="45"/>
                  </a:lnTo>
                  <a:lnTo>
                    <a:pt x="50" y="42"/>
                  </a:lnTo>
                  <a:lnTo>
                    <a:pt x="47" y="35"/>
                  </a:lnTo>
                  <a:lnTo>
                    <a:pt x="43" y="27"/>
                  </a:lnTo>
                  <a:lnTo>
                    <a:pt x="38" y="18"/>
                  </a:lnTo>
                  <a:lnTo>
                    <a:pt x="29" y="10"/>
                  </a:lnTo>
                  <a:lnTo>
                    <a:pt x="16" y="3"/>
                  </a:lnTo>
                  <a:lnTo>
                    <a:pt x="0" y="0"/>
                  </a:lnTo>
                  <a:lnTo>
                    <a:pt x="2" y="3"/>
                  </a:lnTo>
                  <a:lnTo>
                    <a:pt x="3" y="10"/>
                  </a:lnTo>
                  <a:lnTo>
                    <a:pt x="6" y="19"/>
                  </a:lnTo>
                  <a:lnTo>
                    <a:pt x="11" y="29"/>
                  </a:lnTo>
                  <a:lnTo>
                    <a:pt x="19" y="38"/>
                  </a:lnTo>
                  <a:lnTo>
                    <a:pt x="31" y="45"/>
                  </a:lnTo>
                  <a:lnTo>
                    <a:pt x="47" y="48"/>
                  </a:lnTo>
                  <a:lnTo>
                    <a:pt x="47" y="135"/>
                  </a:lnTo>
                  <a:lnTo>
                    <a:pt x="47" y="132"/>
                  </a:lnTo>
                  <a:lnTo>
                    <a:pt x="46" y="126"/>
                  </a:lnTo>
                  <a:lnTo>
                    <a:pt x="42" y="118"/>
                  </a:lnTo>
                  <a:lnTo>
                    <a:pt x="35" y="110"/>
                  </a:lnTo>
                  <a:lnTo>
                    <a:pt x="26" y="103"/>
                  </a:lnTo>
                  <a:lnTo>
                    <a:pt x="12" y="100"/>
                  </a:lnTo>
                  <a:lnTo>
                    <a:pt x="12" y="103"/>
                  </a:lnTo>
                  <a:lnTo>
                    <a:pt x="14" y="108"/>
                  </a:lnTo>
                  <a:lnTo>
                    <a:pt x="16" y="116"/>
                  </a:lnTo>
                  <a:lnTo>
                    <a:pt x="20" y="124"/>
                  </a:lnTo>
                  <a:lnTo>
                    <a:pt x="26" y="132"/>
                  </a:lnTo>
                  <a:lnTo>
                    <a:pt x="35" y="139"/>
                  </a:lnTo>
                  <a:lnTo>
                    <a:pt x="47" y="141"/>
                  </a:lnTo>
                  <a:lnTo>
                    <a:pt x="47" y="228"/>
                  </a:lnTo>
                  <a:lnTo>
                    <a:pt x="53" y="228"/>
                  </a:lnTo>
                  <a:close/>
                </a:path>
              </a:pathLst>
            </a:custGeom>
            <a:solidFill>
              <a:srgbClr val="D7D7D7"/>
            </a:solidFill>
            <a:ln w="0">
              <a:solidFill>
                <a:srgbClr val="D7D7D7"/>
              </a:solidFill>
              <a:prstDash val="solid"/>
              <a:round/>
              <a:headEnd/>
              <a:tailEnd/>
            </a:ln>
          </p:spPr>
          <p:txBody>
            <a:bodyPr/>
            <a:lstStyle/>
            <a:p>
              <a:endParaRPr lang="en-US"/>
            </a:p>
          </p:txBody>
        </p:sp>
        <p:sp>
          <p:nvSpPr>
            <p:cNvPr id="1056" name="Freeform 21"/>
            <p:cNvSpPr>
              <a:spLocks/>
            </p:cNvSpPr>
            <p:nvPr/>
          </p:nvSpPr>
          <p:spPr bwMode="gray">
            <a:xfrm>
              <a:off x="2273" y="187"/>
              <a:ext cx="175" cy="402"/>
            </a:xfrm>
            <a:custGeom>
              <a:avLst/>
              <a:gdLst>
                <a:gd name="T0" fmla="*/ 93 w 175"/>
                <a:gd name="T1" fmla="*/ 309 h 402"/>
                <a:gd name="T2" fmla="*/ 101 w 175"/>
                <a:gd name="T3" fmla="*/ 309 h 402"/>
                <a:gd name="T4" fmla="*/ 118 w 175"/>
                <a:gd name="T5" fmla="*/ 304 h 402"/>
                <a:gd name="T6" fmla="*/ 138 w 175"/>
                <a:gd name="T7" fmla="*/ 292 h 402"/>
                <a:gd name="T8" fmla="*/ 152 w 175"/>
                <a:gd name="T9" fmla="*/ 266 h 402"/>
                <a:gd name="T10" fmla="*/ 152 w 175"/>
                <a:gd name="T11" fmla="*/ 247 h 402"/>
                <a:gd name="T12" fmla="*/ 138 w 175"/>
                <a:gd name="T13" fmla="*/ 250 h 402"/>
                <a:gd name="T14" fmla="*/ 120 w 175"/>
                <a:gd name="T15" fmla="*/ 259 h 402"/>
                <a:gd name="T16" fmla="*/ 99 w 175"/>
                <a:gd name="T17" fmla="*/ 285 h 402"/>
                <a:gd name="T18" fmla="*/ 93 w 175"/>
                <a:gd name="T19" fmla="*/ 207 h 402"/>
                <a:gd name="T20" fmla="*/ 102 w 175"/>
                <a:gd name="T21" fmla="*/ 205 h 402"/>
                <a:gd name="T22" fmla="*/ 122 w 175"/>
                <a:gd name="T23" fmla="*/ 200 h 402"/>
                <a:gd name="T24" fmla="*/ 147 w 175"/>
                <a:gd name="T25" fmla="*/ 185 h 402"/>
                <a:gd name="T26" fmla="*/ 163 w 175"/>
                <a:gd name="T27" fmla="*/ 155 h 402"/>
                <a:gd name="T28" fmla="*/ 163 w 175"/>
                <a:gd name="T29" fmla="*/ 134 h 402"/>
                <a:gd name="T30" fmla="*/ 149 w 175"/>
                <a:gd name="T31" fmla="*/ 135 h 402"/>
                <a:gd name="T32" fmla="*/ 129 w 175"/>
                <a:gd name="T33" fmla="*/ 142 h 402"/>
                <a:gd name="T34" fmla="*/ 107 w 175"/>
                <a:gd name="T35" fmla="*/ 162 h 402"/>
                <a:gd name="T36" fmla="*/ 93 w 175"/>
                <a:gd name="T37" fmla="*/ 201 h 402"/>
                <a:gd name="T38" fmla="*/ 95 w 175"/>
                <a:gd name="T39" fmla="*/ 83 h 402"/>
                <a:gd name="T40" fmla="*/ 110 w 175"/>
                <a:gd name="T41" fmla="*/ 81 h 402"/>
                <a:gd name="T42" fmla="*/ 134 w 175"/>
                <a:gd name="T43" fmla="*/ 73 h 402"/>
                <a:gd name="T44" fmla="*/ 157 w 175"/>
                <a:gd name="T45" fmla="*/ 54 h 402"/>
                <a:gd name="T46" fmla="*/ 174 w 175"/>
                <a:gd name="T47" fmla="*/ 23 h 402"/>
                <a:gd name="T48" fmla="*/ 174 w 175"/>
                <a:gd name="T49" fmla="*/ 0 h 402"/>
                <a:gd name="T50" fmla="*/ 157 w 175"/>
                <a:gd name="T51" fmla="*/ 2 h 402"/>
                <a:gd name="T52" fmla="*/ 133 w 175"/>
                <a:gd name="T53" fmla="*/ 10 h 402"/>
                <a:gd name="T54" fmla="*/ 107 w 175"/>
                <a:gd name="T55" fmla="*/ 33 h 402"/>
                <a:gd name="T56" fmla="*/ 87 w 175"/>
                <a:gd name="T57" fmla="*/ 77 h 402"/>
                <a:gd name="T58" fmla="*/ 85 w 175"/>
                <a:gd name="T59" fmla="*/ 68 h 402"/>
                <a:gd name="T60" fmla="*/ 75 w 175"/>
                <a:gd name="T61" fmla="*/ 46 h 402"/>
                <a:gd name="T62" fmla="*/ 55 w 175"/>
                <a:gd name="T63" fmla="*/ 21 h 402"/>
                <a:gd name="T64" fmla="*/ 22 w 175"/>
                <a:gd name="T65" fmla="*/ 3 h 402"/>
                <a:gd name="T66" fmla="*/ 1 w 175"/>
                <a:gd name="T67" fmla="*/ 3 h 402"/>
                <a:gd name="T68" fmla="*/ 4 w 175"/>
                <a:gd name="T69" fmla="*/ 18 h 402"/>
                <a:gd name="T70" fmla="*/ 12 w 175"/>
                <a:gd name="T71" fmla="*/ 42 h 402"/>
                <a:gd name="T72" fmla="*/ 31 w 175"/>
                <a:gd name="T73" fmla="*/ 65 h 402"/>
                <a:gd name="T74" fmla="*/ 62 w 175"/>
                <a:gd name="T75" fmla="*/ 81 h 402"/>
                <a:gd name="T76" fmla="*/ 82 w 175"/>
                <a:gd name="T77" fmla="*/ 238 h 402"/>
                <a:gd name="T78" fmla="*/ 80 w 175"/>
                <a:gd name="T79" fmla="*/ 228 h 402"/>
                <a:gd name="T80" fmla="*/ 72 w 175"/>
                <a:gd name="T81" fmla="*/ 207 h 402"/>
                <a:gd name="T82" fmla="*/ 55 w 175"/>
                <a:gd name="T83" fmla="*/ 185 h 402"/>
                <a:gd name="T84" fmla="*/ 21 w 175"/>
                <a:gd name="T85" fmla="*/ 176 h 402"/>
                <a:gd name="T86" fmla="*/ 22 w 175"/>
                <a:gd name="T87" fmla="*/ 185 h 402"/>
                <a:gd name="T88" fmla="*/ 28 w 175"/>
                <a:gd name="T89" fmla="*/ 205 h 402"/>
                <a:gd name="T90" fmla="*/ 41 w 175"/>
                <a:gd name="T91" fmla="*/ 230 h 402"/>
                <a:gd name="T92" fmla="*/ 66 w 175"/>
                <a:gd name="T93" fmla="*/ 246 h 402"/>
                <a:gd name="T94" fmla="*/ 82 w 175"/>
                <a:gd name="T95" fmla="*/ 402 h 4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5" h="402">
                  <a:moveTo>
                    <a:pt x="93" y="402"/>
                  </a:moveTo>
                  <a:lnTo>
                    <a:pt x="93" y="309"/>
                  </a:lnTo>
                  <a:lnTo>
                    <a:pt x="95" y="309"/>
                  </a:lnTo>
                  <a:lnTo>
                    <a:pt x="101" y="309"/>
                  </a:lnTo>
                  <a:lnTo>
                    <a:pt x="109" y="308"/>
                  </a:lnTo>
                  <a:lnTo>
                    <a:pt x="118" y="304"/>
                  </a:lnTo>
                  <a:lnTo>
                    <a:pt x="129" y="298"/>
                  </a:lnTo>
                  <a:lnTo>
                    <a:pt x="138" y="292"/>
                  </a:lnTo>
                  <a:lnTo>
                    <a:pt x="147" y="281"/>
                  </a:lnTo>
                  <a:lnTo>
                    <a:pt x="152" y="266"/>
                  </a:lnTo>
                  <a:lnTo>
                    <a:pt x="155" y="247"/>
                  </a:lnTo>
                  <a:lnTo>
                    <a:pt x="152" y="247"/>
                  </a:lnTo>
                  <a:lnTo>
                    <a:pt x="147" y="249"/>
                  </a:lnTo>
                  <a:lnTo>
                    <a:pt x="138" y="250"/>
                  </a:lnTo>
                  <a:lnTo>
                    <a:pt x="129" y="253"/>
                  </a:lnTo>
                  <a:lnTo>
                    <a:pt x="120" y="259"/>
                  </a:lnTo>
                  <a:lnTo>
                    <a:pt x="109" y="270"/>
                  </a:lnTo>
                  <a:lnTo>
                    <a:pt x="99" y="285"/>
                  </a:lnTo>
                  <a:lnTo>
                    <a:pt x="93" y="304"/>
                  </a:lnTo>
                  <a:lnTo>
                    <a:pt x="93" y="207"/>
                  </a:lnTo>
                  <a:lnTo>
                    <a:pt x="95" y="207"/>
                  </a:lnTo>
                  <a:lnTo>
                    <a:pt x="102" y="205"/>
                  </a:lnTo>
                  <a:lnTo>
                    <a:pt x="111" y="204"/>
                  </a:lnTo>
                  <a:lnTo>
                    <a:pt x="122" y="200"/>
                  </a:lnTo>
                  <a:lnTo>
                    <a:pt x="134" y="195"/>
                  </a:lnTo>
                  <a:lnTo>
                    <a:pt x="147" y="185"/>
                  </a:lnTo>
                  <a:lnTo>
                    <a:pt x="156" y="173"/>
                  </a:lnTo>
                  <a:lnTo>
                    <a:pt x="163" y="155"/>
                  </a:lnTo>
                  <a:lnTo>
                    <a:pt x="165" y="134"/>
                  </a:lnTo>
                  <a:lnTo>
                    <a:pt x="163" y="134"/>
                  </a:lnTo>
                  <a:lnTo>
                    <a:pt x="157" y="134"/>
                  </a:lnTo>
                  <a:lnTo>
                    <a:pt x="149" y="135"/>
                  </a:lnTo>
                  <a:lnTo>
                    <a:pt x="140" y="137"/>
                  </a:lnTo>
                  <a:lnTo>
                    <a:pt x="129" y="142"/>
                  </a:lnTo>
                  <a:lnTo>
                    <a:pt x="118" y="150"/>
                  </a:lnTo>
                  <a:lnTo>
                    <a:pt x="107" y="162"/>
                  </a:lnTo>
                  <a:lnTo>
                    <a:pt x="99" y="178"/>
                  </a:lnTo>
                  <a:lnTo>
                    <a:pt x="93" y="201"/>
                  </a:lnTo>
                  <a:lnTo>
                    <a:pt x="93" y="83"/>
                  </a:lnTo>
                  <a:lnTo>
                    <a:pt x="95" y="83"/>
                  </a:lnTo>
                  <a:lnTo>
                    <a:pt x="101" y="83"/>
                  </a:lnTo>
                  <a:lnTo>
                    <a:pt x="110" y="81"/>
                  </a:lnTo>
                  <a:lnTo>
                    <a:pt x="122" y="77"/>
                  </a:lnTo>
                  <a:lnTo>
                    <a:pt x="134" y="73"/>
                  </a:lnTo>
                  <a:lnTo>
                    <a:pt x="147" y="65"/>
                  </a:lnTo>
                  <a:lnTo>
                    <a:pt x="157" y="54"/>
                  </a:lnTo>
                  <a:lnTo>
                    <a:pt x="167" y="41"/>
                  </a:lnTo>
                  <a:lnTo>
                    <a:pt x="174" y="23"/>
                  </a:lnTo>
                  <a:lnTo>
                    <a:pt x="175" y="0"/>
                  </a:lnTo>
                  <a:lnTo>
                    <a:pt x="174" y="0"/>
                  </a:lnTo>
                  <a:lnTo>
                    <a:pt x="167" y="0"/>
                  </a:lnTo>
                  <a:lnTo>
                    <a:pt x="157" y="2"/>
                  </a:lnTo>
                  <a:lnTo>
                    <a:pt x="145" y="4"/>
                  </a:lnTo>
                  <a:lnTo>
                    <a:pt x="133" y="10"/>
                  </a:lnTo>
                  <a:lnTo>
                    <a:pt x="120" y="19"/>
                  </a:lnTo>
                  <a:lnTo>
                    <a:pt x="107" y="33"/>
                  </a:lnTo>
                  <a:lnTo>
                    <a:pt x="97" y="52"/>
                  </a:lnTo>
                  <a:lnTo>
                    <a:pt x="87" y="77"/>
                  </a:lnTo>
                  <a:lnTo>
                    <a:pt x="87" y="75"/>
                  </a:lnTo>
                  <a:lnTo>
                    <a:pt x="85" y="68"/>
                  </a:lnTo>
                  <a:lnTo>
                    <a:pt x="80" y="58"/>
                  </a:lnTo>
                  <a:lnTo>
                    <a:pt x="75" y="46"/>
                  </a:lnTo>
                  <a:lnTo>
                    <a:pt x="66" y="33"/>
                  </a:lnTo>
                  <a:lnTo>
                    <a:pt x="55" y="21"/>
                  </a:lnTo>
                  <a:lnTo>
                    <a:pt x="40" y="10"/>
                  </a:lnTo>
                  <a:lnTo>
                    <a:pt x="22" y="3"/>
                  </a:lnTo>
                  <a:lnTo>
                    <a:pt x="0" y="0"/>
                  </a:lnTo>
                  <a:lnTo>
                    <a:pt x="1" y="3"/>
                  </a:lnTo>
                  <a:lnTo>
                    <a:pt x="1" y="10"/>
                  </a:lnTo>
                  <a:lnTo>
                    <a:pt x="4" y="18"/>
                  </a:lnTo>
                  <a:lnTo>
                    <a:pt x="6" y="30"/>
                  </a:lnTo>
                  <a:lnTo>
                    <a:pt x="12" y="42"/>
                  </a:lnTo>
                  <a:lnTo>
                    <a:pt x="20" y="54"/>
                  </a:lnTo>
                  <a:lnTo>
                    <a:pt x="31" y="65"/>
                  </a:lnTo>
                  <a:lnTo>
                    <a:pt x="44" y="75"/>
                  </a:lnTo>
                  <a:lnTo>
                    <a:pt x="62" y="81"/>
                  </a:lnTo>
                  <a:lnTo>
                    <a:pt x="82" y="83"/>
                  </a:lnTo>
                  <a:lnTo>
                    <a:pt x="82" y="238"/>
                  </a:lnTo>
                  <a:lnTo>
                    <a:pt x="82" y="235"/>
                  </a:lnTo>
                  <a:lnTo>
                    <a:pt x="80" y="228"/>
                  </a:lnTo>
                  <a:lnTo>
                    <a:pt x="78" y="217"/>
                  </a:lnTo>
                  <a:lnTo>
                    <a:pt x="72" y="207"/>
                  </a:lnTo>
                  <a:lnTo>
                    <a:pt x="66" y="196"/>
                  </a:lnTo>
                  <a:lnTo>
                    <a:pt x="55" y="185"/>
                  </a:lnTo>
                  <a:lnTo>
                    <a:pt x="40" y="178"/>
                  </a:lnTo>
                  <a:lnTo>
                    <a:pt x="21" y="176"/>
                  </a:lnTo>
                  <a:lnTo>
                    <a:pt x="21" y="178"/>
                  </a:lnTo>
                  <a:lnTo>
                    <a:pt x="22" y="185"/>
                  </a:lnTo>
                  <a:lnTo>
                    <a:pt x="24" y="195"/>
                  </a:lnTo>
                  <a:lnTo>
                    <a:pt x="28" y="205"/>
                  </a:lnTo>
                  <a:lnTo>
                    <a:pt x="33" y="217"/>
                  </a:lnTo>
                  <a:lnTo>
                    <a:pt x="41" y="230"/>
                  </a:lnTo>
                  <a:lnTo>
                    <a:pt x="52" y="239"/>
                  </a:lnTo>
                  <a:lnTo>
                    <a:pt x="66" y="246"/>
                  </a:lnTo>
                  <a:lnTo>
                    <a:pt x="82" y="247"/>
                  </a:lnTo>
                  <a:lnTo>
                    <a:pt x="82" y="402"/>
                  </a:lnTo>
                  <a:lnTo>
                    <a:pt x="93" y="402"/>
                  </a:lnTo>
                  <a:close/>
                </a:path>
              </a:pathLst>
            </a:custGeom>
            <a:solidFill>
              <a:srgbClr val="D7D7D7"/>
            </a:solidFill>
            <a:ln w="0">
              <a:solidFill>
                <a:srgbClr val="D7D7D7"/>
              </a:solidFill>
              <a:prstDash val="solid"/>
              <a:round/>
              <a:headEnd/>
              <a:tailEnd/>
            </a:ln>
          </p:spPr>
          <p:txBody>
            <a:bodyPr/>
            <a:lstStyle/>
            <a:p>
              <a:endParaRPr lang="en-US"/>
            </a:p>
          </p:txBody>
        </p:sp>
        <p:sp>
          <p:nvSpPr>
            <p:cNvPr id="1057" name="Freeform 22"/>
            <p:cNvSpPr>
              <a:spLocks/>
            </p:cNvSpPr>
            <p:nvPr/>
          </p:nvSpPr>
          <p:spPr bwMode="gray">
            <a:xfrm>
              <a:off x="2161" y="216"/>
              <a:ext cx="97" cy="373"/>
            </a:xfrm>
            <a:custGeom>
              <a:avLst/>
              <a:gdLst>
                <a:gd name="T0" fmla="*/ 52 w 97"/>
                <a:gd name="T1" fmla="*/ 237 h 373"/>
                <a:gd name="T2" fmla="*/ 59 w 97"/>
                <a:gd name="T3" fmla="*/ 237 h 373"/>
                <a:gd name="T4" fmla="*/ 74 w 97"/>
                <a:gd name="T5" fmla="*/ 232 h 373"/>
                <a:gd name="T6" fmla="*/ 90 w 97"/>
                <a:gd name="T7" fmla="*/ 218 h 373"/>
                <a:gd name="T8" fmla="*/ 97 w 97"/>
                <a:gd name="T9" fmla="*/ 193 h 373"/>
                <a:gd name="T10" fmla="*/ 89 w 97"/>
                <a:gd name="T11" fmla="*/ 193 h 373"/>
                <a:gd name="T12" fmla="*/ 71 w 97"/>
                <a:gd name="T13" fmla="*/ 197 h 373"/>
                <a:gd name="T14" fmla="*/ 56 w 97"/>
                <a:gd name="T15" fmla="*/ 215 h 373"/>
                <a:gd name="T16" fmla="*/ 52 w 97"/>
                <a:gd name="T17" fmla="*/ 147 h 373"/>
                <a:gd name="T18" fmla="*/ 59 w 97"/>
                <a:gd name="T19" fmla="*/ 147 h 373"/>
                <a:gd name="T20" fmla="*/ 74 w 97"/>
                <a:gd name="T21" fmla="*/ 141 h 373"/>
                <a:gd name="T22" fmla="*/ 90 w 97"/>
                <a:gd name="T23" fmla="*/ 128 h 373"/>
                <a:gd name="T24" fmla="*/ 97 w 97"/>
                <a:gd name="T25" fmla="*/ 102 h 373"/>
                <a:gd name="T26" fmla="*/ 89 w 97"/>
                <a:gd name="T27" fmla="*/ 102 h 373"/>
                <a:gd name="T28" fmla="*/ 71 w 97"/>
                <a:gd name="T29" fmla="*/ 109 h 373"/>
                <a:gd name="T30" fmla="*/ 56 w 97"/>
                <a:gd name="T31" fmla="*/ 126 h 373"/>
                <a:gd name="T32" fmla="*/ 52 w 97"/>
                <a:gd name="T33" fmla="*/ 46 h 373"/>
                <a:gd name="T34" fmla="*/ 51 w 97"/>
                <a:gd name="T35" fmla="*/ 37 h 373"/>
                <a:gd name="T36" fmla="*/ 45 w 97"/>
                <a:gd name="T37" fmla="*/ 23 h 373"/>
                <a:gd name="T38" fmla="*/ 32 w 97"/>
                <a:gd name="T39" fmla="*/ 6 h 373"/>
                <a:gd name="T40" fmla="*/ 6 w 97"/>
                <a:gd name="T41" fmla="*/ 0 h 373"/>
                <a:gd name="T42" fmla="*/ 8 w 97"/>
                <a:gd name="T43" fmla="*/ 9 h 373"/>
                <a:gd name="T44" fmla="*/ 16 w 97"/>
                <a:gd name="T45" fmla="*/ 27 h 373"/>
                <a:gd name="T46" fmla="*/ 33 w 97"/>
                <a:gd name="T47" fmla="*/ 43 h 373"/>
                <a:gd name="T48" fmla="*/ 45 w 97"/>
                <a:gd name="T49" fmla="*/ 113 h 373"/>
                <a:gd name="T50" fmla="*/ 45 w 97"/>
                <a:gd name="T51" fmla="*/ 106 h 373"/>
                <a:gd name="T52" fmla="*/ 40 w 97"/>
                <a:gd name="T53" fmla="*/ 90 h 373"/>
                <a:gd name="T54" fmla="*/ 27 w 97"/>
                <a:gd name="T55" fmla="*/ 75 h 373"/>
                <a:gd name="T56" fmla="*/ 1 w 97"/>
                <a:gd name="T57" fmla="*/ 67 h 373"/>
                <a:gd name="T58" fmla="*/ 0 w 97"/>
                <a:gd name="T59" fmla="*/ 75 h 373"/>
                <a:gd name="T60" fmla="*/ 2 w 97"/>
                <a:gd name="T61" fmla="*/ 91 h 373"/>
                <a:gd name="T62" fmla="*/ 14 w 97"/>
                <a:gd name="T63" fmla="*/ 109 h 373"/>
                <a:gd name="T64" fmla="*/ 45 w 97"/>
                <a:gd name="T65" fmla="*/ 118 h 373"/>
                <a:gd name="T66" fmla="*/ 45 w 97"/>
                <a:gd name="T67" fmla="*/ 207 h 373"/>
                <a:gd name="T68" fmla="*/ 43 w 97"/>
                <a:gd name="T69" fmla="*/ 195 h 373"/>
                <a:gd name="T70" fmla="*/ 33 w 97"/>
                <a:gd name="T71" fmla="*/ 182 h 373"/>
                <a:gd name="T72" fmla="*/ 12 w 97"/>
                <a:gd name="T73" fmla="*/ 175 h 373"/>
                <a:gd name="T74" fmla="*/ 10 w 97"/>
                <a:gd name="T75" fmla="*/ 182 h 373"/>
                <a:gd name="T76" fmla="*/ 13 w 97"/>
                <a:gd name="T77" fmla="*/ 197 h 373"/>
                <a:gd name="T78" fmla="*/ 29 w 97"/>
                <a:gd name="T79" fmla="*/ 211 h 373"/>
                <a:gd name="T80" fmla="*/ 45 w 97"/>
                <a:gd name="T81" fmla="*/ 373 h 37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7" h="373">
                  <a:moveTo>
                    <a:pt x="52" y="373"/>
                  </a:moveTo>
                  <a:lnTo>
                    <a:pt x="52" y="237"/>
                  </a:lnTo>
                  <a:lnTo>
                    <a:pt x="54" y="237"/>
                  </a:lnTo>
                  <a:lnTo>
                    <a:pt x="59" y="237"/>
                  </a:lnTo>
                  <a:lnTo>
                    <a:pt x="66" y="236"/>
                  </a:lnTo>
                  <a:lnTo>
                    <a:pt x="74" y="232"/>
                  </a:lnTo>
                  <a:lnTo>
                    <a:pt x="82" y="226"/>
                  </a:lnTo>
                  <a:lnTo>
                    <a:pt x="90" y="218"/>
                  </a:lnTo>
                  <a:lnTo>
                    <a:pt x="95" y="207"/>
                  </a:lnTo>
                  <a:lnTo>
                    <a:pt x="97" y="193"/>
                  </a:lnTo>
                  <a:lnTo>
                    <a:pt x="94" y="193"/>
                  </a:lnTo>
                  <a:lnTo>
                    <a:pt x="89" y="193"/>
                  </a:lnTo>
                  <a:lnTo>
                    <a:pt x="81" y="194"/>
                  </a:lnTo>
                  <a:lnTo>
                    <a:pt x="71" y="197"/>
                  </a:lnTo>
                  <a:lnTo>
                    <a:pt x="63" y="205"/>
                  </a:lnTo>
                  <a:lnTo>
                    <a:pt x="56" y="215"/>
                  </a:lnTo>
                  <a:lnTo>
                    <a:pt x="52" y="232"/>
                  </a:lnTo>
                  <a:lnTo>
                    <a:pt x="52" y="147"/>
                  </a:lnTo>
                  <a:lnTo>
                    <a:pt x="54" y="147"/>
                  </a:lnTo>
                  <a:lnTo>
                    <a:pt x="59" y="147"/>
                  </a:lnTo>
                  <a:lnTo>
                    <a:pt x="66" y="144"/>
                  </a:lnTo>
                  <a:lnTo>
                    <a:pt x="74" y="141"/>
                  </a:lnTo>
                  <a:lnTo>
                    <a:pt x="82" y="136"/>
                  </a:lnTo>
                  <a:lnTo>
                    <a:pt x="90" y="128"/>
                  </a:lnTo>
                  <a:lnTo>
                    <a:pt x="95" y="117"/>
                  </a:lnTo>
                  <a:lnTo>
                    <a:pt x="97" y="102"/>
                  </a:lnTo>
                  <a:lnTo>
                    <a:pt x="94" y="102"/>
                  </a:lnTo>
                  <a:lnTo>
                    <a:pt x="89" y="102"/>
                  </a:lnTo>
                  <a:lnTo>
                    <a:pt x="81" y="105"/>
                  </a:lnTo>
                  <a:lnTo>
                    <a:pt x="71" y="109"/>
                  </a:lnTo>
                  <a:lnTo>
                    <a:pt x="63" y="116"/>
                  </a:lnTo>
                  <a:lnTo>
                    <a:pt x="56" y="126"/>
                  </a:lnTo>
                  <a:lnTo>
                    <a:pt x="52" y="141"/>
                  </a:lnTo>
                  <a:lnTo>
                    <a:pt x="52" y="46"/>
                  </a:lnTo>
                  <a:lnTo>
                    <a:pt x="51" y="43"/>
                  </a:lnTo>
                  <a:lnTo>
                    <a:pt x="51" y="37"/>
                  </a:lnTo>
                  <a:lnTo>
                    <a:pt x="49" y="31"/>
                  </a:lnTo>
                  <a:lnTo>
                    <a:pt x="45" y="23"/>
                  </a:lnTo>
                  <a:lnTo>
                    <a:pt x="40" y="15"/>
                  </a:lnTo>
                  <a:lnTo>
                    <a:pt x="32" y="6"/>
                  </a:lnTo>
                  <a:lnTo>
                    <a:pt x="21" y="2"/>
                  </a:lnTo>
                  <a:lnTo>
                    <a:pt x="6" y="0"/>
                  </a:lnTo>
                  <a:lnTo>
                    <a:pt x="6" y="2"/>
                  </a:lnTo>
                  <a:lnTo>
                    <a:pt x="8" y="9"/>
                  </a:lnTo>
                  <a:lnTo>
                    <a:pt x="12" y="17"/>
                  </a:lnTo>
                  <a:lnTo>
                    <a:pt x="16" y="27"/>
                  </a:lnTo>
                  <a:lnTo>
                    <a:pt x="23" y="36"/>
                  </a:lnTo>
                  <a:lnTo>
                    <a:pt x="33" y="43"/>
                  </a:lnTo>
                  <a:lnTo>
                    <a:pt x="45" y="46"/>
                  </a:lnTo>
                  <a:lnTo>
                    <a:pt x="45" y="113"/>
                  </a:lnTo>
                  <a:lnTo>
                    <a:pt x="45" y="112"/>
                  </a:lnTo>
                  <a:lnTo>
                    <a:pt x="45" y="106"/>
                  </a:lnTo>
                  <a:lnTo>
                    <a:pt x="44" y="98"/>
                  </a:lnTo>
                  <a:lnTo>
                    <a:pt x="40" y="90"/>
                  </a:lnTo>
                  <a:lnTo>
                    <a:pt x="35" y="82"/>
                  </a:lnTo>
                  <a:lnTo>
                    <a:pt x="27" y="75"/>
                  </a:lnTo>
                  <a:lnTo>
                    <a:pt x="16" y="70"/>
                  </a:lnTo>
                  <a:lnTo>
                    <a:pt x="1" y="67"/>
                  </a:lnTo>
                  <a:lnTo>
                    <a:pt x="0" y="70"/>
                  </a:lnTo>
                  <a:lnTo>
                    <a:pt x="0" y="75"/>
                  </a:lnTo>
                  <a:lnTo>
                    <a:pt x="0" y="82"/>
                  </a:lnTo>
                  <a:lnTo>
                    <a:pt x="2" y="91"/>
                  </a:lnTo>
                  <a:lnTo>
                    <a:pt x="6" y="100"/>
                  </a:lnTo>
                  <a:lnTo>
                    <a:pt x="14" y="109"/>
                  </a:lnTo>
                  <a:lnTo>
                    <a:pt x="28" y="114"/>
                  </a:lnTo>
                  <a:lnTo>
                    <a:pt x="45" y="118"/>
                  </a:lnTo>
                  <a:lnTo>
                    <a:pt x="45" y="209"/>
                  </a:lnTo>
                  <a:lnTo>
                    <a:pt x="45" y="207"/>
                  </a:lnTo>
                  <a:lnTo>
                    <a:pt x="45" y="202"/>
                  </a:lnTo>
                  <a:lnTo>
                    <a:pt x="43" y="195"/>
                  </a:lnTo>
                  <a:lnTo>
                    <a:pt x="40" y="188"/>
                  </a:lnTo>
                  <a:lnTo>
                    <a:pt x="33" y="182"/>
                  </a:lnTo>
                  <a:lnTo>
                    <a:pt x="24" y="178"/>
                  </a:lnTo>
                  <a:lnTo>
                    <a:pt x="12" y="175"/>
                  </a:lnTo>
                  <a:lnTo>
                    <a:pt x="12" y="178"/>
                  </a:lnTo>
                  <a:lnTo>
                    <a:pt x="10" y="182"/>
                  </a:lnTo>
                  <a:lnTo>
                    <a:pt x="10" y="188"/>
                  </a:lnTo>
                  <a:lnTo>
                    <a:pt x="13" y="197"/>
                  </a:lnTo>
                  <a:lnTo>
                    <a:pt x="20" y="205"/>
                  </a:lnTo>
                  <a:lnTo>
                    <a:pt x="29" y="211"/>
                  </a:lnTo>
                  <a:lnTo>
                    <a:pt x="45" y="215"/>
                  </a:lnTo>
                  <a:lnTo>
                    <a:pt x="45" y="373"/>
                  </a:lnTo>
                  <a:lnTo>
                    <a:pt x="52" y="373"/>
                  </a:lnTo>
                  <a:close/>
                </a:path>
              </a:pathLst>
            </a:custGeom>
            <a:solidFill>
              <a:srgbClr val="D7D7D7"/>
            </a:solidFill>
            <a:ln w="0">
              <a:solidFill>
                <a:srgbClr val="D7D7D7"/>
              </a:solidFill>
              <a:prstDash val="solid"/>
              <a:round/>
              <a:headEnd/>
              <a:tailEnd/>
            </a:ln>
          </p:spPr>
          <p:txBody>
            <a:bodyPr/>
            <a:lstStyle/>
            <a:p>
              <a:endParaRPr lang="en-US"/>
            </a:p>
          </p:txBody>
        </p:sp>
        <p:sp>
          <p:nvSpPr>
            <p:cNvPr id="1058" name="Freeform 23"/>
            <p:cNvSpPr>
              <a:spLocks/>
            </p:cNvSpPr>
            <p:nvPr/>
          </p:nvSpPr>
          <p:spPr bwMode="gray">
            <a:xfrm>
              <a:off x="2708" y="216"/>
              <a:ext cx="97" cy="373"/>
            </a:xfrm>
            <a:custGeom>
              <a:avLst/>
              <a:gdLst>
                <a:gd name="T0" fmla="*/ 51 w 97"/>
                <a:gd name="T1" fmla="*/ 237 h 373"/>
                <a:gd name="T2" fmla="*/ 60 w 97"/>
                <a:gd name="T3" fmla="*/ 237 h 373"/>
                <a:gd name="T4" fmla="*/ 74 w 97"/>
                <a:gd name="T5" fmla="*/ 232 h 373"/>
                <a:gd name="T6" fmla="*/ 91 w 97"/>
                <a:gd name="T7" fmla="*/ 218 h 373"/>
                <a:gd name="T8" fmla="*/ 97 w 97"/>
                <a:gd name="T9" fmla="*/ 193 h 373"/>
                <a:gd name="T10" fmla="*/ 89 w 97"/>
                <a:gd name="T11" fmla="*/ 193 h 373"/>
                <a:gd name="T12" fmla="*/ 72 w 97"/>
                <a:gd name="T13" fmla="*/ 197 h 373"/>
                <a:gd name="T14" fmla="*/ 55 w 97"/>
                <a:gd name="T15" fmla="*/ 215 h 373"/>
                <a:gd name="T16" fmla="*/ 51 w 97"/>
                <a:gd name="T17" fmla="*/ 147 h 373"/>
                <a:gd name="T18" fmla="*/ 60 w 97"/>
                <a:gd name="T19" fmla="*/ 147 h 373"/>
                <a:gd name="T20" fmla="*/ 74 w 97"/>
                <a:gd name="T21" fmla="*/ 141 h 373"/>
                <a:gd name="T22" fmla="*/ 91 w 97"/>
                <a:gd name="T23" fmla="*/ 128 h 373"/>
                <a:gd name="T24" fmla="*/ 97 w 97"/>
                <a:gd name="T25" fmla="*/ 102 h 373"/>
                <a:gd name="T26" fmla="*/ 89 w 97"/>
                <a:gd name="T27" fmla="*/ 102 h 373"/>
                <a:gd name="T28" fmla="*/ 72 w 97"/>
                <a:gd name="T29" fmla="*/ 109 h 373"/>
                <a:gd name="T30" fmla="*/ 55 w 97"/>
                <a:gd name="T31" fmla="*/ 126 h 373"/>
                <a:gd name="T32" fmla="*/ 51 w 97"/>
                <a:gd name="T33" fmla="*/ 46 h 373"/>
                <a:gd name="T34" fmla="*/ 51 w 97"/>
                <a:gd name="T35" fmla="*/ 37 h 373"/>
                <a:gd name="T36" fmla="*/ 46 w 97"/>
                <a:gd name="T37" fmla="*/ 23 h 373"/>
                <a:gd name="T38" fmla="*/ 33 w 97"/>
                <a:gd name="T39" fmla="*/ 6 h 373"/>
                <a:gd name="T40" fmla="*/ 7 w 97"/>
                <a:gd name="T41" fmla="*/ 0 h 373"/>
                <a:gd name="T42" fmla="*/ 8 w 97"/>
                <a:gd name="T43" fmla="*/ 9 h 373"/>
                <a:gd name="T44" fmla="*/ 16 w 97"/>
                <a:gd name="T45" fmla="*/ 27 h 373"/>
                <a:gd name="T46" fmla="*/ 34 w 97"/>
                <a:gd name="T47" fmla="*/ 43 h 373"/>
                <a:gd name="T48" fmla="*/ 46 w 97"/>
                <a:gd name="T49" fmla="*/ 113 h 373"/>
                <a:gd name="T50" fmla="*/ 46 w 97"/>
                <a:gd name="T51" fmla="*/ 106 h 373"/>
                <a:gd name="T52" fmla="*/ 41 w 97"/>
                <a:gd name="T53" fmla="*/ 90 h 373"/>
                <a:gd name="T54" fmla="*/ 27 w 97"/>
                <a:gd name="T55" fmla="*/ 75 h 373"/>
                <a:gd name="T56" fmla="*/ 0 w 97"/>
                <a:gd name="T57" fmla="*/ 67 h 373"/>
                <a:gd name="T58" fmla="*/ 0 w 97"/>
                <a:gd name="T59" fmla="*/ 75 h 373"/>
                <a:gd name="T60" fmla="*/ 3 w 97"/>
                <a:gd name="T61" fmla="*/ 91 h 373"/>
                <a:gd name="T62" fmla="*/ 15 w 97"/>
                <a:gd name="T63" fmla="*/ 109 h 373"/>
                <a:gd name="T64" fmla="*/ 46 w 97"/>
                <a:gd name="T65" fmla="*/ 118 h 373"/>
                <a:gd name="T66" fmla="*/ 46 w 97"/>
                <a:gd name="T67" fmla="*/ 207 h 373"/>
                <a:gd name="T68" fmla="*/ 43 w 97"/>
                <a:gd name="T69" fmla="*/ 195 h 373"/>
                <a:gd name="T70" fmla="*/ 34 w 97"/>
                <a:gd name="T71" fmla="*/ 182 h 373"/>
                <a:gd name="T72" fmla="*/ 12 w 97"/>
                <a:gd name="T73" fmla="*/ 175 h 373"/>
                <a:gd name="T74" fmla="*/ 11 w 97"/>
                <a:gd name="T75" fmla="*/ 182 h 373"/>
                <a:gd name="T76" fmla="*/ 14 w 97"/>
                <a:gd name="T77" fmla="*/ 197 h 373"/>
                <a:gd name="T78" fmla="*/ 30 w 97"/>
                <a:gd name="T79" fmla="*/ 211 h 373"/>
                <a:gd name="T80" fmla="*/ 46 w 97"/>
                <a:gd name="T81" fmla="*/ 373 h 37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7" h="373">
                  <a:moveTo>
                    <a:pt x="51" y="373"/>
                  </a:moveTo>
                  <a:lnTo>
                    <a:pt x="51" y="237"/>
                  </a:lnTo>
                  <a:lnTo>
                    <a:pt x="54" y="237"/>
                  </a:lnTo>
                  <a:lnTo>
                    <a:pt x="60" y="237"/>
                  </a:lnTo>
                  <a:lnTo>
                    <a:pt x="66" y="236"/>
                  </a:lnTo>
                  <a:lnTo>
                    <a:pt x="74" y="232"/>
                  </a:lnTo>
                  <a:lnTo>
                    <a:pt x="82" y="226"/>
                  </a:lnTo>
                  <a:lnTo>
                    <a:pt x="91" y="218"/>
                  </a:lnTo>
                  <a:lnTo>
                    <a:pt x="95" y="207"/>
                  </a:lnTo>
                  <a:lnTo>
                    <a:pt x="97" y="193"/>
                  </a:lnTo>
                  <a:lnTo>
                    <a:pt x="95" y="193"/>
                  </a:lnTo>
                  <a:lnTo>
                    <a:pt x="89" y="193"/>
                  </a:lnTo>
                  <a:lnTo>
                    <a:pt x="81" y="194"/>
                  </a:lnTo>
                  <a:lnTo>
                    <a:pt x="72" y="197"/>
                  </a:lnTo>
                  <a:lnTo>
                    <a:pt x="64" y="205"/>
                  </a:lnTo>
                  <a:lnTo>
                    <a:pt x="55" y="215"/>
                  </a:lnTo>
                  <a:lnTo>
                    <a:pt x="51" y="232"/>
                  </a:lnTo>
                  <a:lnTo>
                    <a:pt x="51" y="147"/>
                  </a:lnTo>
                  <a:lnTo>
                    <a:pt x="54" y="147"/>
                  </a:lnTo>
                  <a:lnTo>
                    <a:pt x="60" y="147"/>
                  </a:lnTo>
                  <a:lnTo>
                    <a:pt x="66" y="144"/>
                  </a:lnTo>
                  <a:lnTo>
                    <a:pt x="74" y="141"/>
                  </a:lnTo>
                  <a:lnTo>
                    <a:pt x="82" y="136"/>
                  </a:lnTo>
                  <a:lnTo>
                    <a:pt x="91" y="128"/>
                  </a:lnTo>
                  <a:lnTo>
                    <a:pt x="95" y="117"/>
                  </a:lnTo>
                  <a:lnTo>
                    <a:pt x="97" y="102"/>
                  </a:lnTo>
                  <a:lnTo>
                    <a:pt x="95" y="102"/>
                  </a:lnTo>
                  <a:lnTo>
                    <a:pt x="89" y="102"/>
                  </a:lnTo>
                  <a:lnTo>
                    <a:pt x="81" y="105"/>
                  </a:lnTo>
                  <a:lnTo>
                    <a:pt x="72" y="109"/>
                  </a:lnTo>
                  <a:lnTo>
                    <a:pt x="64" y="116"/>
                  </a:lnTo>
                  <a:lnTo>
                    <a:pt x="55" y="126"/>
                  </a:lnTo>
                  <a:lnTo>
                    <a:pt x="51" y="141"/>
                  </a:lnTo>
                  <a:lnTo>
                    <a:pt x="51" y="46"/>
                  </a:lnTo>
                  <a:lnTo>
                    <a:pt x="51" y="43"/>
                  </a:lnTo>
                  <a:lnTo>
                    <a:pt x="51" y="37"/>
                  </a:lnTo>
                  <a:lnTo>
                    <a:pt x="49" y="31"/>
                  </a:lnTo>
                  <a:lnTo>
                    <a:pt x="46" y="23"/>
                  </a:lnTo>
                  <a:lnTo>
                    <a:pt x="41" y="15"/>
                  </a:lnTo>
                  <a:lnTo>
                    <a:pt x="33" y="6"/>
                  </a:lnTo>
                  <a:lnTo>
                    <a:pt x="22" y="2"/>
                  </a:lnTo>
                  <a:lnTo>
                    <a:pt x="7" y="0"/>
                  </a:lnTo>
                  <a:lnTo>
                    <a:pt x="7" y="2"/>
                  </a:lnTo>
                  <a:lnTo>
                    <a:pt x="8" y="9"/>
                  </a:lnTo>
                  <a:lnTo>
                    <a:pt x="11" y="17"/>
                  </a:lnTo>
                  <a:lnTo>
                    <a:pt x="16" y="27"/>
                  </a:lnTo>
                  <a:lnTo>
                    <a:pt x="23" y="36"/>
                  </a:lnTo>
                  <a:lnTo>
                    <a:pt x="34" y="43"/>
                  </a:lnTo>
                  <a:lnTo>
                    <a:pt x="46" y="46"/>
                  </a:lnTo>
                  <a:lnTo>
                    <a:pt x="46" y="113"/>
                  </a:lnTo>
                  <a:lnTo>
                    <a:pt x="46" y="112"/>
                  </a:lnTo>
                  <a:lnTo>
                    <a:pt x="46" y="106"/>
                  </a:lnTo>
                  <a:lnTo>
                    <a:pt x="43" y="98"/>
                  </a:lnTo>
                  <a:lnTo>
                    <a:pt x="41" y="90"/>
                  </a:lnTo>
                  <a:lnTo>
                    <a:pt x="35" y="82"/>
                  </a:lnTo>
                  <a:lnTo>
                    <a:pt x="27" y="75"/>
                  </a:lnTo>
                  <a:lnTo>
                    <a:pt x="16" y="70"/>
                  </a:lnTo>
                  <a:lnTo>
                    <a:pt x="0" y="67"/>
                  </a:lnTo>
                  <a:lnTo>
                    <a:pt x="0" y="70"/>
                  </a:lnTo>
                  <a:lnTo>
                    <a:pt x="0" y="75"/>
                  </a:lnTo>
                  <a:lnTo>
                    <a:pt x="0" y="82"/>
                  </a:lnTo>
                  <a:lnTo>
                    <a:pt x="3" y="91"/>
                  </a:lnTo>
                  <a:lnTo>
                    <a:pt x="7" y="100"/>
                  </a:lnTo>
                  <a:lnTo>
                    <a:pt x="15" y="109"/>
                  </a:lnTo>
                  <a:lnTo>
                    <a:pt x="28" y="114"/>
                  </a:lnTo>
                  <a:lnTo>
                    <a:pt x="46" y="118"/>
                  </a:lnTo>
                  <a:lnTo>
                    <a:pt x="46" y="209"/>
                  </a:lnTo>
                  <a:lnTo>
                    <a:pt x="46" y="207"/>
                  </a:lnTo>
                  <a:lnTo>
                    <a:pt x="45" y="202"/>
                  </a:lnTo>
                  <a:lnTo>
                    <a:pt x="43" y="195"/>
                  </a:lnTo>
                  <a:lnTo>
                    <a:pt x="39" y="188"/>
                  </a:lnTo>
                  <a:lnTo>
                    <a:pt x="34" y="182"/>
                  </a:lnTo>
                  <a:lnTo>
                    <a:pt x="24" y="178"/>
                  </a:lnTo>
                  <a:lnTo>
                    <a:pt x="12" y="175"/>
                  </a:lnTo>
                  <a:lnTo>
                    <a:pt x="12" y="178"/>
                  </a:lnTo>
                  <a:lnTo>
                    <a:pt x="11" y="182"/>
                  </a:lnTo>
                  <a:lnTo>
                    <a:pt x="11" y="188"/>
                  </a:lnTo>
                  <a:lnTo>
                    <a:pt x="14" y="197"/>
                  </a:lnTo>
                  <a:lnTo>
                    <a:pt x="19" y="205"/>
                  </a:lnTo>
                  <a:lnTo>
                    <a:pt x="30" y="211"/>
                  </a:lnTo>
                  <a:lnTo>
                    <a:pt x="46" y="215"/>
                  </a:lnTo>
                  <a:lnTo>
                    <a:pt x="46" y="373"/>
                  </a:lnTo>
                  <a:lnTo>
                    <a:pt x="51" y="373"/>
                  </a:lnTo>
                  <a:close/>
                </a:path>
              </a:pathLst>
            </a:custGeom>
            <a:solidFill>
              <a:srgbClr val="D7D7D7"/>
            </a:solidFill>
            <a:ln w="0">
              <a:solidFill>
                <a:srgbClr val="D7D7D7"/>
              </a:solidFill>
              <a:prstDash val="solid"/>
              <a:round/>
              <a:headEnd/>
              <a:tailEnd/>
            </a:ln>
          </p:spPr>
          <p:txBody>
            <a:bodyPr/>
            <a:lstStyle/>
            <a:p>
              <a:endParaRPr lang="en-US"/>
            </a:p>
          </p:txBody>
        </p:sp>
      </p:grpSp>
      <p:sp>
        <p:nvSpPr>
          <p:cNvPr id="1027" name="Freeform 25"/>
          <p:cNvSpPr>
            <a:spLocks/>
          </p:cNvSpPr>
          <p:nvPr/>
        </p:nvSpPr>
        <p:spPr bwMode="gray">
          <a:xfrm>
            <a:off x="95250" y="6446838"/>
            <a:ext cx="8970963" cy="314325"/>
          </a:xfrm>
          <a:custGeom>
            <a:avLst/>
            <a:gdLst>
              <a:gd name="T0" fmla="*/ 2147483646 w 5651"/>
              <a:gd name="T1" fmla="*/ 2147483646 h 198"/>
              <a:gd name="T2" fmla="*/ 2147483646 w 5651"/>
              <a:gd name="T3" fmla="*/ 2147483646 h 198"/>
              <a:gd name="T4" fmla="*/ 2147483646 w 5651"/>
              <a:gd name="T5" fmla="*/ 2147483646 h 198"/>
              <a:gd name="T6" fmla="*/ 2147483646 w 5651"/>
              <a:gd name="T7" fmla="*/ 2147483646 h 198"/>
              <a:gd name="T8" fmla="*/ 2147483646 w 5651"/>
              <a:gd name="T9" fmla="*/ 2147483646 h 198"/>
              <a:gd name="T10" fmla="*/ 0 w 5651"/>
              <a:gd name="T11" fmla="*/ 0 h 198"/>
              <a:gd name="T12" fmla="*/ 2147483646 w 5651"/>
              <a:gd name="T13" fmla="*/ 2147483646 h 19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51" h="198">
                <a:moveTo>
                  <a:pt x="4" y="198"/>
                </a:moveTo>
                <a:lnTo>
                  <a:pt x="5651" y="198"/>
                </a:lnTo>
                <a:lnTo>
                  <a:pt x="5646" y="94"/>
                </a:lnTo>
                <a:lnTo>
                  <a:pt x="1491" y="94"/>
                </a:lnTo>
                <a:lnTo>
                  <a:pt x="1343" y="2"/>
                </a:lnTo>
                <a:lnTo>
                  <a:pt x="0" y="0"/>
                </a:lnTo>
                <a:lnTo>
                  <a:pt x="4" y="19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8" name="Freeform 26"/>
          <p:cNvSpPr>
            <a:spLocks/>
          </p:cNvSpPr>
          <p:nvPr/>
        </p:nvSpPr>
        <p:spPr bwMode="gray">
          <a:xfrm>
            <a:off x="95250" y="6491288"/>
            <a:ext cx="8975725" cy="279400"/>
          </a:xfrm>
          <a:custGeom>
            <a:avLst/>
            <a:gdLst>
              <a:gd name="T0" fmla="*/ 0 w 5650"/>
              <a:gd name="T1" fmla="*/ 2147483646 h 176"/>
              <a:gd name="T2" fmla="*/ 2147483646 w 5650"/>
              <a:gd name="T3" fmla="*/ 2147483646 h 176"/>
              <a:gd name="T4" fmla="*/ 2147483646 w 5650"/>
              <a:gd name="T5" fmla="*/ 2147483646 h 176"/>
              <a:gd name="T6" fmla="*/ 2147483646 w 5650"/>
              <a:gd name="T7" fmla="*/ 2147483646 h 176"/>
              <a:gd name="T8" fmla="*/ 2147483646 w 5650"/>
              <a:gd name="T9" fmla="*/ 2147483646 h 176"/>
              <a:gd name="T10" fmla="*/ 0 w 5650"/>
              <a:gd name="T11" fmla="*/ 0 h 176"/>
              <a:gd name="T12" fmla="*/ 0 w 5650"/>
              <a:gd name="T13" fmla="*/ 2147483646 h 17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50" h="176">
                <a:moveTo>
                  <a:pt x="0" y="176"/>
                </a:moveTo>
                <a:lnTo>
                  <a:pt x="5650" y="169"/>
                </a:lnTo>
                <a:lnTo>
                  <a:pt x="5646" y="95"/>
                </a:lnTo>
                <a:lnTo>
                  <a:pt x="1478" y="95"/>
                </a:lnTo>
                <a:lnTo>
                  <a:pt x="1317" y="3"/>
                </a:lnTo>
                <a:lnTo>
                  <a:pt x="0" y="0"/>
                </a:lnTo>
                <a:lnTo>
                  <a:pt x="0" y="1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9" name="Freeform 27" descr="Dark upward diagonal"/>
          <p:cNvSpPr>
            <a:spLocks/>
          </p:cNvSpPr>
          <p:nvPr/>
        </p:nvSpPr>
        <p:spPr bwMode="gray">
          <a:xfrm>
            <a:off x="92075" y="98425"/>
            <a:ext cx="8956675" cy="179388"/>
          </a:xfrm>
          <a:custGeom>
            <a:avLst/>
            <a:gdLst>
              <a:gd name="T0" fmla="*/ 0 w 5639"/>
              <a:gd name="T1" fmla="*/ 0 h 113"/>
              <a:gd name="T2" fmla="*/ 2147483646 w 5639"/>
              <a:gd name="T3" fmla="*/ 0 h 113"/>
              <a:gd name="T4" fmla="*/ 2147483646 w 5639"/>
              <a:gd name="T5" fmla="*/ 2147483646 h 113"/>
              <a:gd name="T6" fmla="*/ 2147483646 w 5639"/>
              <a:gd name="T7" fmla="*/ 2147483646 h 113"/>
              <a:gd name="T8" fmla="*/ 0 w 5639"/>
              <a:gd name="T9" fmla="*/ 2147483646 h 113"/>
              <a:gd name="T10" fmla="*/ 0 w 5639"/>
              <a:gd name="T11" fmla="*/ 0 h 1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639" h="113">
                <a:moveTo>
                  <a:pt x="0" y="0"/>
                </a:moveTo>
                <a:lnTo>
                  <a:pt x="5582" y="0"/>
                </a:lnTo>
                <a:cubicBezTo>
                  <a:pt x="5630" y="3"/>
                  <a:pt x="5639" y="45"/>
                  <a:pt x="5639" y="45"/>
                </a:cubicBezTo>
                <a:lnTo>
                  <a:pt x="5636" y="113"/>
                </a:lnTo>
                <a:lnTo>
                  <a:pt x="0" y="113"/>
                </a:lnTo>
                <a:lnTo>
                  <a:pt x="0" y="0"/>
                </a:lnTo>
                <a:close/>
              </a:path>
            </a:pathLst>
          </a:custGeom>
          <a:pattFill prst="dkUpDiag">
            <a:fgClr>
              <a:schemeClr val="accent1"/>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0" name="Freeform 28"/>
          <p:cNvSpPr>
            <a:spLocks/>
          </p:cNvSpPr>
          <p:nvPr/>
        </p:nvSpPr>
        <p:spPr bwMode="gray">
          <a:xfrm>
            <a:off x="92075" y="307975"/>
            <a:ext cx="8955088" cy="938213"/>
          </a:xfrm>
          <a:custGeom>
            <a:avLst/>
            <a:gdLst>
              <a:gd name="T0" fmla="*/ 2147483646 w 5446"/>
              <a:gd name="T1" fmla="*/ 0 h 531"/>
              <a:gd name="T2" fmla="*/ 0 w 5446"/>
              <a:gd name="T3" fmla="*/ 0 h 531"/>
              <a:gd name="T4" fmla="*/ 2147483646 w 5446"/>
              <a:gd name="T5" fmla="*/ 2147483646 h 531"/>
              <a:gd name="T6" fmla="*/ 2147483646 w 5446"/>
              <a:gd name="T7" fmla="*/ 2147483646 h 531"/>
              <a:gd name="T8" fmla="*/ 2147483646 w 5446"/>
              <a:gd name="T9" fmla="*/ 2147483646 h 531"/>
              <a:gd name="T10" fmla="*/ 2147483646 w 5446"/>
              <a:gd name="T11" fmla="*/ 2147483646 h 531"/>
              <a:gd name="T12" fmla="*/ 2147483646 w 5446"/>
              <a:gd name="T13" fmla="*/ 0 h 53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46" h="531">
                <a:moveTo>
                  <a:pt x="5446" y="0"/>
                </a:moveTo>
                <a:lnTo>
                  <a:pt x="0" y="0"/>
                </a:lnTo>
                <a:lnTo>
                  <a:pt x="2" y="470"/>
                </a:lnTo>
                <a:lnTo>
                  <a:pt x="4078" y="474"/>
                </a:lnTo>
                <a:lnTo>
                  <a:pt x="4178" y="527"/>
                </a:lnTo>
                <a:lnTo>
                  <a:pt x="5446" y="531"/>
                </a:lnTo>
                <a:lnTo>
                  <a:pt x="5446"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29"/>
          <p:cNvSpPr>
            <a:spLocks/>
          </p:cNvSpPr>
          <p:nvPr/>
        </p:nvSpPr>
        <p:spPr bwMode="gray">
          <a:xfrm>
            <a:off x="92075" y="306388"/>
            <a:ext cx="8955088" cy="836612"/>
          </a:xfrm>
          <a:custGeom>
            <a:avLst/>
            <a:gdLst/>
            <a:ahLst/>
            <a:cxnLst>
              <a:cxn ang="0">
                <a:pos x="5446" y="0"/>
              </a:cxn>
              <a:cxn ang="0">
                <a:pos x="0" y="0"/>
              </a:cxn>
              <a:cxn ang="0">
                <a:pos x="2" y="470"/>
              </a:cxn>
              <a:cxn ang="0">
                <a:pos x="4078" y="474"/>
              </a:cxn>
              <a:cxn ang="0">
                <a:pos x="4178" y="527"/>
              </a:cxn>
              <a:cxn ang="0">
                <a:pos x="5446" y="531"/>
              </a:cxn>
              <a:cxn ang="0">
                <a:pos x="5446" y="0"/>
              </a:cxn>
            </a:cxnLst>
            <a:rect l="0" t="0" r="r" b="b"/>
            <a:pathLst>
              <a:path w="5446" h="531">
                <a:moveTo>
                  <a:pt x="5446" y="0"/>
                </a:moveTo>
                <a:lnTo>
                  <a:pt x="0" y="0"/>
                </a:lnTo>
                <a:lnTo>
                  <a:pt x="2" y="470"/>
                </a:lnTo>
                <a:lnTo>
                  <a:pt x="4078" y="474"/>
                </a:lnTo>
                <a:lnTo>
                  <a:pt x="4178" y="527"/>
                </a:lnTo>
                <a:lnTo>
                  <a:pt x="5446" y="531"/>
                </a:lnTo>
                <a:lnTo>
                  <a:pt x="5446" y="0"/>
                </a:lnTo>
                <a:close/>
              </a:path>
            </a:pathLst>
          </a:custGeom>
          <a:gradFill rotWithShape="0">
            <a:gsLst>
              <a:gs pos="0">
                <a:schemeClr val="bg1"/>
              </a:gs>
              <a:gs pos="100000">
                <a:schemeClr val="bg1">
                  <a:gamma/>
                  <a:tint val="66667"/>
                  <a:invGamma/>
                </a:schemeClr>
              </a:gs>
            </a:gsLst>
            <a:lin ang="0" scaled="1"/>
          </a:gradFill>
          <a:ln w="9525">
            <a:noFill/>
            <a:round/>
            <a:headEnd/>
            <a:tailEnd/>
          </a:ln>
          <a:effectLst/>
        </p:spPr>
        <p:txBody>
          <a:bodyPr/>
          <a:lstStyle/>
          <a:p>
            <a:pPr algn="ctr" eaLnBrk="1" hangingPunct="1">
              <a:defRPr/>
            </a:pPr>
            <a:endParaRPr lang="en-US">
              <a:latin typeface="Arial" charset="0"/>
              <a:cs typeface="+mn-cs"/>
            </a:endParaRPr>
          </a:p>
        </p:txBody>
      </p:sp>
      <p:sp>
        <p:nvSpPr>
          <p:cNvPr id="1032" name="Rectangle 32"/>
          <p:cNvSpPr>
            <a:spLocks noChangeArrowheads="1"/>
          </p:cNvSpPr>
          <p:nvPr/>
        </p:nvSpPr>
        <p:spPr bwMode="gray">
          <a:xfrm flipV="1">
            <a:off x="95250" y="6723063"/>
            <a:ext cx="8977313" cy="555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1033" name="Freeform 35"/>
          <p:cNvSpPr>
            <a:spLocks/>
          </p:cNvSpPr>
          <p:nvPr/>
        </p:nvSpPr>
        <p:spPr bwMode="gray">
          <a:xfrm>
            <a:off x="6896100" y="1047750"/>
            <a:ext cx="2155825" cy="52388"/>
          </a:xfrm>
          <a:custGeom>
            <a:avLst/>
            <a:gdLst>
              <a:gd name="T0" fmla="*/ 0 w 1358"/>
              <a:gd name="T1" fmla="*/ 2147483646 h 33"/>
              <a:gd name="T2" fmla="*/ 2147483646 w 1358"/>
              <a:gd name="T3" fmla="*/ 0 h 33"/>
              <a:gd name="T4" fmla="*/ 2147483646 w 1358"/>
              <a:gd name="T5" fmla="*/ 2147483646 h 33"/>
              <a:gd name="T6" fmla="*/ 2147483646 w 1358"/>
              <a:gd name="T7" fmla="*/ 2147483646 h 33"/>
              <a:gd name="T8" fmla="*/ 0 w 1358"/>
              <a:gd name="T9" fmla="*/ 2147483646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58" h="33">
                <a:moveTo>
                  <a:pt x="0" y="2"/>
                </a:moveTo>
                <a:lnTo>
                  <a:pt x="1358" y="0"/>
                </a:lnTo>
                <a:lnTo>
                  <a:pt x="1356" y="32"/>
                </a:lnTo>
                <a:lnTo>
                  <a:pt x="60" y="33"/>
                </a:lnTo>
                <a:lnTo>
                  <a:pt x="0" y="2"/>
                </a:lnTo>
                <a:close/>
              </a:path>
            </a:pathLst>
          </a:custGeom>
          <a:solidFill>
            <a:srgbClr val="FFFFFF">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 name="Rectangle 2"/>
          <p:cNvSpPr>
            <a:spLocks noGrp="1" noChangeArrowheads="1"/>
          </p:cNvSpPr>
          <p:nvPr>
            <p:ph type="title"/>
          </p:nvPr>
        </p:nvSpPr>
        <p:spPr bwMode="gray">
          <a:xfrm>
            <a:off x="457200" y="238125"/>
            <a:ext cx="6477000"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5" name="Rectangle 3"/>
          <p:cNvSpPr>
            <a:spLocks noGrp="1" noChangeArrowheads="1"/>
          </p:cNvSpPr>
          <p:nvPr>
            <p:ph type="body" idx="1"/>
          </p:nvPr>
        </p:nvSpPr>
        <p:spPr bwMode="gray">
          <a:xfrm>
            <a:off x="457200" y="1438275"/>
            <a:ext cx="8229600" cy="473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gray">
          <a:xfrm>
            <a:off x="3048000" y="6311900"/>
            <a:ext cx="1712913"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a:solidFill>
                  <a:srgbClr val="000000"/>
                </a:solidFill>
                <a:latin typeface="Arial" charset="0"/>
                <a:cs typeface="+mn-cs"/>
              </a:defRPr>
            </a:lvl1pPr>
          </a:lstStyle>
          <a:p>
            <a:fld id="{1D8BD707-D9CF-40AE-B4C6-C98DA3205C09}" type="datetimeFigureOut">
              <a:rPr lang="en-US" smtClean="0"/>
              <a:pPr/>
              <a:t>10/7/2022</a:t>
            </a:fld>
            <a:endParaRPr lang="en-US"/>
          </a:p>
        </p:txBody>
      </p:sp>
      <p:sp>
        <p:nvSpPr>
          <p:cNvPr id="4" name="Rectangle 5"/>
          <p:cNvSpPr>
            <a:spLocks noGrp="1" noChangeArrowheads="1"/>
          </p:cNvSpPr>
          <p:nvPr>
            <p:ph type="ftr" sz="quarter" idx="3"/>
          </p:nvPr>
        </p:nvSpPr>
        <p:spPr bwMode="gray">
          <a:xfrm>
            <a:off x="4830763" y="6323013"/>
            <a:ext cx="2311400" cy="2905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Arial" charset="0"/>
                <a:cs typeface="+mn-cs"/>
              </a:defRPr>
            </a:lvl1pPr>
          </a:lstStyle>
          <a:p>
            <a:endParaRPr lang="en-US"/>
          </a:p>
        </p:txBody>
      </p:sp>
      <p:sp>
        <p:nvSpPr>
          <p:cNvPr id="5" name="Rectangle 6"/>
          <p:cNvSpPr>
            <a:spLocks noGrp="1" noChangeArrowheads="1"/>
          </p:cNvSpPr>
          <p:nvPr>
            <p:ph type="sldNum" sz="quarter" idx="4"/>
          </p:nvPr>
        </p:nvSpPr>
        <p:spPr bwMode="gray">
          <a:xfrm>
            <a:off x="7116763" y="6323013"/>
            <a:ext cx="1616075" cy="2905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defRPr>
            </a:lvl1pPr>
          </a:lstStyle>
          <a:p>
            <a:fld id="{B6F15528-21DE-4FAA-801E-634DDDAF4B2B}" type="slidenum">
              <a:rPr lang="en-US" smtClean="0"/>
              <a:pPr/>
              <a:t>‹#›</a:t>
            </a:fld>
            <a:endParaRPr lang="en-US"/>
          </a:p>
        </p:txBody>
      </p:sp>
      <p:sp>
        <p:nvSpPr>
          <p:cNvPr id="1039" name="Text Box 37"/>
          <p:cNvSpPr txBox="1">
            <a:spLocks noChangeArrowheads="1"/>
          </p:cNvSpPr>
          <p:nvPr/>
        </p:nvSpPr>
        <p:spPr bwMode="gray">
          <a:xfrm>
            <a:off x="144463" y="6454775"/>
            <a:ext cx="19970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a:solidFill>
                  <a:schemeClr val="tx1"/>
                </a:solidFill>
                <a:latin typeface="Arial" charset="0"/>
              </a:defRPr>
            </a:lvl1pPr>
            <a:lvl2pPr marL="742950" indent="-285750" algn="ctr" eaLnBrk="0" hangingPunct="0">
              <a:defRPr>
                <a:solidFill>
                  <a:schemeClr val="tx1"/>
                </a:solidFill>
                <a:latin typeface="Arial" charset="0"/>
              </a:defRPr>
            </a:lvl2pPr>
            <a:lvl3pPr marL="1143000" indent="-228600" algn="ctr" eaLnBrk="0" hangingPunct="0">
              <a:defRPr>
                <a:solidFill>
                  <a:schemeClr val="tx1"/>
                </a:solidFill>
                <a:latin typeface="Arial" charset="0"/>
              </a:defRPr>
            </a:lvl3pPr>
            <a:lvl4pPr marL="1600200" indent="-228600" algn="ctr" eaLnBrk="0" hangingPunct="0">
              <a:defRPr>
                <a:solidFill>
                  <a:schemeClr val="tx1"/>
                </a:solidFill>
                <a:latin typeface="Arial" charset="0"/>
              </a:defRPr>
            </a:lvl4pPr>
            <a:lvl5pPr marL="2057400" indent="-228600" algn="ctr"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defRPr/>
            </a:pPr>
            <a:r>
              <a:rPr lang="en-US" sz="1500" i="1">
                <a:solidFill>
                  <a:srgbClr val="FFFFFF"/>
                </a:solidFill>
                <a:latin typeface="Times New Roman" pitchFamily="18" charset="0"/>
                <a:cs typeface="Arial" charset="0"/>
              </a:rPr>
              <a:t>haiyenytc6@gmail.com</a:t>
            </a:r>
          </a:p>
        </p:txBody>
      </p:sp>
      <p:sp>
        <p:nvSpPr>
          <p:cNvPr id="1040" name="Rectangle 30" descr="7"/>
          <p:cNvSpPr>
            <a:spLocks noChangeArrowheads="1"/>
          </p:cNvSpPr>
          <p:nvPr/>
        </p:nvSpPr>
        <p:spPr bwMode="gray">
          <a:xfrm>
            <a:off x="8245475" y="415925"/>
            <a:ext cx="534988" cy="546100"/>
          </a:xfrm>
          <a:prstGeom prst="rect">
            <a:avLst/>
          </a:prstGeom>
          <a:blipFill dpi="0" rotWithShape="1">
            <a:blip r:embed="rId16"/>
            <a:srcRect/>
            <a:stretch>
              <a:fillRect/>
            </a:stretch>
          </a:blipFill>
          <a:ln w="9525">
            <a:solidFill>
              <a:srgbClr val="FFFFFF"/>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1041" name="Rectangle 31" descr="4"/>
          <p:cNvSpPr>
            <a:spLocks noChangeArrowheads="1"/>
          </p:cNvSpPr>
          <p:nvPr/>
        </p:nvSpPr>
        <p:spPr bwMode="gray">
          <a:xfrm>
            <a:off x="7620000" y="415925"/>
            <a:ext cx="534988" cy="546100"/>
          </a:xfrm>
          <a:prstGeom prst="rect">
            <a:avLst/>
          </a:prstGeom>
          <a:blipFill dpi="0" rotWithShape="1">
            <a:blip r:embed="rId17"/>
            <a:srcRect/>
            <a:stretch>
              <a:fillRect/>
            </a:stretch>
          </a:blipFill>
          <a:ln w="9525">
            <a:solidFill>
              <a:srgbClr val="FFFFFF"/>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
        <p:nvSpPr>
          <p:cNvPr id="1042" name="Rectangle 36"/>
          <p:cNvSpPr>
            <a:spLocks noChangeArrowheads="1"/>
          </p:cNvSpPr>
          <p:nvPr/>
        </p:nvSpPr>
        <p:spPr bwMode="gray">
          <a:xfrm>
            <a:off x="7000875" y="415925"/>
            <a:ext cx="534988" cy="546100"/>
          </a:xfrm>
          <a:prstGeom prst="rect">
            <a:avLst/>
          </a:prstGeom>
          <a:solidFill>
            <a:srgbClr val="FFFFFF">
              <a:alpha val="30196"/>
            </a:srgbClr>
          </a:solidFill>
          <a:ln w="9525">
            <a:solidFill>
              <a:srgbClr val="FFFFFF"/>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a:p>
        </p:txBody>
      </p:sp>
    </p:spTree>
    <p:extLst>
      <p:ext uri="{BB962C8B-B14F-4D97-AF65-F5344CB8AC3E}">
        <p14:creationId xmlns:p14="http://schemas.microsoft.com/office/powerpoint/2010/main" val="4170550986"/>
      </p:ext>
    </p:extLst>
  </p:cSld>
  <p:clrMap bg1="dk2" tx1="lt1" bg2="dk1"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Lst>
  <p:txStyles>
    <p:titleStyle>
      <a:lvl1pPr algn="l" rtl="0" eaLnBrk="1" fontAlgn="base" hangingPunct="1">
        <a:spcBef>
          <a:spcPct val="0"/>
        </a:spcBef>
        <a:spcAft>
          <a:spcPct val="0"/>
        </a:spcAft>
        <a:defRPr sz="4400" b="1">
          <a:solidFill>
            <a:srgbClr val="FFFFFF"/>
          </a:solidFill>
          <a:latin typeface="+mj-lt"/>
          <a:ea typeface="+mj-ea"/>
          <a:cs typeface="+mj-cs"/>
        </a:defRPr>
      </a:lvl1pPr>
      <a:lvl2pPr algn="l" rtl="0" eaLnBrk="1" fontAlgn="base" hangingPunct="1">
        <a:spcBef>
          <a:spcPct val="0"/>
        </a:spcBef>
        <a:spcAft>
          <a:spcPct val="0"/>
        </a:spcAft>
        <a:defRPr sz="4400" b="1">
          <a:solidFill>
            <a:srgbClr val="FFFFFF"/>
          </a:solidFill>
          <a:latin typeface="Arial" charset="0"/>
        </a:defRPr>
      </a:lvl2pPr>
      <a:lvl3pPr algn="l" rtl="0" eaLnBrk="1" fontAlgn="base" hangingPunct="1">
        <a:spcBef>
          <a:spcPct val="0"/>
        </a:spcBef>
        <a:spcAft>
          <a:spcPct val="0"/>
        </a:spcAft>
        <a:defRPr sz="4400" b="1">
          <a:solidFill>
            <a:srgbClr val="FFFFFF"/>
          </a:solidFill>
          <a:latin typeface="Arial" charset="0"/>
        </a:defRPr>
      </a:lvl3pPr>
      <a:lvl4pPr algn="l" rtl="0" eaLnBrk="1" fontAlgn="base" hangingPunct="1">
        <a:spcBef>
          <a:spcPct val="0"/>
        </a:spcBef>
        <a:spcAft>
          <a:spcPct val="0"/>
        </a:spcAft>
        <a:defRPr sz="4400" b="1">
          <a:solidFill>
            <a:srgbClr val="FFFFFF"/>
          </a:solidFill>
          <a:latin typeface="Arial" charset="0"/>
        </a:defRPr>
      </a:lvl4pPr>
      <a:lvl5pPr algn="l" rtl="0" eaLnBrk="1" fontAlgn="base" hangingPunct="1">
        <a:spcBef>
          <a:spcPct val="0"/>
        </a:spcBef>
        <a:spcAft>
          <a:spcPct val="0"/>
        </a:spcAft>
        <a:defRPr sz="4400" b="1">
          <a:solidFill>
            <a:srgbClr val="FFFFFF"/>
          </a:solidFill>
          <a:latin typeface="Arial" charset="0"/>
        </a:defRPr>
      </a:lvl5pPr>
      <a:lvl6pPr marL="457200" algn="l" rtl="0" eaLnBrk="1" fontAlgn="base" hangingPunct="1">
        <a:spcBef>
          <a:spcPct val="0"/>
        </a:spcBef>
        <a:spcAft>
          <a:spcPct val="0"/>
        </a:spcAft>
        <a:defRPr sz="4400" b="1">
          <a:solidFill>
            <a:srgbClr val="FFFFFF"/>
          </a:solidFill>
          <a:latin typeface="Arial" charset="0"/>
        </a:defRPr>
      </a:lvl6pPr>
      <a:lvl7pPr marL="914400" algn="l" rtl="0" eaLnBrk="1" fontAlgn="base" hangingPunct="1">
        <a:spcBef>
          <a:spcPct val="0"/>
        </a:spcBef>
        <a:spcAft>
          <a:spcPct val="0"/>
        </a:spcAft>
        <a:defRPr sz="4400" b="1">
          <a:solidFill>
            <a:srgbClr val="FFFFFF"/>
          </a:solidFill>
          <a:latin typeface="Arial" charset="0"/>
        </a:defRPr>
      </a:lvl7pPr>
      <a:lvl8pPr marL="1371600" algn="l" rtl="0" eaLnBrk="1" fontAlgn="base" hangingPunct="1">
        <a:spcBef>
          <a:spcPct val="0"/>
        </a:spcBef>
        <a:spcAft>
          <a:spcPct val="0"/>
        </a:spcAft>
        <a:defRPr sz="4400" b="1">
          <a:solidFill>
            <a:srgbClr val="FFFFFF"/>
          </a:solidFill>
          <a:latin typeface="Arial" charset="0"/>
        </a:defRPr>
      </a:lvl8pPr>
      <a:lvl9pPr marL="1828800" algn="l" rtl="0" eaLnBrk="1" fontAlgn="base" hangingPunct="1">
        <a:spcBef>
          <a:spcPct val="0"/>
        </a:spcBef>
        <a:spcAft>
          <a:spcPct val="0"/>
        </a:spcAft>
        <a:defRPr sz="4400" b="1">
          <a:solidFill>
            <a:srgbClr val="FFFFFF"/>
          </a:solidFill>
          <a:latin typeface="Arial" charset="0"/>
        </a:defRPr>
      </a:lvl9pPr>
    </p:titleStyle>
    <p:body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rgbClr val="000000"/>
          </a:solidFill>
          <a:latin typeface="+mn-lt"/>
        </a:defRPr>
      </a:lvl2pPr>
      <a:lvl3pPr marL="1143000" indent="-228600" algn="l" rtl="0" eaLnBrk="1" fontAlgn="base" hangingPunct="1">
        <a:spcBef>
          <a:spcPct val="20000"/>
        </a:spcBef>
        <a:spcAft>
          <a:spcPct val="0"/>
        </a:spcAft>
        <a:buChar char="•"/>
        <a:defRPr sz="2400">
          <a:solidFill>
            <a:srgbClr val="000000"/>
          </a:solidFill>
          <a:latin typeface="+mn-lt"/>
        </a:defRPr>
      </a:lvl3pPr>
      <a:lvl4pPr marL="1600200" indent="-228600" algn="l" rtl="0" eaLnBrk="1" fontAlgn="base" hangingPunct="1">
        <a:spcBef>
          <a:spcPct val="20000"/>
        </a:spcBef>
        <a:spcAft>
          <a:spcPct val="0"/>
        </a:spcAft>
        <a:buChar char="–"/>
        <a:defRPr sz="2000">
          <a:solidFill>
            <a:srgbClr val="000000"/>
          </a:solidFill>
          <a:latin typeface="+mn-lt"/>
        </a:defRPr>
      </a:lvl4pPr>
      <a:lvl5pPr marL="2057400" indent="-228600" algn="l" rtl="0" eaLnBrk="1" fontAlgn="base" hangingPunct="1">
        <a:spcBef>
          <a:spcPct val="20000"/>
        </a:spcBef>
        <a:spcAft>
          <a:spcPct val="0"/>
        </a:spcAft>
        <a:buChar char="»"/>
        <a:defRPr sz="2000">
          <a:solidFill>
            <a:srgbClr val="000000"/>
          </a:solidFill>
          <a:latin typeface="+mn-lt"/>
        </a:defRPr>
      </a:lvl5pPr>
      <a:lvl6pPr marL="2514600" indent="-228600" algn="l" rtl="0" eaLnBrk="1" fontAlgn="base" hangingPunct="1">
        <a:spcBef>
          <a:spcPct val="20000"/>
        </a:spcBef>
        <a:spcAft>
          <a:spcPct val="0"/>
        </a:spcAft>
        <a:buChar char="»"/>
        <a:defRPr sz="2000">
          <a:solidFill>
            <a:srgbClr val="000000"/>
          </a:solidFill>
          <a:latin typeface="+mn-lt"/>
        </a:defRPr>
      </a:lvl6pPr>
      <a:lvl7pPr marL="2971800" indent="-228600" algn="l" rtl="0" eaLnBrk="1" fontAlgn="base" hangingPunct="1">
        <a:spcBef>
          <a:spcPct val="20000"/>
        </a:spcBef>
        <a:spcAft>
          <a:spcPct val="0"/>
        </a:spcAft>
        <a:buChar char="»"/>
        <a:defRPr sz="2000">
          <a:solidFill>
            <a:srgbClr val="000000"/>
          </a:solidFill>
          <a:latin typeface="+mn-lt"/>
        </a:defRPr>
      </a:lvl7pPr>
      <a:lvl8pPr marL="3429000" indent="-228600" algn="l" rtl="0" eaLnBrk="1" fontAlgn="base" hangingPunct="1">
        <a:spcBef>
          <a:spcPct val="20000"/>
        </a:spcBef>
        <a:spcAft>
          <a:spcPct val="0"/>
        </a:spcAft>
        <a:buChar char="»"/>
        <a:defRPr sz="2000">
          <a:solidFill>
            <a:srgbClr val="000000"/>
          </a:solidFill>
          <a:latin typeface="+mn-lt"/>
        </a:defRPr>
      </a:lvl8pPr>
      <a:lvl9pPr marL="3886200" indent="-228600" algn="l" rtl="0" eaLnBrk="1" fontAlgn="base" hangingPunct="1">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200" y="2133600"/>
            <a:ext cx="8763000" cy="1470025"/>
          </a:xfrm>
        </p:spPr>
        <p:txBody>
          <a:bodyPr/>
          <a:lstStyle/>
          <a:p>
            <a:pPr algn="ctr"/>
            <a:r>
              <a:rPr lang="en-US" altLang="en-US" sz="4600" dirty="0">
                <a:solidFill>
                  <a:srgbClr val="002060"/>
                </a:solidFill>
              </a:rPr>
              <a:t>DỊCH TỄ HỌC</a:t>
            </a:r>
          </a:p>
        </p:txBody>
      </p:sp>
    </p:spTree>
    <p:extLst>
      <p:ext uri="{BB962C8B-B14F-4D97-AF65-F5344CB8AC3E}">
        <p14:creationId xmlns:p14="http://schemas.microsoft.com/office/powerpoint/2010/main" val="3611599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5029200"/>
          </a:xfrm>
        </p:spPr>
        <p:txBody>
          <a:bodyPr>
            <a:noAutofit/>
          </a:bodyPr>
          <a:lstStyle/>
          <a:p>
            <a:pPr marL="274320" lvl="2" indent="-274320">
              <a:lnSpc>
                <a:spcPct val="130000"/>
              </a:lnSpc>
              <a:spcBef>
                <a:spcPts val="300"/>
              </a:spcBef>
              <a:spcAft>
                <a:spcPts val="300"/>
              </a:spcAft>
              <a:buClr>
                <a:schemeClr val="accent3"/>
              </a:buClr>
              <a:buSzPct val="95000"/>
              <a:buNone/>
            </a:pPr>
            <a:r>
              <a:rPr lang="nl-NL" sz="2800" b="1" dirty="0">
                <a:solidFill>
                  <a:srgbClr val="0000CC"/>
                </a:solidFill>
                <a:latin typeface="Arial" pitchFamily="34" charset="0"/>
                <a:cs typeface="Arial" pitchFamily="34" charset="0"/>
              </a:rPr>
              <a:t>Ý nghĩa:</a:t>
            </a:r>
          </a:p>
          <a:p>
            <a:pPr marL="548640" lvl="3" indent="-274320" algn="just">
              <a:lnSpc>
                <a:spcPct val="130000"/>
              </a:lnSpc>
              <a:spcBef>
                <a:spcPts val="500"/>
              </a:spcBef>
              <a:spcAft>
                <a:spcPts val="500"/>
              </a:spcAft>
              <a:buSzPct val="95000"/>
              <a:buFont typeface="Wingdings" pitchFamily="2" charset="2"/>
              <a:buChar char="ü"/>
            </a:pPr>
            <a:r>
              <a:rPr lang="en-US" sz="2800" dirty="0" err="1">
                <a:latin typeface="Arial" pitchFamily="34" charset="0"/>
                <a:cs typeface="Arial" pitchFamily="34" charset="0"/>
              </a:rPr>
              <a:t>Đánh</a:t>
            </a:r>
            <a:r>
              <a:rPr lang="en-US" sz="2800" dirty="0">
                <a:latin typeface="Arial" pitchFamily="34" charset="0"/>
                <a:cs typeface="Arial" pitchFamily="34" charset="0"/>
              </a:rPr>
              <a:t> </a:t>
            </a:r>
            <a:r>
              <a:rPr lang="en-US" sz="2800" dirty="0" err="1">
                <a:latin typeface="Arial" pitchFamily="34" charset="0"/>
                <a:cs typeface="Arial" pitchFamily="34" charset="0"/>
              </a:rPr>
              <a:t>giá</a:t>
            </a:r>
            <a:r>
              <a:rPr lang="en-US" sz="2800" dirty="0">
                <a:latin typeface="Arial" pitchFamily="34" charset="0"/>
                <a:cs typeface="Arial" pitchFamily="34" charset="0"/>
              </a:rPr>
              <a:t> </a:t>
            </a:r>
            <a:r>
              <a:rPr lang="en-US" sz="2800" dirty="0" err="1">
                <a:latin typeface="Arial" pitchFamily="34" charset="0"/>
                <a:cs typeface="Arial" pitchFamily="34" charset="0"/>
              </a:rPr>
              <a:t>tình</a:t>
            </a:r>
            <a:r>
              <a:rPr lang="en-US" sz="2800" dirty="0">
                <a:latin typeface="Arial" pitchFamily="34" charset="0"/>
                <a:cs typeface="Arial" pitchFamily="34" charset="0"/>
              </a:rPr>
              <a:t> </a:t>
            </a:r>
            <a:r>
              <a:rPr lang="en-US" sz="2800" dirty="0" err="1">
                <a:latin typeface="Arial" pitchFamily="34" charset="0"/>
                <a:cs typeface="Arial" pitchFamily="34" charset="0"/>
              </a:rPr>
              <a:t>trạng</a:t>
            </a:r>
            <a:r>
              <a:rPr lang="en-US" sz="2800" dirty="0">
                <a:latin typeface="Arial" pitchFamily="34" charset="0"/>
                <a:cs typeface="Arial" pitchFamily="34" charset="0"/>
              </a:rPr>
              <a:t> </a:t>
            </a:r>
            <a:r>
              <a:rPr lang="en-US" sz="2800" dirty="0" err="1">
                <a:latin typeface="Arial" pitchFamily="34" charset="0"/>
                <a:cs typeface="Arial" pitchFamily="34" charset="0"/>
              </a:rPr>
              <a:t>sức</a:t>
            </a:r>
            <a:r>
              <a:rPr lang="en-US" sz="2800" dirty="0">
                <a:latin typeface="Arial" pitchFamily="34" charset="0"/>
                <a:cs typeface="Arial" pitchFamily="34" charset="0"/>
              </a:rPr>
              <a:t> </a:t>
            </a:r>
            <a:r>
              <a:rPr lang="en-US" sz="2800" dirty="0" err="1">
                <a:latin typeface="Arial" pitchFamily="34" charset="0"/>
                <a:cs typeface="Arial" pitchFamily="34" charset="0"/>
              </a:rPr>
              <a:t>khỏe</a:t>
            </a:r>
            <a:r>
              <a:rPr lang="en-US" sz="2800" dirty="0">
                <a:latin typeface="Arial" pitchFamily="34" charset="0"/>
                <a:cs typeface="Arial" pitchFamily="34" charset="0"/>
              </a:rPr>
              <a:t> </a:t>
            </a:r>
            <a:r>
              <a:rPr lang="en-US" sz="2800" dirty="0" err="1">
                <a:latin typeface="Arial" pitchFamily="34" charset="0"/>
                <a:cs typeface="Arial" pitchFamily="34" charset="0"/>
              </a:rPr>
              <a:t>của</a:t>
            </a:r>
            <a:r>
              <a:rPr lang="en-US" sz="2800" dirty="0">
                <a:latin typeface="Arial" pitchFamily="34" charset="0"/>
                <a:cs typeface="Arial" pitchFamily="34" charset="0"/>
              </a:rPr>
              <a:t> </a:t>
            </a:r>
            <a:r>
              <a:rPr lang="en-US" sz="2800" dirty="0" err="1">
                <a:latin typeface="Arial" pitchFamily="34" charset="0"/>
                <a:cs typeface="Arial" pitchFamily="34" charset="0"/>
              </a:rPr>
              <a:t>quần</a:t>
            </a:r>
            <a:r>
              <a:rPr lang="en-US" sz="2800" dirty="0">
                <a:latin typeface="Arial" pitchFamily="34" charset="0"/>
                <a:cs typeface="Arial" pitchFamily="34" charset="0"/>
              </a:rPr>
              <a:t> </a:t>
            </a:r>
            <a:r>
              <a:rPr lang="en-US" sz="2800" dirty="0" err="1">
                <a:latin typeface="Arial" pitchFamily="34" charset="0"/>
                <a:cs typeface="Arial" pitchFamily="34" charset="0"/>
              </a:rPr>
              <a:t>thể</a:t>
            </a:r>
            <a:r>
              <a:rPr lang="en-US" sz="2800" dirty="0">
                <a:latin typeface="Arial" pitchFamily="34" charset="0"/>
                <a:cs typeface="Arial" pitchFamily="34" charset="0"/>
              </a:rPr>
              <a:t> </a:t>
            </a:r>
            <a:r>
              <a:rPr lang="en-US" sz="2800" dirty="0" err="1">
                <a:latin typeface="Arial" pitchFamily="34" charset="0"/>
                <a:cs typeface="Arial" pitchFamily="34" charset="0"/>
              </a:rPr>
              <a:t>đối</a:t>
            </a:r>
            <a:r>
              <a:rPr lang="en-US" sz="2800" dirty="0">
                <a:latin typeface="Arial" pitchFamily="34" charset="0"/>
                <a:cs typeface="Arial" pitchFamily="34" charset="0"/>
              </a:rPr>
              <a:t>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một</a:t>
            </a:r>
            <a:r>
              <a:rPr lang="en-US" sz="2800" dirty="0">
                <a:latin typeface="Arial" pitchFamily="34" charset="0"/>
                <a:cs typeface="Arial" pitchFamily="34" charset="0"/>
              </a:rPr>
              <a:t> </a:t>
            </a:r>
            <a:r>
              <a:rPr lang="en-US" sz="2800" dirty="0" err="1">
                <a:latin typeface="Arial" pitchFamily="34" charset="0"/>
                <a:cs typeface="Arial" pitchFamily="34" charset="0"/>
              </a:rPr>
              <a:t>bệnh</a:t>
            </a:r>
            <a:r>
              <a:rPr lang="en-US" sz="2800" dirty="0">
                <a:latin typeface="Arial" pitchFamily="34" charset="0"/>
                <a:cs typeface="Arial" pitchFamily="34" charset="0"/>
              </a:rPr>
              <a:t>.</a:t>
            </a:r>
          </a:p>
          <a:p>
            <a:pPr marL="548640" lvl="3" indent="-274320" algn="just">
              <a:lnSpc>
                <a:spcPct val="130000"/>
              </a:lnSpc>
              <a:spcBef>
                <a:spcPts val="500"/>
              </a:spcBef>
              <a:spcAft>
                <a:spcPts val="500"/>
              </a:spcAft>
              <a:buSzPct val="95000"/>
              <a:buFont typeface="Wingdings" pitchFamily="2" charset="2"/>
              <a:buChar char="ü"/>
            </a:pPr>
            <a:r>
              <a:rPr lang="en-US" sz="2800" dirty="0" err="1">
                <a:latin typeface="Arial" pitchFamily="34" charset="0"/>
                <a:cs typeface="Arial" pitchFamily="34" charset="0"/>
              </a:rPr>
              <a:t>Đánh</a:t>
            </a:r>
            <a:r>
              <a:rPr lang="en-US" sz="2800" dirty="0">
                <a:latin typeface="Arial" pitchFamily="34" charset="0"/>
                <a:cs typeface="Arial" pitchFamily="34" charset="0"/>
              </a:rPr>
              <a:t> </a:t>
            </a:r>
            <a:r>
              <a:rPr lang="en-US" sz="2800" dirty="0" err="1">
                <a:latin typeface="Arial" pitchFamily="34" charset="0"/>
                <a:cs typeface="Arial" pitchFamily="34" charset="0"/>
              </a:rPr>
              <a:t>giá</a:t>
            </a:r>
            <a:r>
              <a:rPr lang="en-US" sz="2800" dirty="0">
                <a:latin typeface="Arial" pitchFamily="34" charset="0"/>
                <a:cs typeface="Arial" pitchFamily="34" charset="0"/>
              </a:rPr>
              <a:t> </a:t>
            </a:r>
            <a:r>
              <a:rPr lang="en-US" sz="2800" dirty="0" err="1">
                <a:solidFill>
                  <a:srgbClr val="FF0000"/>
                </a:solidFill>
                <a:latin typeface="Arial" pitchFamily="34" charset="0"/>
                <a:cs typeface="Arial" pitchFamily="34" charset="0"/>
              </a:rPr>
              <a:t>nhu</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cầu</a:t>
            </a:r>
            <a:r>
              <a:rPr lang="en-US" sz="2800" dirty="0">
                <a:solidFill>
                  <a:srgbClr val="FF0000"/>
                </a:solidFill>
                <a:latin typeface="Arial" pitchFamily="34" charset="0"/>
                <a:cs typeface="Arial" pitchFamily="34" charset="0"/>
              </a:rPr>
              <a:t> CSSK </a:t>
            </a:r>
            <a:r>
              <a:rPr lang="en-US" sz="2800" dirty="0" err="1">
                <a:latin typeface="Arial" pitchFamily="34" charset="0"/>
                <a:cs typeface="Arial" pitchFamily="34" charset="0"/>
              </a:rPr>
              <a:t>của</a:t>
            </a:r>
            <a:r>
              <a:rPr lang="en-US" sz="2800" dirty="0">
                <a:latin typeface="Arial" pitchFamily="34" charset="0"/>
                <a:cs typeface="Arial" pitchFamily="34" charset="0"/>
              </a:rPr>
              <a:t> </a:t>
            </a:r>
            <a:r>
              <a:rPr lang="en-US" sz="2800" dirty="0" err="1">
                <a:latin typeface="Arial" pitchFamily="34" charset="0"/>
                <a:cs typeface="Arial" pitchFamily="34" charset="0"/>
              </a:rPr>
              <a:t>quần</a:t>
            </a:r>
            <a:r>
              <a:rPr lang="en-US" sz="2800" dirty="0">
                <a:latin typeface="Arial" pitchFamily="34" charset="0"/>
                <a:cs typeface="Arial" pitchFamily="34" charset="0"/>
              </a:rPr>
              <a:t> </a:t>
            </a:r>
            <a:r>
              <a:rPr lang="en-US" sz="2800" dirty="0" err="1">
                <a:latin typeface="Arial" pitchFamily="34" charset="0"/>
                <a:cs typeface="Arial" pitchFamily="34" charset="0"/>
              </a:rPr>
              <a:t>thể</a:t>
            </a:r>
            <a:r>
              <a:rPr lang="en-US" sz="2800" dirty="0">
                <a:latin typeface="Arial" pitchFamily="34" charset="0"/>
                <a:cs typeface="Arial" pitchFamily="34" charset="0"/>
              </a:rPr>
              <a:t>.</a:t>
            </a:r>
          </a:p>
          <a:p>
            <a:pPr marL="548640" lvl="3" indent="-274320" algn="just">
              <a:lnSpc>
                <a:spcPct val="130000"/>
              </a:lnSpc>
              <a:spcBef>
                <a:spcPts val="500"/>
              </a:spcBef>
              <a:spcAft>
                <a:spcPts val="500"/>
              </a:spcAft>
              <a:buSzPct val="95000"/>
              <a:buFont typeface="Wingdings" pitchFamily="2" charset="2"/>
              <a:buChar char="ü"/>
            </a:pPr>
            <a:r>
              <a:rPr lang="en-US" sz="2800" dirty="0" err="1">
                <a:latin typeface="Arial" pitchFamily="34" charset="0"/>
                <a:cs typeface="Arial" pitchFamily="34" charset="0"/>
              </a:rPr>
              <a:t>Là</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liệu</a:t>
            </a:r>
            <a:r>
              <a:rPr lang="en-US" sz="2800" dirty="0">
                <a:latin typeface="Arial" pitchFamily="34" charset="0"/>
                <a:cs typeface="Arial" pitchFamily="34" charset="0"/>
              </a:rPr>
              <a:t> </a:t>
            </a:r>
            <a:r>
              <a:rPr lang="en-US" sz="2800" dirty="0" err="1">
                <a:latin typeface="Arial" pitchFamily="34" charset="0"/>
                <a:cs typeface="Arial" pitchFamily="34" charset="0"/>
              </a:rPr>
              <a:t>cần</a:t>
            </a:r>
            <a:r>
              <a:rPr lang="en-US" sz="2800" dirty="0">
                <a:latin typeface="Arial" pitchFamily="34" charset="0"/>
                <a:cs typeface="Arial" pitchFamily="34" charset="0"/>
              </a:rPr>
              <a:t> </a:t>
            </a:r>
            <a:r>
              <a:rPr lang="en-US" sz="2800" dirty="0" err="1">
                <a:latin typeface="Arial" pitchFamily="34" charset="0"/>
                <a:cs typeface="Arial" pitchFamily="34" charset="0"/>
              </a:rPr>
              <a:t>thiết</a:t>
            </a:r>
            <a:r>
              <a:rPr lang="en-US" sz="2800" dirty="0">
                <a:latin typeface="Arial" pitchFamily="34" charset="0"/>
                <a:cs typeface="Arial" pitchFamily="34" charset="0"/>
              </a:rPr>
              <a:t> </a:t>
            </a:r>
            <a:r>
              <a:rPr lang="en-US" sz="2800" dirty="0" err="1">
                <a:latin typeface="Arial" pitchFamily="34" charset="0"/>
                <a:cs typeface="Arial" pitchFamily="34" charset="0"/>
              </a:rPr>
              <a:t>phục</a:t>
            </a:r>
            <a:r>
              <a:rPr lang="en-US" sz="2800" dirty="0">
                <a:latin typeface="Arial" pitchFamily="34" charset="0"/>
                <a:cs typeface="Arial" pitchFamily="34" charset="0"/>
              </a:rPr>
              <a:t> </a:t>
            </a:r>
            <a:r>
              <a:rPr lang="en-US" sz="2800" dirty="0" err="1">
                <a:latin typeface="Arial" pitchFamily="34" charset="0"/>
                <a:cs typeface="Arial" pitchFamily="34" charset="0"/>
              </a:rPr>
              <a:t>vụ</a:t>
            </a:r>
            <a:r>
              <a:rPr lang="en-US" sz="2800" dirty="0">
                <a:latin typeface="Arial" pitchFamily="34" charset="0"/>
                <a:cs typeface="Arial" pitchFamily="34" charset="0"/>
              </a:rPr>
              <a:t> </a:t>
            </a:r>
            <a:r>
              <a:rPr lang="en-US" sz="2800" dirty="0" err="1">
                <a:latin typeface="Arial" pitchFamily="34" charset="0"/>
                <a:cs typeface="Arial" pitchFamily="34" charset="0"/>
              </a:rPr>
              <a:t>cho</a:t>
            </a:r>
            <a:r>
              <a:rPr lang="en-US" sz="2800" dirty="0">
                <a:latin typeface="Arial" pitchFamily="34" charset="0"/>
                <a:cs typeface="Arial" pitchFamily="34" charset="0"/>
              </a:rPr>
              <a:t> </a:t>
            </a:r>
            <a:r>
              <a:rPr lang="en-US" sz="2800" dirty="0" err="1">
                <a:latin typeface="Arial" pitchFamily="34" charset="0"/>
                <a:cs typeface="Arial" pitchFamily="34" charset="0"/>
              </a:rPr>
              <a:t>việc</a:t>
            </a:r>
            <a:r>
              <a:rPr lang="en-US" sz="2800" dirty="0">
                <a:latin typeface="Arial" pitchFamily="34" charset="0"/>
                <a:cs typeface="Arial" pitchFamily="34" charset="0"/>
              </a:rPr>
              <a:t> </a:t>
            </a:r>
            <a:r>
              <a:rPr lang="en-US" sz="2800" dirty="0" err="1">
                <a:latin typeface="Arial" pitchFamily="34" charset="0"/>
                <a:cs typeface="Arial" pitchFamily="34" charset="0"/>
              </a:rPr>
              <a:t>lập</a:t>
            </a:r>
            <a:r>
              <a:rPr lang="en-US" sz="2800" dirty="0">
                <a:latin typeface="Arial" pitchFamily="34" charset="0"/>
                <a:cs typeface="Arial" pitchFamily="34" charset="0"/>
              </a:rPr>
              <a:t> </a:t>
            </a:r>
            <a:r>
              <a:rPr lang="en-US" sz="2800" dirty="0" err="1">
                <a:latin typeface="Arial" pitchFamily="34" charset="0"/>
                <a:cs typeface="Arial" pitchFamily="34" charset="0"/>
              </a:rPr>
              <a:t>kế</a:t>
            </a:r>
            <a:r>
              <a:rPr lang="en-US" sz="2800" dirty="0">
                <a:latin typeface="Arial" pitchFamily="34" charset="0"/>
                <a:cs typeface="Arial" pitchFamily="34" charset="0"/>
              </a:rPr>
              <a:t> </a:t>
            </a:r>
            <a:r>
              <a:rPr lang="en-US" sz="2800" dirty="0" err="1">
                <a:latin typeface="Arial" pitchFamily="34" charset="0"/>
                <a:cs typeface="Arial" pitchFamily="34" charset="0"/>
              </a:rPr>
              <a:t>hoạch</a:t>
            </a:r>
            <a:r>
              <a:rPr lang="en-US" sz="2800" dirty="0">
                <a:latin typeface="Arial" pitchFamily="34" charset="0"/>
                <a:cs typeface="Arial" pitchFamily="34" charset="0"/>
              </a:rPr>
              <a:t> CSSK </a:t>
            </a:r>
            <a:r>
              <a:rPr lang="en-US" sz="2800" dirty="0" err="1">
                <a:latin typeface="Arial" pitchFamily="34" charset="0"/>
                <a:cs typeface="Arial" pitchFamily="34" charset="0"/>
              </a:rPr>
              <a:t>của</a:t>
            </a:r>
            <a:r>
              <a:rPr lang="en-US" sz="2800" dirty="0">
                <a:latin typeface="Arial" pitchFamily="34" charset="0"/>
                <a:cs typeface="Arial" pitchFamily="34" charset="0"/>
              </a:rPr>
              <a:t> </a:t>
            </a:r>
            <a:r>
              <a:rPr lang="en-US" sz="2800" dirty="0" err="1">
                <a:latin typeface="Arial" pitchFamily="34" charset="0"/>
                <a:cs typeface="Arial" pitchFamily="34" charset="0"/>
              </a:rPr>
              <a:t>quần</a:t>
            </a:r>
            <a:r>
              <a:rPr lang="en-US" sz="2800" dirty="0">
                <a:latin typeface="Arial" pitchFamily="34" charset="0"/>
                <a:cs typeface="Arial" pitchFamily="34" charset="0"/>
              </a:rPr>
              <a:t> </a:t>
            </a:r>
            <a:r>
              <a:rPr lang="en-US" sz="2800" dirty="0" err="1">
                <a:latin typeface="Arial" pitchFamily="34" charset="0"/>
                <a:cs typeface="Arial" pitchFamily="34" charset="0"/>
              </a:rPr>
              <a:t>thể</a:t>
            </a:r>
            <a:r>
              <a:rPr lang="en-US" sz="2800" dirty="0">
                <a:latin typeface="Arial" pitchFamily="34" charset="0"/>
                <a:cs typeface="Arial" pitchFamily="34" charset="0"/>
              </a:rPr>
              <a:t>.</a:t>
            </a:r>
          </a:p>
          <a:p>
            <a:pPr marL="548640" lvl="3" indent="-274320" algn="just">
              <a:lnSpc>
                <a:spcPct val="130000"/>
              </a:lnSpc>
              <a:spcBef>
                <a:spcPts val="500"/>
              </a:spcBef>
              <a:spcAft>
                <a:spcPts val="500"/>
              </a:spcAft>
              <a:buSzPct val="95000"/>
              <a:buFont typeface="Wingdings" pitchFamily="2" charset="2"/>
              <a:buChar char="ü"/>
            </a:pPr>
            <a:r>
              <a:rPr lang="en-US" sz="2800" dirty="0" err="1">
                <a:latin typeface="Arial" pitchFamily="34" charset="0"/>
                <a:cs typeface="Arial" pitchFamily="34" charset="0"/>
              </a:rPr>
              <a:t>Sử</a:t>
            </a:r>
            <a:r>
              <a:rPr lang="en-US" sz="2800" dirty="0">
                <a:latin typeface="Arial" pitchFamily="34" charset="0"/>
                <a:cs typeface="Arial" pitchFamily="34" charset="0"/>
              </a:rPr>
              <a:t> </a:t>
            </a:r>
            <a:r>
              <a:rPr lang="en-US" sz="2800" dirty="0" err="1">
                <a:latin typeface="Arial" pitchFamily="34" charset="0"/>
                <a:cs typeface="Arial" pitchFamily="34" charset="0"/>
              </a:rPr>
              <a:t>dụng</a:t>
            </a:r>
            <a:r>
              <a:rPr lang="en-US" sz="2800" dirty="0">
                <a:latin typeface="Arial" pitchFamily="34" charset="0"/>
                <a:cs typeface="Arial" pitchFamily="34" charset="0"/>
              </a:rPr>
              <a:t> </a:t>
            </a:r>
            <a:r>
              <a:rPr lang="en-US" sz="2800" dirty="0" err="1">
                <a:latin typeface="Arial" pitchFamily="34" charset="0"/>
                <a:cs typeface="Arial" pitchFamily="34" charset="0"/>
              </a:rPr>
              <a:t>để</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cỡ</a:t>
            </a:r>
            <a:r>
              <a:rPr lang="en-US" sz="2800" dirty="0">
                <a:latin typeface="Arial" pitchFamily="34" charset="0"/>
                <a:cs typeface="Arial" pitchFamily="34" charset="0"/>
              </a:rPr>
              <a:t> </a:t>
            </a:r>
            <a:r>
              <a:rPr lang="en-US" sz="2800" dirty="0" err="1">
                <a:latin typeface="Arial" pitchFamily="34" charset="0"/>
                <a:cs typeface="Arial" pitchFamily="34" charset="0"/>
              </a:rPr>
              <a:t>mẫu</a:t>
            </a:r>
            <a:r>
              <a:rPr lang="en-US" sz="2800" dirty="0">
                <a:latin typeface="Arial" pitchFamily="34" charset="0"/>
                <a:cs typeface="Arial" pitchFamily="34" charset="0"/>
              </a:rPr>
              <a:t> </a:t>
            </a:r>
            <a:r>
              <a:rPr lang="en-US" sz="2800" dirty="0" err="1">
                <a:latin typeface="Arial" pitchFamily="34" charset="0"/>
                <a:cs typeface="Arial" pitchFamily="34" charset="0"/>
              </a:rPr>
              <a:t>nghiên</a:t>
            </a:r>
            <a:r>
              <a:rPr lang="en-US" sz="2800" dirty="0">
                <a:latin typeface="Arial" pitchFamily="34" charset="0"/>
                <a:cs typeface="Arial" pitchFamily="34" charset="0"/>
              </a:rPr>
              <a:t> </a:t>
            </a:r>
            <a:r>
              <a:rPr lang="en-US" sz="2800" dirty="0" err="1">
                <a:latin typeface="Arial" pitchFamily="34" charset="0"/>
                <a:cs typeface="Arial" pitchFamily="34" charset="0"/>
              </a:rPr>
              <a:t>cứu</a:t>
            </a:r>
            <a:r>
              <a:rPr lang="en-US" sz="2800" dirty="0">
                <a:latin typeface="Arial" pitchFamily="34" charset="0"/>
                <a:cs typeface="Arial" pitchFamily="34" charset="0"/>
              </a:rPr>
              <a:t>.</a:t>
            </a:r>
          </a:p>
          <a:p>
            <a:pPr marL="548640" lvl="3" indent="-274320" algn="just">
              <a:lnSpc>
                <a:spcPct val="130000"/>
              </a:lnSpc>
              <a:spcBef>
                <a:spcPts val="500"/>
              </a:spcBef>
              <a:spcAft>
                <a:spcPts val="500"/>
              </a:spcAft>
              <a:buSzPct val="95000"/>
              <a:buFont typeface="Wingdings" pitchFamily="2" charset="2"/>
              <a:buChar char="ü"/>
            </a:pPr>
            <a:r>
              <a:rPr lang="en-US" sz="2800" dirty="0" err="1">
                <a:solidFill>
                  <a:srgbClr val="FF0000"/>
                </a:solidFill>
                <a:latin typeface="Arial" pitchFamily="34" charset="0"/>
                <a:cs typeface="Arial" pitchFamily="34" charset="0"/>
              </a:rPr>
              <a:t>Đánh</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giá</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hiệu</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quả</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điều</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trị</a:t>
            </a:r>
            <a:r>
              <a:rPr lang="en-US" sz="2800" dirty="0">
                <a:latin typeface="Arial" pitchFamily="34" charset="0"/>
                <a:cs typeface="Arial" pitchFamily="34" charset="0"/>
              </a:rPr>
              <a:t>.</a:t>
            </a:r>
          </a:p>
        </p:txBody>
      </p:sp>
      <p:sp>
        <p:nvSpPr>
          <p:cNvPr id="2" name="Title 1">
            <a:extLst>
              <a:ext uri="{FF2B5EF4-FFF2-40B4-BE49-F238E27FC236}">
                <a16:creationId xmlns:a16="http://schemas.microsoft.com/office/drawing/2014/main" id="{0A6172DB-4F57-9A5F-A38A-0269F068C079}"/>
              </a:ext>
            </a:extLst>
          </p:cNvPr>
          <p:cNvSpPr txBox="1">
            <a:spLocks/>
          </p:cNvSpPr>
          <p:nvPr/>
        </p:nvSpPr>
        <p:spPr>
          <a:xfrm>
            <a:off x="228600" y="152400"/>
            <a:ext cx="6705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vi-VN" sz="4400" b="1" dirty="0">
                <a:solidFill>
                  <a:srgbClr val="FFFF00"/>
                </a:solidFill>
                <a:latin typeface="+mj-lt"/>
                <a:ea typeface="+mj-ea"/>
                <a:cs typeface="Arial" pitchFamily="34" charset="0"/>
              </a:rPr>
              <a:t>TỶ LỆ HIỆN MẮC</a:t>
            </a:r>
            <a:endParaRPr kumimoji="0" lang="en-US" sz="4400" b="1" i="0" u="none" strike="noStrike" kern="1200" cap="none" spc="0" normalizeH="0" baseline="0" noProof="0" dirty="0">
              <a:ln>
                <a:noFill/>
              </a:ln>
              <a:solidFill>
                <a:srgbClr val="FFFF00"/>
              </a:solidFill>
              <a:effectLst/>
              <a:uLnTx/>
              <a:uFillTx/>
              <a:latin typeface="+mj-lt"/>
              <a:ea typeface="+mj-ea"/>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94818"/>
            <a:ext cx="8534400" cy="868363"/>
          </a:xfrm>
        </p:spPr>
        <p:txBody>
          <a:bodyPr/>
          <a:lstStyle/>
          <a:p>
            <a:pPr algn="ctr"/>
            <a:r>
              <a:rPr lang="nl-NL" dirty="0">
                <a:solidFill>
                  <a:schemeClr val="tx2"/>
                </a:solidFill>
              </a:rPr>
              <a:t>Các yếu tố ảnh hưởng đến </a:t>
            </a:r>
            <a:br>
              <a:rPr lang="nl-NL" dirty="0">
                <a:solidFill>
                  <a:schemeClr val="tx2"/>
                </a:solidFill>
              </a:rPr>
            </a:br>
            <a:r>
              <a:rPr lang="nl-NL" dirty="0">
                <a:solidFill>
                  <a:schemeClr val="tx2"/>
                </a:solidFill>
              </a:rPr>
              <a:t>tỷ lệ hiện mắc?</a:t>
            </a:r>
            <a:endParaRPr lang="en-US" dirty="0"/>
          </a:p>
        </p:txBody>
      </p:sp>
    </p:spTree>
    <p:extLst>
      <p:ext uri="{BB962C8B-B14F-4D97-AF65-F5344CB8AC3E}">
        <p14:creationId xmlns:p14="http://schemas.microsoft.com/office/powerpoint/2010/main" val="2988746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vi-VN" dirty="0">
                <a:solidFill>
                  <a:srgbClr val="FF0000"/>
                </a:solidFill>
              </a:rPr>
              <a:t>Các yếu tố ảnh hưởng</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7194760"/>
              </p:ext>
            </p:extLst>
          </p:nvPr>
        </p:nvGraphicFramePr>
        <p:xfrm>
          <a:off x="533400" y="1219200"/>
          <a:ext cx="8001000" cy="5187182"/>
        </p:xfrm>
        <a:graphic>
          <a:graphicData uri="http://schemas.openxmlformats.org/drawingml/2006/table">
            <a:tbl>
              <a:tblPr firstRow="1" firstCol="1" bandRow="1">
                <a:tableStyleId>{5C22544A-7EE6-4342-B048-85BDC9FD1C3A}</a:tableStyleId>
              </a:tblPr>
              <a:tblGrid>
                <a:gridCol w="8001000">
                  <a:extLst>
                    <a:ext uri="{9D8B030D-6E8A-4147-A177-3AD203B41FA5}">
                      <a16:colId xmlns:a16="http://schemas.microsoft.com/office/drawing/2014/main" val="20000"/>
                    </a:ext>
                  </a:extLst>
                </a:gridCol>
              </a:tblGrid>
              <a:tr h="664029">
                <a:tc>
                  <a:txBody>
                    <a:bodyPr/>
                    <a:lstStyle/>
                    <a:p>
                      <a:pPr algn="just">
                        <a:lnSpc>
                          <a:spcPct val="150000"/>
                        </a:lnSpc>
                        <a:spcAft>
                          <a:spcPts val="0"/>
                        </a:spcAft>
                      </a:pPr>
                      <a:r>
                        <a:rPr lang="nl-NL" sz="2800" b="0" dirty="0">
                          <a:solidFill>
                            <a:schemeClr val="tx2">
                              <a:lumMod val="50000"/>
                            </a:schemeClr>
                          </a:solidFill>
                          <a:effectLst/>
                        </a:rPr>
                        <a:t>Tỷ lệ </a:t>
                      </a:r>
                      <a:r>
                        <a:rPr lang="nl-NL" sz="2800" b="0" dirty="0">
                          <a:solidFill>
                            <a:srgbClr val="FF0000"/>
                          </a:solidFill>
                          <a:effectLst/>
                        </a:rPr>
                        <a:t>hiện mắc tăng </a:t>
                      </a:r>
                      <a:r>
                        <a:rPr lang="nl-NL" sz="2800" b="0" dirty="0">
                          <a:solidFill>
                            <a:schemeClr val="tx2">
                              <a:lumMod val="50000"/>
                            </a:schemeClr>
                          </a:solidFill>
                          <a:effectLst/>
                        </a:rPr>
                        <a:t>khi:</a:t>
                      </a:r>
                      <a:endParaRPr lang="en-US" sz="2800" b="0" dirty="0">
                        <a:solidFill>
                          <a:schemeClr val="tx2">
                            <a:lumMod val="50000"/>
                          </a:schemeClr>
                        </a:solidFill>
                        <a:effectLst/>
                        <a:latin typeface="Times New Roman" panose="02020603050405020304" pitchFamily="18" charset="0"/>
                        <a:ea typeface="Times New Roman" panose="02020603050405020304" pitchFamily="18" charset="0"/>
                      </a:endParaRPr>
                    </a:p>
                  </a:txBody>
                  <a:tcPr marL="68580" marR="68580" marT="0" marB="0">
                    <a:noFill/>
                  </a:tcPr>
                </a:tc>
                <a:extLst>
                  <a:ext uri="{0D108BD9-81ED-4DB2-BD59-A6C34878D82A}">
                    <a16:rowId xmlns:a16="http://schemas.microsoft.com/office/drawing/2014/main" val="10000"/>
                  </a:ext>
                </a:extLst>
              </a:tr>
              <a:tr h="664029">
                <a:tc>
                  <a:txBody>
                    <a:bodyPr/>
                    <a:lstStyle/>
                    <a:p>
                      <a:pPr algn="just">
                        <a:lnSpc>
                          <a:spcPct val="150000"/>
                        </a:lnSpc>
                        <a:spcAft>
                          <a:spcPts val="0"/>
                        </a:spcAft>
                      </a:pPr>
                      <a:r>
                        <a:rPr lang="nl-NL" sz="2800" b="0" dirty="0">
                          <a:solidFill>
                            <a:schemeClr val="tx2">
                              <a:lumMod val="50000"/>
                            </a:schemeClr>
                          </a:solidFill>
                          <a:effectLst/>
                        </a:rPr>
                        <a:t>- Thời gian bệnh dài/ tăng</a:t>
                      </a:r>
                      <a:endParaRPr lang="en-US" sz="2800" b="0" dirty="0">
                        <a:solidFill>
                          <a:schemeClr val="tx2">
                            <a:lumMod val="50000"/>
                          </a:schemeClr>
                        </a:solidFill>
                        <a:effectLst/>
                        <a:latin typeface="Times New Roman" panose="02020603050405020304" pitchFamily="18" charset="0"/>
                        <a:ea typeface="Times New Roman" panose="02020603050405020304" pitchFamily="18" charset="0"/>
                      </a:endParaRPr>
                    </a:p>
                  </a:txBody>
                  <a:tcPr marL="68580" marR="68580" marT="0" marB="0">
                    <a:noFill/>
                  </a:tcPr>
                </a:tc>
                <a:extLst>
                  <a:ext uri="{0D108BD9-81ED-4DB2-BD59-A6C34878D82A}">
                    <a16:rowId xmlns:a16="http://schemas.microsoft.com/office/drawing/2014/main" val="10001"/>
                  </a:ext>
                </a:extLst>
              </a:tr>
              <a:tr h="664029">
                <a:tc>
                  <a:txBody>
                    <a:bodyPr/>
                    <a:lstStyle/>
                    <a:p>
                      <a:pPr algn="just">
                        <a:lnSpc>
                          <a:spcPct val="150000"/>
                        </a:lnSpc>
                        <a:spcAft>
                          <a:spcPts val="0"/>
                        </a:spcAft>
                      </a:pPr>
                      <a:r>
                        <a:rPr lang="nl-NL" sz="2800" b="0" dirty="0">
                          <a:solidFill>
                            <a:schemeClr val="tx2">
                              <a:lumMod val="50000"/>
                            </a:schemeClr>
                          </a:solidFill>
                          <a:effectLst/>
                        </a:rPr>
                        <a:t>-</a:t>
                      </a:r>
                      <a:r>
                        <a:rPr lang="nl-NL" sz="2800" b="0" baseline="0" dirty="0">
                          <a:solidFill>
                            <a:schemeClr val="tx2">
                              <a:lumMod val="50000"/>
                            </a:schemeClr>
                          </a:solidFill>
                          <a:effectLst/>
                        </a:rPr>
                        <a:t> </a:t>
                      </a:r>
                      <a:r>
                        <a:rPr lang="nl-NL" sz="2800" b="0" dirty="0">
                          <a:solidFill>
                            <a:schemeClr val="tx2">
                              <a:lumMod val="50000"/>
                            </a:schemeClr>
                          </a:solidFill>
                          <a:effectLst/>
                        </a:rPr>
                        <a:t>Sự kéo dài thời gian sống của người bệnh không được chữa trị</a:t>
                      </a:r>
                      <a:endParaRPr lang="en-US" sz="2800" b="0" dirty="0">
                        <a:solidFill>
                          <a:schemeClr val="tx2">
                            <a:lumMod val="50000"/>
                          </a:schemeClr>
                        </a:solidFill>
                        <a:effectLst/>
                        <a:latin typeface="Times New Roman" panose="02020603050405020304" pitchFamily="18" charset="0"/>
                        <a:ea typeface="Times New Roman" panose="02020603050405020304" pitchFamily="18" charset="0"/>
                      </a:endParaRPr>
                    </a:p>
                  </a:txBody>
                  <a:tcPr marL="68580" marR="68580" marT="0" marB="0">
                    <a:noFill/>
                  </a:tcPr>
                </a:tc>
                <a:extLst>
                  <a:ext uri="{0D108BD9-81ED-4DB2-BD59-A6C34878D82A}">
                    <a16:rowId xmlns:a16="http://schemas.microsoft.com/office/drawing/2014/main" val="10002"/>
                  </a:ext>
                </a:extLst>
              </a:tr>
              <a:tr h="664029">
                <a:tc>
                  <a:txBody>
                    <a:bodyPr/>
                    <a:lstStyle/>
                    <a:p>
                      <a:pPr algn="just">
                        <a:lnSpc>
                          <a:spcPct val="150000"/>
                        </a:lnSpc>
                        <a:spcAft>
                          <a:spcPts val="0"/>
                        </a:spcAft>
                      </a:pPr>
                      <a:r>
                        <a:rPr lang="nl-NL" sz="2800" b="0" dirty="0">
                          <a:solidFill>
                            <a:schemeClr val="tx2">
                              <a:lumMod val="50000"/>
                            </a:schemeClr>
                          </a:solidFill>
                          <a:effectLst/>
                        </a:rPr>
                        <a:t>- Sự gia tăng số trường hợp mới mắc</a:t>
                      </a:r>
                      <a:endParaRPr lang="en-US" sz="2800" b="0" dirty="0">
                        <a:solidFill>
                          <a:schemeClr val="tx2">
                            <a:lumMod val="50000"/>
                          </a:schemeClr>
                        </a:solidFill>
                        <a:effectLst/>
                        <a:latin typeface="Times New Roman" panose="02020603050405020304" pitchFamily="18" charset="0"/>
                        <a:ea typeface="Times New Roman" panose="02020603050405020304" pitchFamily="18" charset="0"/>
                      </a:endParaRPr>
                    </a:p>
                  </a:txBody>
                  <a:tcPr marL="68580" marR="68580" marT="0" marB="0">
                    <a:noFill/>
                  </a:tcPr>
                </a:tc>
                <a:extLst>
                  <a:ext uri="{0D108BD9-81ED-4DB2-BD59-A6C34878D82A}">
                    <a16:rowId xmlns:a16="http://schemas.microsoft.com/office/drawing/2014/main" val="10003"/>
                  </a:ext>
                </a:extLst>
              </a:tr>
              <a:tr h="664029">
                <a:tc>
                  <a:txBody>
                    <a:bodyPr/>
                    <a:lstStyle/>
                    <a:p>
                      <a:pPr algn="just">
                        <a:lnSpc>
                          <a:spcPct val="150000"/>
                        </a:lnSpc>
                        <a:spcAft>
                          <a:spcPts val="0"/>
                        </a:spcAft>
                      </a:pPr>
                      <a:r>
                        <a:rPr lang="nl-NL" sz="2800" b="0" dirty="0">
                          <a:solidFill>
                            <a:schemeClr val="tx2">
                              <a:lumMod val="50000"/>
                            </a:schemeClr>
                          </a:solidFill>
                          <a:effectLst/>
                        </a:rPr>
                        <a:t>-</a:t>
                      </a:r>
                      <a:r>
                        <a:rPr lang="nl-NL" sz="2800" b="0" baseline="0" dirty="0">
                          <a:solidFill>
                            <a:schemeClr val="tx2">
                              <a:lumMod val="50000"/>
                            </a:schemeClr>
                          </a:solidFill>
                          <a:effectLst/>
                        </a:rPr>
                        <a:t> </a:t>
                      </a:r>
                      <a:r>
                        <a:rPr lang="nl-NL" sz="2800" b="0" dirty="0">
                          <a:solidFill>
                            <a:schemeClr val="tx2">
                              <a:lumMod val="50000"/>
                            </a:schemeClr>
                          </a:solidFill>
                          <a:effectLst/>
                        </a:rPr>
                        <a:t>Sự nhập cư của người bệnh/</a:t>
                      </a:r>
                      <a:r>
                        <a:rPr lang="nl-NL" sz="2800" b="0" baseline="0" dirty="0">
                          <a:solidFill>
                            <a:schemeClr val="tx2">
                              <a:lumMod val="50000"/>
                            </a:schemeClr>
                          </a:solidFill>
                          <a:effectLst/>
                        </a:rPr>
                        <a:t> </a:t>
                      </a:r>
                      <a:r>
                        <a:rPr lang="nl-NL" sz="2800" b="0" dirty="0">
                          <a:solidFill>
                            <a:schemeClr val="tx2">
                              <a:lumMod val="50000"/>
                            </a:schemeClr>
                          </a:solidFill>
                          <a:effectLst/>
                        </a:rPr>
                        <a:t>dễ mắc bệnh</a:t>
                      </a:r>
                      <a:endParaRPr lang="en-US" sz="2800" b="0" dirty="0">
                        <a:solidFill>
                          <a:schemeClr val="tx2">
                            <a:lumMod val="50000"/>
                          </a:schemeClr>
                        </a:solidFill>
                        <a:effectLst/>
                        <a:latin typeface="Times New Roman" panose="02020603050405020304" pitchFamily="18" charset="0"/>
                        <a:ea typeface="Times New Roman" panose="02020603050405020304" pitchFamily="18" charset="0"/>
                      </a:endParaRPr>
                    </a:p>
                  </a:txBody>
                  <a:tcPr marL="68580" marR="68580" marT="0" marB="0">
                    <a:noFill/>
                  </a:tcPr>
                </a:tc>
                <a:extLst>
                  <a:ext uri="{0D108BD9-81ED-4DB2-BD59-A6C34878D82A}">
                    <a16:rowId xmlns:a16="http://schemas.microsoft.com/office/drawing/2014/main" val="10004"/>
                  </a:ext>
                </a:extLst>
              </a:tr>
              <a:tr h="664029">
                <a:tc>
                  <a:txBody>
                    <a:bodyPr/>
                    <a:lstStyle/>
                    <a:p>
                      <a:pPr algn="just">
                        <a:lnSpc>
                          <a:spcPct val="150000"/>
                        </a:lnSpc>
                        <a:spcAft>
                          <a:spcPts val="0"/>
                        </a:spcAft>
                      </a:pPr>
                      <a:r>
                        <a:rPr lang="nl-NL" sz="2800" b="0" dirty="0">
                          <a:solidFill>
                            <a:schemeClr val="tx2">
                              <a:lumMod val="50000"/>
                            </a:schemeClr>
                          </a:solidFill>
                          <a:effectLst/>
                        </a:rPr>
                        <a:t>- Sự di cư của người không</a:t>
                      </a:r>
                      <a:r>
                        <a:rPr lang="nl-NL" sz="2800" b="0" baseline="0" dirty="0">
                          <a:solidFill>
                            <a:schemeClr val="tx2">
                              <a:lumMod val="50000"/>
                            </a:schemeClr>
                          </a:solidFill>
                          <a:effectLst/>
                        </a:rPr>
                        <a:t> bị bệnh</a:t>
                      </a:r>
                      <a:endParaRPr lang="en-US" sz="2800" b="0" dirty="0">
                        <a:solidFill>
                          <a:schemeClr val="tx2">
                            <a:lumMod val="50000"/>
                          </a:schemeClr>
                        </a:solidFill>
                        <a:effectLst/>
                        <a:latin typeface="Times New Roman" panose="02020603050405020304" pitchFamily="18" charset="0"/>
                        <a:ea typeface="Times New Roman" panose="02020603050405020304" pitchFamily="18" charset="0"/>
                      </a:endParaRPr>
                    </a:p>
                  </a:txBody>
                  <a:tcPr marL="68580" marR="68580" marT="0" marB="0">
                    <a:noFill/>
                  </a:tcPr>
                </a:tc>
                <a:extLst>
                  <a:ext uri="{0D108BD9-81ED-4DB2-BD59-A6C34878D82A}">
                    <a16:rowId xmlns:a16="http://schemas.microsoft.com/office/drawing/2014/main" val="10005"/>
                  </a:ext>
                </a:extLst>
              </a:tr>
              <a:tr h="664029">
                <a:tc>
                  <a:txBody>
                    <a:bodyPr/>
                    <a:lstStyle/>
                    <a:p>
                      <a:pPr algn="just">
                        <a:lnSpc>
                          <a:spcPct val="150000"/>
                        </a:lnSpc>
                        <a:spcAft>
                          <a:spcPts val="0"/>
                        </a:spcAft>
                      </a:pPr>
                      <a:r>
                        <a:rPr lang="nl-NL" sz="2800" b="0" dirty="0">
                          <a:solidFill>
                            <a:schemeClr val="tx2">
                              <a:lumMod val="50000"/>
                            </a:schemeClr>
                          </a:solidFill>
                          <a:effectLst/>
                        </a:rPr>
                        <a:t>- Cải thiện điều kiện chẩn đoán</a:t>
                      </a:r>
                      <a:endParaRPr lang="en-US" sz="2800" b="0" dirty="0">
                        <a:solidFill>
                          <a:schemeClr val="tx2">
                            <a:lumMod val="50000"/>
                          </a:schemeClr>
                        </a:solidFill>
                        <a:effectLst/>
                        <a:latin typeface="Times New Roman" panose="02020603050405020304" pitchFamily="18" charset="0"/>
                        <a:ea typeface="Times New Roman" panose="02020603050405020304" pitchFamily="18" charset="0"/>
                      </a:endParaRPr>
                    </a:p>
                  </a:txBody>
                  <a:tcPr marL="68580" marR="68580" marT="0" marB="0">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22846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828800"/>
            <a:ext cx="8763000" cy="1295400"/>
          </a:xfrm>
        </p:spPr>
        <p:txBody>
          <a:bodyPr>
            <a:normAutofit/>
          </a:bodyPr>
          <a:lstStyle/>
          <a:p>
            <a:pPr algn="ctr"/>
            <a:r>
              <a:rPr lang="nl-NL" sz="5000" b="1" dirty="0">
                <a:solidFill>
                  <a:srgbClr val="FF0000"/>
                </a:solidFill>
                <a:latin typeface="Arial" pitchFamily="34" charset="0"/>
                <a:cs typeface="Arial" pitchFamily="34" charset="0"/>
              </a:rPr>
              <a:t>SỐ ĐO MỚI MẮC</a:t>
            </a:r>
            <a:endParaRPr lang="en-US" sz="5000" b="1" dirty="0">
              <a:solidFill>
                <a:srgbClr val="FF0000"/>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8077200" cy="3657600"/>
          </a:xfrm>
        </p:spPr>
        <p:txBody>
          <a:bodyPr>
            <a:noAutofit/>
          </a:bodyPr>
          <a:lstStyle/>
          <a:p>
            <a:pPr marL="274320" lvl="2" indent="-274320" algn="just">
              <a:lnSpc>
                <a:spcPct val="130000"/>
              </a:lnSpc>
              <a:spcBef>
                <a:spcPts val="300"/>
              </a:spcBef>
              <a:spcAft>
                <a:spcPts val="300"/>
              </a:spcAft>
              <a:buClr>
                <a:schemeClr val="accent3"/>
              </a:buClr>
              <a:buSzPct val="95000"/>
              <a:buFont typeface="Wingdings" pitchFamily="2" charset="2"/>
              <a:buChar char="v"/>
            </a:pPr>
            <a:r>
              <a:rPr lang="nl-NL" sz="3200" b="1" i="1" dirty="0"/>
              <a:t> Số mới mắc (Incidence): </a:t>
            </a:r>
            <a:r>
              <a:rPr lang="nl-NL" sz="3200" dirty="0"/>
              <a:t>Là số trường hợp </a:t>
            </a:r>
            <a:r>
              <a:rPr lang="nl-NL" sz="3200" dirty="0">
                <a:solidFill>
                  <a:srgbClr val="0000CC"/>
                </a:solidFill>
              </a:rPr>
              <a:t>xuất hiện bệnh </a:t>
            </a:r>
            <a:r>
              <a:rPr lang="nl-NL" sz="3200" dirty="0"/>
              <a:t>trong khoảng thời gian nghiên cứu. </a:t>
            </a:r>
          </a:p>
          <a:p>
            <a:pPr marL="274320" lvl="2" indent="-274320" algn="just">
              <a:lnSpc>
                <a:spcPct val="130000"/>
              </a:lnSpc>
              <a:spcBef>
                <a:spcPts val="300"/>
              </a:spcBef>
              <a:spcAft>
                <a:spcPts val="300"/>
              </a:spcAft>
              <a:buClr>
                <a:schemeClr val="accent3"/>
              </a:buClr>
              <a:buSzPct val="95000"/>
              <a:buFont typeface="Wingdings" pitchFamily="2" charset="2"/>
              <a:buChar char="v"/>
            </a:pPr>
            <a:r>
              <a:rPr lang="nl-NL" sz="3200" dirty="0"/>
              <a:t> Số mới mắc thu được khi tiến hành nghiên cứu/theo dõi </a:t>
            </a:r>
            <a:r>
              <a:rPr lang="nl-NL" sz="3200" dirty="0">
                <a:solidFill>
                  <a:srgbClr val="0000CC"/>
                </a:solidFill>
              </a:rPr>
              <a:t>dọc</a:t>
            </a:r>
            <a:r>
              <a:rPr lang="nl-NL" sz="3200" dirty="0"/>
              <a:t>.</a:t>
            </a:r>
          </a:p>
        </p:txBody>
      </p:sp>
      <p:sp>
        <p:nvSpPr>
          <p:cNvPr id="29698" name="Rectangle 2"/>
          <p:cNvSpPr>
            <a:spLocks noChangeArrowheads="1"/>
          </p:cNvSpPr>
          <p:nvPr/>
        </p:nvSpPr>
        <p:spPr bwMode="auto">
          <a:xfrm>
            <a:off x="0" y="-76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22" name="Rectangle 2"/>
          <p:cNvSpPr>
            <a:spLocks noChangeArrowheads="1"/>
          </p:cNvSpPr>
          <p:nvPr/>
        </p:nvSpPr>
        <p:spPr bwMode="auto">
          <a:xfrm>
            <a:off x="0" y="-76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itle 1"/>
          <p:cNvSpPr txBox="1">
            <a:spLocks/>
          </p:cNvSpPr>
          <p:nvPr/>
        </p:nvSpPr>
        <p:spPr>
          <a:xfrm>
            <a:off x="228600" y="381000"/>
            <a:ext cx="6705600" cy="743712"/>
          </a:xfrm>
          <a:prstGeom prst="rect">
            <a:avLst/>
          </a:prstGeom>
        </p:spPr>
        <p:txBody>
          <a:bodyPr vert="horz" lIns="91440" tIns="45720" rIns="91440" bIns="45720" rtlCol="0" anchor="ctr">
            <a:noAutofit/>
          </a:bodyPr>
          <a:lstStyle/>
          <a:p>
            <a:pPr marL="0" lvl="1" algn="ctr">
              <a:spcBef>
                <a:spcPct val="0"/>
              </a:spcBef>
              <a:defRPr/>
            </a:pPr>
            <a:r>
              <a:rPr lang="nl-NL" sz="4400" b="1" dirty="0">
                <a:solidFill>
                  <a:srgbClr val="FFFF00"/>
                </a:solidFill>
                <a:latin typeface="Arial" pitchFamily="34" charset="0"/>
                <a:cs typeface="Arial" pitchFamily="34" charset="0"/>
              </a:rPr>
              <a:t>SỐ ĐO MỚI MẮC</a:t>
            </a:r>
            <a:endParaRPr kumimoji="0" lang="en-US" sz="4400" b="0" i="0" u="none" strike="noStrike" kern="0" cap="none" spc="0" normalizeH="0" baseline="0" noProof="0" dirty="0">
              <a:ln>
                <a:noFill/>
              </a:ln>
              <a:solidFill>
                <a:srgbClr val="FFFF00"/>
              </a:solidFill>
              <a:effectLst/>
              <a:uLnTx/>
              <a:uFillTx/>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0"/>
            <a:ext cx="8077200" cy="2209800"/>
          </a:xfrm>
        </p:spPr>
        <p:txBody>
          <a:bodyPr>
            <a:noAutofit/>
          </a:bodyPr>
          <a:lstStyle/>
          <a:p>
            <a:pPr marL="274320" lvl="2" indent="-274320" algn="just">
              <a:lnSpc>
                <a:spcPct val="130000"/>
              </a:lnSpc>
              <a:spcBef>
                <a:spcPts val="300"/>
              </a:spcBef>
              <a:spcAft>
                <a:spcPts val="300"/>
              </a:spcAft>
              <a:buClr>
                <a:schemeClr val="accent3"/>
              </a:buClr>
              <a:buSzPct val="95000"/>
              <a:buFont typeface="Wingdings" pitchFamily="2" charset="2"/>
              <a:buChar char="v"/>
            </a:pPr>
            <a:r>
              <a:rPr lang="nl-NL" sz="3200" b="1" i="1" dirty="0"/>
              <a:t>Tỷ lệ mới mắc (IR - Incidence Rate): </a:t>
            </a:r>
            <a:r>
              <a:rPr lang="nl-NL" sz="3200" dirty="0"/>
              <a:t>Là </a:t>
            </a:r>
            <a:r>
              <a:rPr lang="nl-NL" sz="3200" dirty="0">
                <a:solidFill>
                  <a:srgbClr val="FF0000"/>
                </a:solidFill>
              </a:rPr>
              <a:t>tốc độ xuất hiện </a:t>
            </a:r>
            <a:r>
              <a:rPr lang="nl-NL" sz="3200" dirty="0"/>
              <a:t>các trường hợp </a:t>
            </a:r>
            <a:r>
              <a:rPr lang="nl-NL" sz="3200" dirty="0">
                <a:solidFill>
                  <a:srgbClr val="FF0000"/>
                </a:solidFill>
              </a:rPr>
              <a:t>mới mắc bệnh </a:t>
            </a:r>
            <a:r>
              <a:rPr lang="nl-NL" sz="3200" dirty="0"/>
              <a:t>trong một </a:t>
            </a:r>
            <a:r>
              <a:rPr lang="nl-NL" sz="3200" dirty="0">
                <a:solidFill>
                  <a:srgbClr val="FF0000"/>
                </a:solidFill>
              </a:rPr>
              <a:t>khoảng thời gian </a:t>
            </a:r>
            <a:r>
              <a:rPr lang="nl-NL" sz="3200" dirty="0"/>
              <a:t>ở một quần thể xác định.</a:t>
            </a:r>
            <a:endParaRPr lang="nl-NL" sz="3200" dirty="0">
              <a:latin typeface="Arial" pitchFamily="34" charset="0"/>
              <a:cs typeface="Arial" pitchFamily="34" charset="0"/>
            </a:endParaRPr>
          </a:p>
        </p:txBody>
      </p:sp>
      <p:sp>
        <p:nvSpPr>
          <p:cNvPr id="29698" name="Rectangle 2"/>
          <p:cNvSpPr>
            <a:spLocks noChangeArrowheads="1"/>
          </p:cNvSpPr>
          <p:nvPr/>
        </p:nvSpPr>
        <p:spPr bwMode="auto">
          <a:xfrm>
            <a:off x="76200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Rectangle 7"/>
          <p:cNvSpPr>
            <a:spLocks noChangeArrowheads="1"/>
          </p:cNvSpPr>
          <p:nvPr/>
        </p:nvSpPr>
        <p:spPr bwMode="auto">
          <a:xfrm>
            <a:off x="8472948" y="5117688"/>
            <a:ext cx="4572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30000" dirty="0">
                <a:ln>
                  <a:noFill/>
                </a:ln>
                <a:solidFill>
                  <a:schemeClr val="tx1"/>
                </a:solidFill>
                <a:effectLst/>
                <a:latin typeface="Arial" pitchFamily="34" charset="0"/>
                <a:ea typeface="Times New Roman" pitchFamily="18" charset="0"/>
                <a:cs typeface="Arial" pitchFamily="34" charset="0"/>
              </a:rPr>
              <a:t>n</a:t>
            </a:r>
            <a:r>
              <a:rPr kumimoji="0" lang="en-US" sz="800" b="0" i="0" u="none" strike="noStrike" cap="none" normalizeH="0" baseline="0" dirty="0">
                <a:ln>
                  <a:noFill/>
                </a:ln>
                <a:solidFill>
                  <a:schemeClr val="tx1"/>
                </a:solidFill>
                <a:effectLst/>
                <a:latin typeface="Arial" pitchFamily="34"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0722" name="Rectangle 2"/>
          <p:cNvSpPr>
            <a:spLocks noChangeArrowheads="1"/>
          </p:cNvSpPr>
          <p:nvPr/>
        </p:nvSpPr>
        <p:spPr bwMode="auto">
          <a:xfrm>
            <a:off x="76200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2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0413" y="4876800"/>
            <a:ext cx="7726787" cy="949960"/>
          </a:xfrm>
          <a:prstGeom prst="rect">
            <a:avLst/>
          </a:prstGeom>
          <a:noFill/>
        </p:spPr>
      </p:pic>
      <p:sp>
        <p:nvSpPr>
          <p:cNvPr id="30723" name="Rectangle 3"/>
          <p:cNvSpPr>
            <a:spLocks noChangeArrowheads="1"/>
          </p:cNvSpPr>
          <p:nvPr/>
        </p:nvSpPr>
        <p:spPr bwMode="auto">
          <a:xfrm>
            <a:off x="8077200" y="5105400"/>
            <a:ext cx="633507"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nl-NL" sz="2000" dirty="0">
                <a:latin typeface="Arial" pitchFamily="34" charset="0"/>
                <a:ea typeface="Times New Roman" pitchFamily="18" charset="0"/>
                <a:cs typeface="Arial" pitchFamily="34" charset="0"/>
              </a:rPr>
              <a:t>x10</a:t>
            </a:r>
            <a:r>
              <a:rPr lang="en-US" sz="1050" dirty="0">
                <a:latin typeface="Arial" pitchFamily="34" charset="0"/>
                <a:cs typeface="Arial" pitchFamily="34" charset="0"/>
              </a:rPr>
              <a:t> </a:t>
            </a:r>
            <a:endParaRPr lang="en-US" sz="2800" dirty="0">
              <a:latin typeface="Arial" pitchFamily="34" charset="0"/>
              <a:cs typeface="Arial" pitchFamily="34" charset="0"/>
            </a:endParaRPr>
          </a:p>
        </p:txBody>
      </p:sp>
      <p:sp>
        <p:nvSpPr>
          <p:cNvPr id="9" name="Title 1"/>
          <p:cNvSpPr txBox="1">
            <a:spLocks/>
          </p:cNvSpPr>
          <p:nvPr/>
        </p:nvSpPr>
        <p:spPr>
          <a:xfrm>
            <a:off x="243348" y="328627"/>
            <a:ext cx="6538452" cy="743712"/>
          </a:xfrm>
          <a:prstGeom prst="rect">
            <a:avLst/>
          </a:prstGeom>
        </p:spPr>
        <p:txBody>
          <a:bodyPr vert="horz" lIns="91440" tIns="45720" rIns="91440" bIns="45720" rtlCol="0" anchor="ctr">
            <a:noAutofit/>
          </a:bodyPr>
          <a:lstStyle/>
          <a:p>
            <a:pPr marL="0" lvl="1" algn="ctr">
              <a:spcBef>
                <a:spcPct val="0"/>
              </a:spcBef>
              <a:defRPr/>
            </a:pPr>
            <a:r>
              <a:rPr lang="nl-NL" sz="4400" b="1" dirty="0">
                <a:solidFill>
                  <a:srgbClr val="FFFF00"/>
                </a:solidFill>
                <a:latin typeface="Arial" pitchFamily="34" charset="0"/>
                <a:cs typeface="Arial" pitchFamily="34" charset="0"/>
              </a:rPr>
              <a:t>SỐ ĐO MỚI MẮC</a:t>
            </a:r>
            <a:endParaRPr kumimoji="0" lang="en-US" sz="4400" b="0" i="0" u="none" strike="noStrike" kern="0" cap="none" spc="0" normalizeH="0" baseline="0" noProof="0" dirty="0">
              <a:ln>
                <a:noFill/>
              </a:ln>
              <a:solidFill>
                <a:srgbClr val="FFFF00"/>
              </a:solidFill>
              <a:effectLst/>
              <a:uLnTx/>
              <a:uFillTx/>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382000" cy="5257800"/>
          </a:xfrm>
        </p:spPr>
        <p:txBody>
          <a:bodyPr>
            <a:noAutofit/>
          </a:bodyPr>
          <a:lstStyle/>
          <a:p>
            <a:pPr marL="274320" lvl="2" indent="-274320">
              <a:lnSpc>
                <a:spcPct val="130000"/>
              </a:lnSpc>
              <a:spcBef>
                <a:spcPts val="0"/>
              </a:spcBef>
              <a:spcAft>
                <a:spcPts val="0"/>
              </a:spcAft>
              <a:buClr>
                <a:schemeClr val="accent3"/>
              </a:buClr>
              <a:buSzPct val="95000"/>
              <a:buNone/>
            </a:pPr>
            <a:r>
              <a:rPr lang="nl-NL" sz="2800" b="1" dirty="0">
                <a:solidFill>
                  <a:srgbClr val="0000CC"/>
                </a:solidFill>
                <a:latin typeface="Arial" pitchFamily="34" charset="0"/>
                <a:cs typeface="Arial" pitchFamily="34" charset="0"/>
              </a:rPr>
              <a:t>Ý nghĩa :</a:t>
            </a:r>
          </a:p>
          <a:p>
            <a:pPr marL="548640" lvl="3" indent="-274320" algn="just">
              <a:lnSpc>
                <a:spcPct val="130000"/>
              </a:lnSpc>
              <a:spcBef>
                <a:spcPts val="0"/>
              </a:spcBef>
              <a:spcAft>
                <a:spcPts val="0"/>
              </a:spcAft>
              <a:buSzPct val="95000"/>
              <a:buFont typeface="Wingdings" pitchFamily="2" charset="2"/>
              <a:buChar char="ü"/>
            </a:pPr>
            <a:r>
              <a:rPr lang="nl-NL" sz="2800" dirty="0">
                <a:latin typeface="Arial" pitchFamily="34" charset="0"/>
                <a:cs typeface="Arial" pitchFamily="34" charset="0"/>
              </a:rPr>
              <a:t>Đánh giá </a:t>
            </a:r>
            <a:r>
              <a:rPr lang="nl-NL" sz="2800" dirty="0">
                <a:solidFill>
                  <a:srgbClr val="FF0000"/>
                </a:solidFill>
                <a:latin typeface="Arial" pitchFamily="34" charset="0"/>
                <a:cs typeface="Arial" pitchFamily="34" charset="0"/>
              </a:rPr>
              <a:t>nguy cơ phát triển bệnh theo thời gian.</a:t>
            </a:r>
          </a:p>
          <a:p>
            <a:pPr marL="548640" lvl="3" indent="-274320" algn="just">
              <a:lnSpc>
                <a:spcPct val="130000"/>
              </a:lnSpc>
              <a:spcBef>
                <a:spcPts val="0"/>
              </a:spcBef>
              <a:spcAft>
                <a:spcPts val="0"/>
              </a:spcAft>
              <a:buSzPct val="95000"/>
              <a:buFont typeface="Wingdings" pitchFamily="2" charset="2"/>
              <a:buChar char="ü"/>
            </a:pPr>
            <a:r>
              <a:rPr lang="nl-NL" sz="2800" dirty="0">
                <a:latin typeface="Arial" pitchFamily="34" charset="0"/>
                <a:cs typeface="Arial" pitchFamily="34" charset="0"/>
              </a:rPr>
              <a:t>Ước tính thời gian ủ bệnh của một bệnh.</a:t>
            </a:r>
          </a:p>
          <a:p>
            <a:pPr marL="548640" lvl="3" indent="-274320" algn="just">
              <a:lnSpc>
                <a:spcPct val="130000"/>
              </a:lnSpc>
              <a:spcBef>
                <a:spcPts val="0"/>
              </a:spcBef>
              <a:spcAft>
                <a:spcPts val="0"/>
              </a:spcAft>
              <a:buSzPct val="95000"/>
              <a:buFont typeface="Wingdings" pitchFamily="2" charset="2"/>
              <a:buChar char="ü"/>
            </a:pPr>
            <a:r>
              <a:rPr lang="nl-NL" sz="2800" dirty="0">
                <a:latin typeface="Arial" pitchFamily="34" charset="0"/>
                <a:cs typeface="Arial" pitchFamily="34" charset="0"/>
              </a:rPr>
              <a:t>Đánh giá vai trò của phơi nhiễm đối với bệnh.</a:t>
            </a:r>
          </a:p>
          <a:p>
            <a:pPr marL="548640" lvl="3" indent="-274320" algn="just">
              <a:lnSpc>
                <a:spcPct val="130000"/>
              </a:lnSpc>
              <a:spcBef>
                <a:spcPts val="0"/>
              </a:spcBef>
              <a:spcAft>
                <a:spcPts val="0"/>
              </a:spcAft>
              <a:buSzPct val="95000"/>
              <a:buFont typeface="Wingdings" pitchFamily="2" charset="2"/>
              <a:buChar char="ü"/>
            </a:pPr>
            <a:r>
              <a:rPr lang="nl-NL" sz="2800" dirty="0">
                <a:latin typeface="Arial" pitchFamily="34" charset="0"/>
                <a:cs typeface="Arial" pitchFamily="34" charset="0"/>
              </a:rPr>
              <a:t>Là chỉ số quan trọng </a:t>
            </a:r>
            <a:r>
              <a:rPr lang="nl-NL" sz="2800" dirty="0">
                <a:solidFill>
                  <a:srgbClr val="FF0000"/>
                </a:solidFill>
                <a:latin typeface="Arial" pitchFamily="34" charset="0"/>
                <a:cs typeface="Arial" pitchFamily="34" charset="0"/>
              </a:rPr>
              <a:t>phản ánh nhu cầu phòng bệnh.</a:t>
            </a:r>
          </a:p>
          <a:p>
            <a:pPr marL="548640" lvl="3" indent="-274320" algn="just">
              <a:lnSpc>
                <a:spcPct val="130000"/>
              </a:lnSpc>
              <a:spcBef>
                <a:spcPts val="0"/>
              </a:spcBef>
              <a:spcAft>
                <a:spcPts val="0"/>
              </a:spcAft>
              <a:buSzPct val="95000"/>
              <a:buFont typeface="Wingdings" pitchFamily="2" charset="2"/>
              <a:buChar char="ü"/>
            </a:pPr>
            <a:r>
              <a:rPr lang="nl-NL" sz="2800" dirty="0">
                <a:latin typeface="Arial" pitchFamily="34" charset="0"/>
                <a:cs typeface="Arial" pitchFamily="34" charset="0"/>
              </a:rPr>
              <a:t>Đánh giá </a:t>
            </a:r>
            <a:r>
              <a:rPr lang="nl-NL" sz="2800" dirty="0">
                <a:solidFill>
                  <a:srgbClr val="FF0000"/>
                </a:solidFill>
                <a:latin typeface="Arial" pitchFamily="34" charset="0"/>
                <a:cs typeface="Arial" pitchFamily="34" charset="0"/>
              </a:rPr>
              <a:t>hiệu quả của các biện pháp phòng bệnh.</a:t>
            </a:r>
            <a:endParaRPr lang="en-US" sz="2800" dirty="0">
              <a:solidFill>
                <a:srgbClr val="FF0000"/>
              </a:solidFill>
              <a:latin typeface="Arial" pitchFamily="34" charset="0"/>
              <a:cs typeface="Arial" pitchFamily="34" charset="0"/>
            </a:endParaRPr>
          </a:p>
        </p:txBody>
      </p:sp>
      <p:sp>
        <p:nvSpPr>
          <p:cNvPr id="2" name="Title 1">
            <a:extLst>
              <a:ext uri="{FF2B5EF4-FFF2-40B4-BE49-F238E27FC236}">
                <a16:creationId xmlns:a16="http://schemas.microsoft.com/office/drawing/2014/main" id="{4A445526-C7C2-DF84-3E9D-5D2576824205}"/>
              </a:ext>
            </a:extLst>
          </p:cNvPr>
          <p:cNvSpPr txBox="1">
            <a:spLocks/>
          </p:cNvSpPr>
          <p:nvPr/>
        </p:nvSpPr>
        <p:spPr>
          <a:xfrm>
            <a:off x="243348" y="328627"/>
            <a:ext cx="6538452" cy="743712"/>
          </a:xfrm>
          <a:prstGeom prst="rect">
            <a:avLst/>
          </a:prstGeom>
        </p:spPr>
        <p:txBody>
          <a:bodyPr vert="horz" lIns="91440" tIns="45720" rIns="91440" bIns="45720" rtlCol="0" anchor="ctr">
            <a:noAutofit/>
          </a:bodyPr>
          <a:lstStyle/>
          <a:p>
            <a:pPr marL="0" lvl="1" algn="ctr">
              <a:spcBef>
                <a:spcPct val="0"/>
              </a:spcBef>
              <a:defRPr/>
            </a:pPr>
            <a:r>
              <a:rPr lang="nl-NL" sz="4400" b="1" dirty="0">
                <a:solidFill>
                  <a:srgbClr val="FFFF00"/>
                </a:solidFill>
                <a:latin typeface="Arial" pitchFamily="34" charset="0"/>
                <a:cs typeface="Arial" pitchFamily="34" charset="0"/>
              </a:rPr>
              <a:t>SỐ ĐO MỚI MẮC</a:t>
            </a:r>
            <a:endParaRPr kumimoji="0" lang="en-US" sz="4400" b="0" i="0" u="none" strike="noStrike" kern="0" cap="none" spc="0" normalizeH="0" baseline="0" noProof="0" dirty="0">
              <a:ln>
                <a:noFill/>
              </a:ln>
              <a:solidFill>
                <a:srgbClr val="FFFF00"/>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268263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3886200"/>
          </a:xfrm>
        </p:spPr>
        <p:txBody>
          <a:bodyPr>
            <a:noAutofit/>
          </a:bodyPr>
          <a:lstStyle/>
          <a:p>
            <a:pPr marL="274320" lvl="2" indent="-274320">
              <a:lnSpc>
                <a:spcPct val="150000"/>
              </a:lnSpc>
              <a:spcBef>
                <a:spcPts val="0"/>
              </a:spcBef>
              <a:buClr>
                <a:schemeClr val="accent3"/>
              </a:buClr>
              <a:buSzPct val="95000"/>
              <a:buNone/>
            </a:pPr>
            <a:r>
              <a:rPr lang="nl-NL" sz="2800" b="1" dirty="0">
                <a:solidFill>
                  <a:srgbClr val="0000CC"/>
                </a:solidFill>
                <a:latin typeface="Arial" pitchFamily="34" charset="0"/>
                <a:cs typeface="Arial" pitchFamily="34" charset="0"/>
              </a:rPr>
              <a:t>Một số tỷ lệ mới mắc đặc biệt</a:t>
            </a:r>
            <a:endParaRPr lang="en-US" sz="2800" b="1" dirty="0">
              <a:solidFill>
                <a:srgbClr val="0000CC"/>
              </a:solidFill>
              <a:latin typeface="Arial" pitchFamily="34" charset="0"/>
              <a:cs typeface="Arial" pitchFamily="34" charset="0"/>
            </a:endParaRPr>
          </a:p>
          <a:p>
            <a:pPr marL="274320" lvl="2" indent="-274320" algn="just">
              <a:lnSpc>
                <a:spcPct val="150000"/>
              </a:lnSpc>
              <a:spcBef>
                <a:spcPts val="500"/>
              </a:spcBef>
              <a:spcAft>
                <a:spcPts val="500"/>
              </a:spcAft>
              <a:buClr>
                <a:schemeClr val="accent3"/>
              </a:buClr>
              <a:buSzPct val="95000"/>
              <a:buFont typeface="Wingdings" pitchFamily="2" charset="2"/>
              <a:buChar char="v"/>
            </a:pPr>
            <a:r>
              <a:rPr lang="nl-NL" sz="2800" b="1" i="1" dirty="0"/>
              <a:t>Tỷ lệ tấn công (Attack Rate):</a:t>
            </a:r>
            <a:r>
              <a:rPr lang="nl-NL" sz="2800" b="1" dirty="0"/>
              <a:t> </a:t>
            </a:r>
            <a:r>
              <a:rPr lang="nl-NL" sz="2800" dirty="0"/>
              <a:t>thường được dùng thay cho tỷ lệ mới mắc trong những vụ </a:t>
            </a:r>
            <a:r>
              <a:rPr lang="nl-NL" sz="2800" dirty="0">
                <a:solidFill>
                  <a:srgbClr val="FF0000"/>
                </a:solidFill>
              </a:rPr>
              <a:t>bùng phát dịch bệnh </a:t>
            </a:r>
            <a:r>
              <a:rPr lang="nl-NL" sz="2800" dirty="0"/>
              <a:t>ở một quần thể </a:t>
            </a:r>
            <a:r>
              <a:rPr lang="nl-NL" sz="2800" dirty="0">
                <a:solidFill>
                  <a:srgbClr val="FF0000"/>
                </a:solidFill>
              </a:rPr>
              <a:t>hẹp</a:t>
            </a:r>
            <a:r>
              <a:rPr lang="nl-NL" sz="2800" dirty="0"/>
              <a:t> trong một thời gian </a:t>
            </a:r>
            <a:r>
              <a:rPr lang="nl-NL" sz="2800" dirty="0">
                <a:solidFill>
                  <a:srgbClr val="FF0000"/>
                </a:solidFill>
              </a:rPr>
              <a:t>ngắn</a:t>
            </a:r>
            <a:r>
              <a:rPr lang="nl-NL" sz="2800" dirty="0"/>
              <a:t>.</a:t>
            </a:r>
            <a:endParaRPr lang="en-US" sz="2800" dirty="0"/>
          </a:p>
          <a:p>
            <a:pPr marL="274320" lvl="2" indent="-274320" algn="just">
              <a:lnSpc>
                <a:spcPct val="130000"/>
              </a:lnSpc>
              <a:spcBef>
                <a:spcPts val="300"/>
              </a:spcBef>
              <a:spcAft>
                <a:spcPts val="300"/>
              </a:spcAft>
              <a:buClr>
                <a:schemeClr val="accent3"/>
              </a:buClr>
              <a:buSzPct val="95000"/>
              <a:buNone/>
            </a:pPr>
            <a:endParaRPr lang="nl-NL" sz="2800" dirty="0"/>
          </a:p>
          <a:p>
            <a:pPr marL="274320" lvl="2" indent="-274320" algn="just">
              <a:lnSpc>
                <a:spcPct val="130000"/>
              </a:lnSpc>
              <a:spcBef>
                <a:spcPts val="300"/>
              </a:spcBef>
              <a:spcAft>
                <a:spcPts val="300"/>
              </a:spcAft>
              <a:buClr>
                <a:schemeClr val="accent3"/>
              </a:buClr>
              <a:buSzPct val="95000"/>
              <a:buNone/>
            </a:pPr>
            <a:r>
              <a:rPr lang="nl-NL" sz="2800" b="1" dirty="0"/>
              <a:t>AR</a:t>
            </a:r>
            <a:r>
              <a:rPr lang="nl-NL" sz="2800" i="1" dirty="0"/>
              <a:t> </a:t>
            </a:r>
            <a:r>
              <a:rPr lang="nl-NL" sz="2800" dirty="0"/>
              <a:t>=</a:t>
            </a:r>
          </a:p>
          <a:p>
            <a:pPr marL="274320" lvl="2" indent="-274320" algn="just">
              <a:lnSpc>
                <a:spcPct val="130000"/>
              </a:lnSpc>
              <a:spcBef>
                <a:spcPts val="300"/>
              </a:spcBef>
              <a:spcAft>
                <a:spcPts val="300"/>
              </a:spcAft>
              <a:buClr>
                <a:schemeClr val="accent3"/>
              </a:buClr>
              <a:buSzPct val="95000"/>
              <a:buNone/>
            </a:pPr>
            <a:endParaRPr lang="nl-NL" dirty="0">
              <a:latin typeface="Arial" pitchFamily="34" charset="0"/>
              <a:cs typeface="Arial" pitchFamily="34" charset="0"/>
            </a:endParaRPr>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524000" y="5246790"/>
            <a:ext cx="6299200" cy="1077810"/>
          </a:xfrm>
          <a:prstGeom prst="rect">
            <a:avLst/>
          </a:prstGeom>
          <a:noFill/>
        </p:spPr>
      </p:pic>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a:spLocks noChangeArrowheads="1"/>
          </p:cNvSpPr>
          <p:nvPr/>
        </p:nvSpPr>
        <p:spPr bwMode="auto">
          <a:xfrm>
            <a:off x="7772400" y="5486400"/>
            <a:ext cx="4572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30000" dirty="0">
                <a:ln>
                  <a:noFill/>
                </a:ln>
                <a:solidFill>
                  <a:schemeClr val="tx2">
                    <a:lumMod val="50000"/>
                  </a:schemeClr>
                </a:solidFill>
                <a:effectLst/>
                <a:latin typeface="Arial" pitchFamily="34" charset="0"/>
                <a:ea typeface="Times New Roman" pitchFamily="18" charset="0"/>
                <a:cs typeface="Arial" pitchFamily="34" charset="0"/>
              </a:rPr>
              <a:t>n</a:t>
            </a:r>
            <a:r>
              <a:rPr kumimoji="0" lang="en-US" sz="800" b="0" i="0" u="none" strike="noStrike" cap="none" normalizeH="0" baseline="0" dirty="0">
                <a:ln>
                  <a:noFill/>
                </a:ln>
                <a:solidFill>
                  <a:schemeClr val="tx2">
                    <a:lumMod val="50000"/>
                  </a:schemeClr>
                </a:solidFill>
                <a:effectLst/>
                <a:latin typeface="Arial" pitchFamily="34" charset="0"/>
                <a:cs typeface="Arial" pitchFamily="34" charset="0"/>
              </a:rPr>
              <a:t> </a:t>
            </a:r>
            <a:endParaRPr kumimoji="0" lang="en-US" sz="1800" b="0" i="0" u="none" strike="noStrike" cap="none" normalizeH="0" baseline="0" dirty="0">
              <a:ln>
                <a:noFill/>
              </a:ln>
              <a:solidFill>
                <a:schemeClr val="tx2">
                  <a:lumMod val="50000"/>
                </a:schemeClr>
              </a:solidFill>
              <a:effectLst/>
              <a:latin typeface="Arial" pitchFamily="34" charset="0"/>
              <a:cs typeface="Arial" pitchFamily="34" charset="0"/>
            </a:endParaRPr>
          </a:p>
        </p:txBody>
      </p:sp>
      <p:sp>
        <p:nvSpPr>
          <p:cNvPr id="9" name="Title 1"/>
          <p:cNvSpPr txBox="1">
            <a:spLocks/>
          </p:cNvSpPr>
          <p:nvPr/>
        </p:nvSpPr>
        <p:spPr>
          <a:xfrm>
            <a:off x="228600" y="352044"/>
            <a:ext cx="6705600" cy="743712"/>
          </a:xfrm>
          <a:prstGeom prst="rect">
            <a:avLst/>
          </a:prstGeom>
        </p:spPr>
        <p:txBody>
          <a:bodyPr vert="horz" lIns="91440" tIns="45720" rIns="91440" bIns="45720" rtlCol="0" anchor="ctr">
            <a:noAutofit/>
          </a:bodyPr>
          <a:lstStyle/>
          <a:p>
            <a:pPr marL="0" lvl="1" algn="ctr">
              <a:spcBef>
                <a:spcPct val="0"/>
              </a:spcBef>
              <a:defRPr/>
            </a:pPr>
            <a:r>
              <a:rPr lang="nl-NL" sz="4400" b="1" dirty="0">
                <a:solidFill>
                  <a:srgbClr val="FFFF00"/>
                </a:solidFill>
                <a:latin typeface="Arial" pitchFamily="34" charset="0"/>
                <a:cs typeface="Arial" pitchFamily="34" charset="0"/>
              </a:rPr>
              <a:t>SỐ ĐO MỚI MẮC</a:t>
            </a:r>
            <a:endParaRPr kumimoji="0" lang="en-US" sz="4400" b="0" i="0" u="none" strike="noStrike" kern="0" cap="none" spc="0" normalizeH="0" baseline="0" noProof="0" dirty="0">
              <a:ln>
                <a:noFill/>
              </a:ln>
              <a:solidFill>
                <a:srgbClr val="FFFF00"/>
              </a:solidFill>
              <a:effectLst/>
              <a:uLnTx/>
              <a:uFillTx/>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077200" cy="3505200"/>
          </a:xfrm>
        </p:spPr>
        <p:txBody>
          <a:bodyPr>
            <a:noAutofit/>
          </a:bodyPr>
          <a:lstStyle/>
          <a:p>
            <a:pPr marL="274320" lvl="2" indent="-274320" algn="just">
              <a:lnSpc>
                <a:spcPct val="130000"/>
              </a:lnSpc>
              <a:spcBef>
                <a:spcPts val="300"/>
              </a:spcBef>
              <a:spcAft>
                <a:spcPts val="300"/>
              </a:spcAft>
              <a:buClr>
                <a:schemeClr val="accent3"/>
              </a:buClr>
              <a:buSzPct val="95000"/>
              <a:buNone/>
            </a:pPr>
            <a:r>
              <a:rPr lang="nl-NL" sz="3200" b="1" dirty="0">
                <a:solidFill>
                  <a:srgbClr val="0000CC"/>
                </a:solidFill>
                <a:latin typeface="Arial" pitchFamily="34" charset="0"/>
                <a:cs typeface="Arial" pitchFamily="34" charset="0"/>
              </a:rPr>
              <a:t>Một số tỷ lệ mới mắc đặc biệt (tiếp)</a:t>
            </a:r>
            <a:endParaRPr lang="nl-NL" sz="2400" b="1" i="1" dirty="0"/>
          </a:p>
          <a:p>
            <a:pPr marL="274320" lvl="2" indent="-274320" algn="just">
              <a:lnSpc>
                <a:spcPct val="130000"/>
              </a:lnSpc>
              <a:spcBef>
                <a:spcPts val="300"/>
              </a:spcBef>
              <a:spcAft>
                <a:spcPts val="300"/>
              </a:spcAft>
              <a:buClr>
                <a:schemeClr val="accent3"/>
              </a:buClr>
              <a:buSzPct val="95000"/>
              <a:buFont typeface="Wingdings" pitchFamily="2" charset="2"/>
              <a:buChar char="v"/>
            </a:pPr>
            <a:r>
              <a:rPr lang="nl-NL" sz="2800" b="1" i="1" dirty="0"/>
              <a:t>Tỷ lệ mới mắc tích lũy (CI - Cumulative Incidence Rate): </a:t>
            </a:r>
            <a:r>
              <a:rPr lang="nl-NL" sz="2800" dirty="0"/>
              <a:t>Là đo lường đơn giản của Tỷ lệ mới mắc. Mẫu số của tỷ lệ mới mắc tích lũy là kích thước quần thể tại thời điểm bắt đầu nghiên cứu.</a:t>
            </a:r>
          </a:p>
          <a:p>
            <a:pPr marL="274320" lvl="2" indent="-274320" algn="just">
              <a:lnSpc>
                <a:spcPct val="130000"/>
              </a:lnSpc>
              <a:spcBef>
                <a:spcPts val="300"/>
              </a:spcBef>
              <a:spcAft>
                <a:spcPts val="300"/>
              </a:spcAft>
              <a:buClr>
                <a:schemeClr val="accent3"/>
              </a:buClr>
              <a:buSzPct val="95000"/>
              <a:buFont typeface="Wingdings" pitchFamily="2" charset="2"/>
              <a:buChar char="v"/>
            </a:pPr>
            <a:endParaRPr lang="nl-NL" sz="2400" dirty="0">
              <a:latin typeface="Arial" pitchFamily="34" charset="0"/>
              <a:cs typeface="Arial" pitchFamily="34" charset="0"/>
            </a:endParaRPr>
          </a:p>
          <a:p>
            <a:pPr marL="274320" lvl="2" indent="-274320" algn="just">
              <a:lnSpc>
                <a:spcPct val="130000"/>
              </a:lnSpc>
              <a:spcBef>
                <a:spcPts val="300"/>
              </a:spcBef>
              <a:spcAft>
                <a:spcPts val="300"/>
              </a:spcAft>
              <a:buClr>
                <a:schemeClr val="accent3"/>
              </a:buClr>
              <a:buSzPct val="95000"/>
              <a:buNone/>
            </a:pPr>
            <a:endParaRPr lang="nl-NL" sz="2400" i="1" dirty="0"/>
          </a:p>
        </p:txBody>
      </p:sp>
      <p:sp>
        <p:nvSpPr>
          <p:cNvPr id="27650" name="Rectangle 2"/>
          <p:cNvSpPr>
            <a:spLocks noChangeArrowheads="1"/>
          </p:cNvSpPr>
          <p:nvPr/>
        </p:nvSpPr>
        <p:spPr bwMode="auto">
          <a:xfrm>
            <a:off x="0" y="1523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2" name="Rectangle 4"/>
          <p:cNvSpPr>
            <a:spLocks noChangeArrowheads="1"/>
          </p:cNvSpPr>
          <p:nvPr/>
        </p:nvSpPr>
        <p:spPr bwMode="auto">
          <a:xfrm>
            <a:off x="0" y="1523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4" name="Rectangle 6"/>
          <p:cNvSpPr>
            <a:spLocks noChangeArrowheads="1"/>
          </p:cNvSpPr>
          <p:nvPr/>
        </p:nvSpPr>
        <p:spPr bwMode="auto">
          <a:xfrm>
            <a:off x="0" y="1523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7" name="Rectangle 9"/>
          <p:cNvSpPr>
            <a:spLocks noChangeArrowheads="1"/>
          </p:cNvSpPr>
          <p:nvPr/>
        </p:nvSpPr>
        <p:spPr bwMode="auto">
          <a:xfrm>
            <a:off x="0" y="1523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60" name="Rectangle 12"/>
          <p:cNvSpPr>
            <a:spLocks noChangeArrowheads="1"/>
          </p:cNvSpPr>
          <p:nvPr/>
        </p:nvSpPr>
        <p:spPr bwMode="auto">
          <a:xfrm>
            <a:off x="0" y="1523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62" name="Rectangle 14"/>
          <p:cNvSpPr>
            <a:spLocks noChangeArrowheads="1"/>
          </p:cNvSpPr>
          <p:nvPr/>
        </p:nvSpPr>
        <p:spPr bwMode="auto">
          <a:xfrm>
            <a:off x="0" y="1523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 name="Rectangle 7"/>
          <p:cNvSpPr>
            <a:spLocks noChangeArrowheads="1"/>
          </p:cNvSpPr>
          <p:nvPr/>
        </p:nvSpPr>
        <p:spPr bwMode="auto">
          <a:xfrm>
            <a:off x="8229600" y="5485560"/>
            <a:ext cx="4572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30000" dirty="0">
                <a:ln>
                  <a:noFill/>
                </a:ln>
                <a:solidFill>
                  <a:schemeClr val="tx1"/>
                </a:solidFill>
                <a:effectLst/>
                <a:latin typeface="Arial" pitchFamily="34" charset="0"/>
                <a:ea typeface="Times New Roman" pitchFamily="18" charset="0"/>
                <a:cs typeface="Arial" pitchFamily="34" charset="0"/>
              </a:rPr>
              <a:t>n</a:t>
            </a:r>
            <a:r>
              <a:rPr kumimoji="0" lang="en-US" sz="800" b="0" i="0" u="none" strike="noStrike" cap="none" normalizeH="0" baseline="0" dirty="0">
                <a:ln>
                  <a:noFill/>
                </a:ln>
                <a:solidFill>
                  <a:schemeClr val="tx1"/>
                </a:solidFill>
                <a:effectLst/>
                <a:latin typeface="Arial" pitchFamily="34"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1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9600" y="5256960"/>
            <a:ext cx="7696200" cy="762840"/>
          </a:xfrm>
          <a:prstGeom prst="rect">
            <a:avLst/>
          </a:prstGeom>
          <a:noFill/>
        </p:spPr>
      </p:pic>
      <p:sp>
        <p:nvSpPr>
          <p:cNvPr id="28677" name="Rectangle 5"/>
          <p:cNvSpPr>
            <a:spLocks noChangeArrowheads="1"/>
          </p:cNvSpPr>
          <p:nvPr/>
        </p:nvSpPr>
        <p:spPr bwMode="auto">
          <a:xfrm>
            <a:off x="0" y="1523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 name="Title 1"/>
          <p:cNvSpPr txBox="1">
            <a:spLocks/>
          </p:cNvSpPr>
          <p:nvPr/>
        </p:nvSpPr>
        <p:spPr>
          <a:xfrm>
            <a:off x="228600" y="304800"/>
            <a:ext cx="6705600" cy="743712"/>
          </a:xfrm>
          <a:prstGeom prst="rect">
            <a:avLst/>
          </a:prstGeom>
        </p:spPr>
        <p:txBody>
          <a:bodyPr vert="horz" lIns="91440" tIns="45720" rIns="91440" bIns="45720" rtlCol="0" anchor="ctr">
            <a:noAutofit/>
          </a:bodyPr>
          <a:lstStyle/>
          <a:p>
            <a:pPr marL="0" lvl="1" algn="ctr">
              <a:spcBef>
                <a:spcPct val="0"/>
              </a:spcBef>
              <a:defRPr/>
            </a:pPr>
            <a:r>
              <a:rPr lang="nl-NL" sz="4400" b="1" dirty="0">
                <a:solidFill>
                  <a:srgbClr val="FFFF00"/>
                </a:solidFill>
                <a:latin typeface="Arial" pitchFamily="34" charset="0"/>
                <a:cs typeface="Arial" pitchFamily="34" charset="0"/>
              </a:rPr>
              <a:t>SỐ ĐO MỚI MẮC</a:t>
            </a:r>
            <a:endParaRPr kumimoji="0" lang="en-US" sz="4400" b="0" i="0" u="none" strike="noStrike" kern="0" cap="none" spc="0" normalizeH="0" baseline="0" noProof="0" dirty="0">
              <a:ln>
                <a:noFill/>
              </a:ln>
              <a:solidFill>
                <a:srgbClr val="FFFF00"/>
              </a:solidFill>
              <a:effectLst/>
              <a:uLnTx/>
              <a:uFillTx/>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52600"/>
            <a:ext cx="8915400" cy="1295400"/>
          </a:xfrm>
        </p:spPr>
        <p:txBody>
          <a:bodyPr>
            <a:noAutofit/>
          </a:bodyPr>
          <a:lstStyle/>
          <a:p>
            <a:pPr algn="ctr"/>
            <a:r>
              <a:rPr lang="nl-NL" sz="4000" b="1" dirty="0">
                <a:solidFill>
                  <a:srgbClr val="FF0000"/>
                </a:solidFill>
                <a:cs typeface="Arial" pitchFamily="34" charset="0"/>
              </a:rPr>
              <a:t>MỐI LIÊN QUAN GIỮA </a:t>
            </a:r>
            <a:br>
              <a:rPr lang="nl-NL" sz="4000" b="1" dirty="0">
                <a:solidFill>
                  <a:srgbClr val="FF0000"/>
                </a:solidFill>
                <a:cs typeface="Arial" pitchFamily="34" charset="0"/>
              </a:rPr>
            </a:br>
            <a:r>
              <a:rPr lang="nl-NL" sz="4000" b="1" dirty="0">
                <a:solidFill>
                  <a:srgbClr val="FF0000"/>
                </a:solidFill>
                <a:cs typeface="Arial" pitchFamily="34" charset="0"/>
              </a:rPr>
              <a:t>TỶ LỆ HIỆN MẮC &amp; TỶ LỆ MỚI MẮC</a:t>
            </a:r>
            <a:endParaRPr lang="en-US" sz="4000" b="1" dirty="0">
              <a:solidFill>
                <a:srgbClr val="FF0000"/>
              </a:solidFill>
              <a:cs typeface="Arial" pitchFamily="34" charset="0"/>
            </a:endParaRPr>
          </a:p>
        </p:txBody>
      </p:sp>
      <p:sp>
        <p:nvSpPr>
          <p:cNvPr id="3" name="Title 1"/>
          <p:cNvSpPr txBox="1">
            <a:spLocks/>
          </p:cNvSpPr>
          <p:nvPr/>
        </p:nvSpPr>
        <p:spPr>
          <a:xfrm>
            <a:off x="381000" y="3733800"/>
            <a:ext cx="8458200" cy="1295400"/>
          </a:xfrm>
          <a:prstGeom prst="rect">
            <a:avLst/>
          </a:prstGeom>
        </p:spPr>
        <p:txBody>
          <a:bodyPr vert="horz" lIns="91440" tIns="45720" rIns="91440" bIns="45720" rtlCol="0" anchor="ctr">
            <a:noAutofit/>
          </a:bodyPr>
          <a:lstStyle/>
          <a:p>
            <a:pPr lvl="0" algn="ctr">
              <a:spcBef>
                <a:spcPct val="0"/>
              </a:spcBef>
            </a:pPr>
            <a:r>
              <a:rPr lang="es-ES_tradnl" sz="4000" b="1" dirty="0">
                <a:solidFill>
                  <a:srgbClr val="0000CC"/>
                </a:solidFill>
                <a:latin typeface="+mj-lt"/>
                <a:ea typeface="+mj-ea"/>
                <a:cs typeface="+mj-cs"/>
              </a:rPr>
              <a:t>???</a:t>
            </a:r>
            <a:br>
              <a:rPr kumimoji="0" lang="es-ES_tradnl" sz="4000" b="1" i="0" u="none" strike="noStrike" kern="1200" cap="none" spc="0" normalizeH="0" baseline="0" noProof="0" dirty="0">
                <a:ln>
                  <a:noFill/>
                </a:ln>
                <a:solidFill>
                  <a:srgbClr val="0000CC"/>
                </a:solidFill>
                <a:effectLst/>
                <a:uLnTx/>
                <a:uFillTx/>
                <a:latin typeface="+mj-lt"/>
                <a:ea typeface="+mj-ea"/>
                <a:cs typeface="+mj-cs"/>
              </a:rPr>
            </a:br>
            <a:endParaRPr kumimoji="0" lang="en-US" sz="4000" b="1" i="0" u="none" strike="noStrike" kern="1200" cap="none" spc="0" normalizeH="0" baseline="0" noProof="0" dirty="0">
              <a:ln>
                <a:noFill/>
              </a:ln>
              <a:solidFill>
                <a:srgbClr val="0000CC"/>
              </a:solidFill>
              <a:effectLst/>
              <a:uLnTx/>
              <a:uFillTx/>
              <a:latin typeface="+mj-lt"/>
              <a:ea typeface="+mj-ea"/>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200" y="1905000"/>
            <a:ext cx="8991600" cy="1470025"/>
          </a:xfrm>
        </p:spPr>
        <p:txBody>
          <a:bodyPr/>
          <a:lstStyle/>
          <a:p>
            <a:pPr algn="ctr"/>
            <a:r>
              <a:rPr lang="nl-NL" sz="4600" dirty="0">
                <a:solidFill>
                  <a:srgbClr val="002060"/>
                </a:solidFill>
              </a:rPr>
              <a:t>ĐO LƯỜNG </a:t>
            </a:r>
            <a:br>
              <a:rPr lang="vi-VN" sz="4600" dirty="0">
                <a:solidFill>
                  <a:srgbClr val="002060"/>
                </a:solidFill>
              </a:rPr>
            </a:br>
            <a:r>
              <a:rPr lang="nl-NL" sz="4600" dirty="0">
                <a:solidFill>
                  <a:srgbClr val="002060"/>
                </a:solidFill>
              </a:rPr>
              <a:t>TẦN SỐ BỆNH TRẠNG</a:t>
            </a:r>
            <a:endParaRPr lang="en-US" altLang="en-US" sz="4600" dirty="0">
              <a:solidFill>
                <a:srgbClr val="002060"/>
              </a:solidFill>
            </a:endParaRPr>
          </a:p>
        </p:txBody>
      </p:sp>
    </p:spTree>
    <p:extLst>
      <p:ext uri="{BB962C8B-B14F-4D97-AF65-F5344CB8AC3E}">
        <p14:creationId xmlns:p14="http://schemas.microsoft.com/office/powerpoint/2010/main" val="1188307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304800"/>
            <a:ext cx="6934200" cy="762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FFFF00"/>
                </a:solidFill>
                <a:effectLst/>
                <a:uLnTx/>
                <a:uFillTx/>
                <a:latin typeface="+mj-lt"/>
                <a:ea typeface="+mj-ea"/>
                <a:cs typeface="+mj-cs"/>
              </a:rPr>
              <a:t>MỐI</a:t>
            </a:r>
            <a:r>
              <a:rPr kumimoji="0" lang="en-US" sz="4000" b="1" i="0" u="none" strike="noStrike" kern="1200" cap="none" spc="0" normalizeH="0" noProof="0" dirty="0">
                <a:ln>
                  <a:noFill/>
                </a:ln>
                <a:solidFill>
                  <a:srgbClr val="FFFF00"/>
                </a:solidFill>
                <a:effectLst/>
                <a:uLnTx/>
                <a:uFillTx/>
                <a:latin typeface="+mj-lt"/>
                <a:ea typeface="+mj-ea"/>
                <a:cs typeface="+mj-cs"/>
              </a:rPr>
              <a:t> LIÊN QUAN GIỮA </a:t>
            </a:r>
            <a:r>
              <a:rPr kumimoji="0" lang="vi-VN" sz="4000" b="1" i="0" u="none" strike="noStrike" kern="1200" cap="none" spc="0" normalizeH="0" noProof="0" dirty="0">
                <a:ln>
                  <a:noFill/>
                </a:ln>
                <a:solidFill>
                  <a:srgbClr val="FFFF00"/>
                </a:solidFill>
                <a:effectLst/>
                <a:uLnTx/>
                <a:uFillTx/>
                <a:latin typeface="+mj-lt"/>
                <a:ea typeface="+mj-ea"/>
                <a:cs typeface="+mj-cs"/>
              </a:rPr>
              <a:t>P</a:t>
            </a:r>
            <a:r>
              <a:rPr kumimoji="0" lang="en-US" sz="4000" b="1" i="0" u="none" strike="noStrike" kern="1200" cap="none" spc="0" normalizeH="0" noProof="0" dirty="0">
                <a:ln>
                  <a:noFill/>
                </a:ln>
                <a:solidFill>
                  <a:srgbClr val="FFFF00"/>
                </a:solidFill>
                <a:effectLst/>
                <a:uLnTx/>
                <a:uFillTx/>
                <a:latin typeface="+mj-lt"/>
                <a:ea typeface="+mj-ea"/>
                <a:cs typeface="+mj-cs"/>
              </a:rPr>
              <a:t> &amp; </a:t>
            </a:r>
            <a:r>
              <a:rPr kumimoji="0" lang="vi-VN" sz="4000" b="1" i="0" u="none" strike="noStrike" kern="1200" cap="none" spc="0" normalizeH="0" noProof="0" dirty="0">
                <a:ln>
                  <a:noFill/>
                </a:ln>
                <a:solidFill>
                  <a:srgbClr val="FFFF00"/>
                </a:solidFill>
                <a:effectLst/>
                <a:uLnTx/>
                <a:uFillTx/>
                <a:latin typeface="+mj-lt"/>
                <a:ea typeface="+mj-ea"/>
                <a:cs typeface="+mj-cs"/>
              </a:rPr>
              <a:t>I</a:t>
            </a:r>
            <a:endParaRPr kumimoji="0" lang="en-US" sz="4000" b="0" i="0" u="none" strike="noStrike" kern="1200" cap="none" spc="0" normalizeH="0" baseline="0" noProof="0" dirty="0">
              <a:ln>
                <a:noFill/>
              </a:ln>
              <a:solidFill>
                <a:srgbClr val="FFFF00"/>
              </a:solidFill>
              <a:effectLst/>
              <a:uLnTx/>
              <a:uFillTx/>
              <a:latin typeface="+mj-lt"/>
              <a:ea typeface="+mj-ea"/>
              <a:cs typeface="+mj-cs"/>
            </a:endParaRPr>
          </a:p>
        </p:txBody>
      </p:sp>
      <p:sp>
        <p:nvSpPr>
          <p:cNvPr id="14" name="Flowchart: Magnetic Disk 13"/>
          <p:cNvSpPr/>
          <p:nvPr/>
        </p:nvSpPr>
        <p:spPr>
          <a:xfrm>
            <a:off x="1600200" y="2743200"/>
            <a:ext cx="5867400" cy="3581400"/>
          </a:xfrm>
          <a:prstGeom prst="flowChartMagneticDisk">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2971800" y="57912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4495800" y="58674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6629400" y="54102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3733800" y="58674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5334000" y="57150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5943600" y="56388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p:cNvSpPr/>
          <p:nvPr/>
        </p:nvSpPr>
        <p:spPr>
          <a:xfrm>
            <a:off x="6781800" y="44958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2286000" y="55626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352800" y="4648200"/>
            <a:ext cx="27432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SỐ HIỆN MẮC</a:t>
            </a:r>
          </a:p>
        </p:txBody>
      </p:sp>
      <p:sp>
        <p:nvSpPr>
          <p:cNvPr id="20" name="Flowchart: Connector 19"/>
          <p:cNvSpPr/>
          <p:nvPr/>
        </p:nvSpPr>
        <p:spPr>
          <a:xfrm>
            <a:off x="3276600" y="44196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685800" y="1219200"/>
            <a:ext cx="24384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SỐ MỚI MẮC</a:t>
            </a:r>
          </a:p>
        </p:txBody>
      </p:sp>
      <p:sp>
        <p:nvSpPr>
          <p:cNvPr id="33" name="Rectangle 32"/>
          <p:cNvSpPr/>
          <p:nvPr/>
        </p:nvSpPr>
        <p:spPr>
          <a:xfrm>
            <a:off x="5867400" y="1371600"/>
            <a:ext cx="2514600" cy="7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KHỎI/CHẾT</a:t>
            </a:r>
          </a:p>
        </p:txBody>
      </p:sp>
      <p:sp>
        <p:nvSpPr>
          <p:cNvPr id="42" name="Flowchart: Connector 41"/>
          <p:cNvSpPr/>
          <p:nvPr/>
        </p:nvSpPr>
        <p:spPr>
          <a:xfrm>
            <a:off x="4953000" y="53340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lowchart: Connector 42"/>
          <p:cNvSpPr/>
          <p:nvPr/>
        </p:nvSpPr>
        <p:spPr>
          <a:xfrm>
            <a:off x="4114800" y="54102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lowchart: Connector 44"/>
          <p:cNvSpPr/>
          <p:nvPr/>
        </p:nvSpPr>
        <p:spPr>
          <a:xfrm>
            <a:off x="2895600" y="51054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4114800" y="42672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5943600" y="44196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lowchart: Connector 51"/>
          <p:cNvSpPr/>
          <p:nvPr/>
        </p:nvSpPr>
        <p:spPr>
          <a:xfrm>
            <a:off x="1600200" y="18288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lowchart: Connector 54"/>
          <p:cNvSpPr/>
          <p:nvPr/>
        </p:nvSpPr>
        <p:spPr>
          <a:xfrm>
            <a:off x="1752600" y="18288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4876800" y="42672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lowchart: Connector 59"/>
          <p:cNvSpPr/>
          <p:nvPr/>
        </p:nvSpPr>
        <p:spPr>
          <a:xfrm>
            <a:off x="6324600" y="4953000"/>
            <a:ext cx="381000" cy="381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3.33333E-6 -4.44444E-6 L 0.02084 0.48334 " pathEditMode="relative" rAng="0" ptsTypes="AA">
                                      <p:cBhvr>
                                        <p:cTn id="12" dur="2000" fill="hold"/>
                                        <p:tgtEl>
                                          <p:spTgt spid="52"/>
                                        </p:tgtEl>
                                        <p:attrNameLst>
                                          <p:attrName>ppt_x</p:attrName>
                                          <p:attrName>ppt_y</p:attrName>
                                        </p:attrNameLst>
                                      </p:cBhvr>
                                      <p:rCtr x="1000" y="24200"/>
                                    </p:animMotion>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additive="base">
                                        <p:cTn id="17" dur="500" fill="hold"/>
                                        <p:tgtEl>
                                          <p:spTgt spid="55"/>
                                        </p:tgtEl>
                                        <p:attrNameLst>
                                          <p:attrName>ppt_x</p:attrName>
                                        </p:attrNameLst>
                                      </p:cBhvr>
                                      <p:tavLst>
                                        <p:tav tm="0">
                                          <p:val>
                                            <p:strVal val="#ppt_x"/>
                                          </p:val>
                                        </p:tav>
                                        <p:tav tm="100000">
                                          <p:val>
                                            <p:strVal val="#ppt_x"/>
                                          </p:val>
                                        </p:tav>
                                      </p:tavLst>
                                    </p:anim>
                                    <p:anim calcmode="lin" valueType="num">
                                      <p:cBhvr additive="base">
                                        <p:cTn id="18"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1" nodeType="clickEffect">
                                  <p:stCondLst>
                                    <p:cond delay="0"/>
                                  </p:stCondLst>
                                  <p:childTnLst>
                                    <p:animMotion origin="layout" path="M 2.77556E-17 -4.44444E-6 L 0.07917 0.40556 " pathEditMode="relative" rAng="0" ptsTypes="AA">
                                      <p:cBhvr>
                                        <p:cTn id="22" dur="2000" fill="hold"/>
                                        <p:tgtEl>
                                          <p:spTgt spid="55"/>
                                        </p:tgtEl>
                                        <p:attrNameLst>
                                          <p:attrName>ppt_x</p:attrName>
                                          <p:attrName>ppt_y</p:attrName>
                                        </p:attrNameLst>
                                      </p:cBhvr>
                                      <p:rCtr x="4000" y="20300"/>
                                    </p:animMotion>
                                  </p:childTnLst>
                                </p:cTn>
                              </p:par>
                            </p:childTnLst>
                          </p:cTn>
                        </p:par>
                      </p:childTnLst>
                    </p:cTn>
                  </p:par>
                  <p:par>
                    <p:cTn id="23" fill="hold">
                      <p:stCondLst>
                        <p:cond delay="indefinite"/>
                      </p:stCondLst>
                      <p:childTnLst>
                        <p:par>
                          <p:cTn id="24" fill="hold">
                            <p:stCondLst>
                              <p:cond delay="0"/>
                            </p:stCondLst>
                            <p:childTnLst>
                              <p:par>
                                <p:cTn id="25" presetID="22" presetClass="emph" presetSubtype="0" fill="hold" grpId="0" nodeType="clickEffect">
                                  <p:stCondLst>
                                    <p:cond delay="0"/>
                                  </p:stCondLst>
                                  <p:childTnLst>
                                    <p:animClr clrSpc="hsl" dir="cw">
                                      <p:cBhvr override="childStyle">
                                        <p:cTn id="26" dur="500" fill="hold"/>
                                        <p:tgtEl>
                                          <p:spTgt spid="24"/>
                                        </p:tgtEl>
                                        <p:attrNameLst>
                                          <p:attrName>style.color</p:attrName>
                                        </p:attrNameLst>
                                      </p:cBhvr>
                                      <p:by>
                                        <p:hsl h="-7200000" s="0" l="0"/>
                                      </p:by>
                                    </p:animClr>
                                    <p:animClr clrSpc="hsl" dir="cw">
                                      <p:cBhvr>
                                        <p:cTn id="27" dur="500" fill="hold"/>
                                        <p:tgtEl>
                                          <p:spTgt spid="24"/>
                                        </p:tgtEl>
                                        <p:attrNameLst>
                                          <p:attrName>fillcolor</p:attrName>
                                        </p:attrNameLst>
                                      </p:cBhvr>
                                      <p:by>
                                        <p:hsl h="-7200000" s="0" l="0"/>
                                      </p:by>
                                    </p:animClr>
                                    <p:animClr clrSpc="hsl" dir="cw">
                                      <p:cBhvr>
                                        <p:cTn id="28" dur="500" fill="hold"/>
                                        <p:tgtEl>
                                          <p:spTgt spid="24"/>
                                        </p:tgtEl>
                                        <p:attrNameLst>
                                          <p:attrName>stroke.color</p:attrName>
                                        </p:attrNameLst>
                                      </p:cBhvr>
                                      <p:by>
                                        <p:hsl h="-7200000" s="0" l="0"/>
                                      </p:by>
                                    </p:animClr>
                                    <p:set>
                                      <p:cBhvr>
                                        <p:cTn id="29" dur="500" fill="hold"/>
                                        <p:tgtEl>
                                          <p:spTgt spid="24"/>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64" presetClass="path" presetSubtype="0" accel="50000" decel="50000" fill="hold" grpId="1" nodeType="clickEffect">
                                  <p:stCondLst>
                                    <p:cond delay="0"/>
                                  </p:stCondLst>
                                  <p:childTnLst>
                                    <p:animMotion origin="layout" path="M 3.33333E-6 1.11022E-16 L 0.1625 -0.35 " pathEditMode="relative" rAng="0" ptsTypes="AA">
                                      <p:cBhvr>
                                        <p:cTn id="33" dur="2000" fill="hold"/>
                                        <p:tgtEl>
                                          <p:spTgt spid="24"/>
                                        </p:tgtEl>
                                        <p:attrNameLst>
                                          <p:attrName>ppt_x</p:attrName>
                                          <p:attrName>ppt_y</p:attrName>
                                        </p:attrNameLst>
                                      </p:cBhvr>
                                      <p:rCtr x="8100" y="-17500"/>
                                    </p:animMotion>
                                  </p:childTnLst>
                                </p:cTn>
                              </p:par>
                            </p:childTnLst>
                          </p:cTn>
                        </p:par>
                      </p:childTnLst>
                    </p:cTn>
                  </p:par>
                  <p:par>
                    <p:cTn id="34" fill="hold">
                      <p:stCondLst>
                        <p:cond delay="indefinite"/>
                      </p:stCondLst>
                      <p:childTnLst>
                        <p:par>
                          <p:cTn id="35" fill="hold">
                            <p:stCondLst>
                              <p:cond delay="0"/>
                            </p:stCondLst>
                            <p:childTnLst>
                              <p:par>
                                <p:cTn id="36" presetID="22" presetClass="emph" presetSubtype="0" fill="hold" grpId="0" nodeType="clickEffect">
                                  <p:stCondLst>
                                    <p:cond delay="0"/>
                                  </p:stCondLst>
                                  <p:childTnLst>
                                    <p:animClr clrSpc="hsl" dir="cw">
                                      <p:cBhvr override="childStyle">
                                        <p:cTn id="37" dur="500" fill="hold"/>
                                        <p:tgtEl>
                                          <p:spTgt spid="60"/>
                                        </p:tgtEl>
                                        <p:attrNameLst>
                                          <p:attrName>style.color</p:attrName>
                                        </p:attrNameLst>
                                      </p:cBhvr>
                                      <p:by>
                                        <p:hsl h="-7200000" s="0" l="0"/>
                                      </p:by>
                                    </p:animClr>
                                    <p:animClr clrSpc="hsl" dir="cw">
                                      <p:cBhvr>
                                        <p:cTn id="38" dur="500" fill="hold"/>
                                        <p:tgtEl>
                                          <p:spTgt spid="60"/>
                                        </p:tgtEl>
                                        <p:attrNameLst>
                                          <p:attrName>fillcolor</p:attrName>
                                        </p:attrNameLst>
                                      </p:cBhvr>
                                      <p:by>
                                        <p:hsl h="-7200000" s="0" l="0"/>
                                      </p:by>
                                    </p:animClr>
                                    <p:animClr clrSpc="hsl" dir="cw">
                                      <p:cBhvr>
                                        <p:cTn id="39" dur="500" fill="hold"/>
                                        <p:tgtEl>
                                          <p:spTgt spid="60"/>
                                        </p:tgtEl>
                                        <p:attrNameLst>
                                          <p:attrName>stroke.color</p:attrName>
                                        </p:attrNameLst>
                                      </p:cBhvr>
                                      <p:by>
                                        <p:hsl h="-7200000" s="0" l="0"/>
                                      </p:by>
                                    </p:animClr>
                                    <p:set>
                                      <p:cBhvr>
                                        <p:cTn id="40" dur="500" fill="hold"/>
                                        <p:tgtEl>
                                          <p:spTgt spid="60"/>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64" presetClass="path" presetSubtype="0" accel="50000" decel="50000" fill="hold" grpId="1" nodeType="clickEffect">
                                  <p:stCondLst>
                                    <p:cond delay="0"/>
                                  </p:stCondLst>
                                  <p:childTnLst>
                                    <p:animMotion origin="layout" path="M 0 1.11022E-16 L 0.12083 -0.43889 " pathEditMode="relative" rAng="0" ptsTypes="AA">
                                      <p:cBhvr>
                                        <p:cTn id="44" dur="2000" fill="hold"/>
                                        <p:tgtEl>
                                          <p:spTgt spid="60"/>
                                        </p:tgtEl>
                                        <p:attrNameLst>
                                          <p:attrName>ppt_x</p:attrName>
                                          <p:attrName>ppt_y</p:attrName>
                                        </p:attrNameLst>
                                      </p:cBhvr>
                                      <p:rCtr x="6000" y="-21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2" grpId="1" animBg="1"/>
      <p:bldP spid="55" grpId="0" animBg="1"/>
      <p:bldP spid="55" grpId="1" animBg="1"/>
      <p:bldP spid="24" grpId="0" animBg="1"/>
      <p:bldP spid="24" grpId="1" animBg="1"/>
      <p:bldP spid="60" grpId="0" animBg="1"/>
      <p:bldP spid="60"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343400"/>
          </a:xfrm>
        </p:spPr>
        <p:txBody>
          <a:bodyPr>
            <a:noAutofit/>
          </a:bodyPr>
          <a:lstStyle/>
          <a:p>
            <a:pPr>
              <a:buNone/>
            </a:pPr>
            <a:endParaRPr lang="nl-NL" sz="2800" dirty="0"/>
          </a:p>
          <a:p>
            <a:pPr>
              <a:buNone/>
            </a:pPr>
            <a:r>
              <a:rPr lang="nl-NL" sz="2800" dirty="0"/>
              <a:t>Khi tỷ lệ hiện mắc </a:t>
            </a:r>
            <a:r>
              <a:rPr lang="nl-NL" u="sng" dirty="0"/>
              <a:t>&lt;10%</a:t>
            </a:r>
            <a:r>
              <a:rPr lang="nl-NL" sz="2800" dirty="0"/>
              <a:t>:     </a:t>
            </a:r>
            <a:r>
              <a:rPr lang="nl-NL" sz="2800" b="1" dirty="0"/>
              <a:t>P = I x D</a:t>
            </a:r>
          </a:p>
          <a:p>
            <a:pPr>
              <a:buNone/>
            </a:pPr>
            <a:r>
              <a:rPr lang="nl-NL" sz="2800" dirty="0"/>
              <a:t>               </a:t>
            </a:r>
          </a:p>
          <a:p>
            <a:pPr>
              <a:buNone/>
            </a:pPr>
            <a:endParaRPr lang="nl-NL" sz="2800" dirty="0"/>
          </a:p>
          <a:p>
            <a:pPr>
              <a:buNone/>
            </a:pPr>
            <a:endParaRPr lang="nl-NL" sz="2800" dirty="0"/>
          </a:p>
          <a:p>
            <a:pPr>
              <a:buNone/>
            </a:pPr>
            <a:r>
              <a:rPr lang="nl-NL" sz="2800" dirty="0"/>
              <a:t>Khi tỷ lệ hiện mắc </a:t>
            </a:r>
            <a:r>
              <a:rPr lang="nl-NL" u="sng" dirty="0"/>
              <a:t>≥10%</a:t>
            </a:r>
            <a:r>
              <a:rPr lang="nl-NL" sz="2800" dirty="0"/>
              <a:t>: </a:t>
            </a:r>
            <a:r>
              <a:rPr lang="nl-NL" sz="2800" b="1" dirty="0"/>
              <a:t>P  = </a:t>
            </a:r>
            <a:endParaRPr lang="en-US" sz="2800" b="1" dirty="0"/>
          </a:p>
          <a:p>
            <a:pPr lvl="0"/>
            <a:endParaRPr lang="nl-NL" sz="2800" dirty="0"/>
          </a:p>
          <a:p>
            <a:pPr>
              <a:buNone/>
            </a:pPr>
            <a:endParaRPr lang="en-US" sz="2800" dirty="0"/>
          </a:p>
        </p:txBody>
      </p:sp>
      <p:sp>
        <p:nvSpPr>
          <p:cNvPr id="4" name="Title 1"/>
          <p:cNvSpPr txBox="1">
            <a:spLocks/>
          </p:cNvSpPr>
          <p:nvPr/>
        </p:nvSpPr>
        <p:spPr>
          <a:xfrm>
            <a:off x="152400" y="381000"/>
            <a:ext cx="6934200" cy="609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FFFF00"/>
                </a:solidFill>
                <a:effectLst/>
                <a:uLnTx/>
                <a:uFillTx/>
                <a:latin typeface="+mj-lt"/>
                <a:ea typeface="+mj-ea"/>
                <a:cs typeface="+mj-cs"/>
              </a:rPr>
              <a:t>MỐI</a:t>
            </a:r>
            <a:r>
              <a:rPr kumimoji="0" lang="en-US" sz="4000" b="1" i="0" u="none" strike="noStrike" kern="1200" cap="none" spc="0" normalizeH="0" noProof="0" dirty="0">
                <a:ln>
                  <a:noFill/>
                </a:ln>
                <a:solidFill>
                  <a:srgbClr val="FFFF00"/>
                </a:solidFill>
                <a:effectLst/>
                <a:uLnTx/>
                <a:uFillTx/>
                <a:latin typeface="+mj-lt"/>
                <a:ea typeface="+mj-ea"/>
                <a:cs typeface="+mj-cs"/>
              </a:rPr>
              <a:t> LIÊN QUAN GIỮA </a:t>
            </a:r>
            <a:r>
              <a:rPr kumimoji="0" lang="vi-VN" sz="4000" b="1" i="0" u="none" strike="noStrike" kern="1200" cap="none" spc="0" normalizeH="0" noProof="0" dirty="0">
                <a:ln>
                  <a:noFill/>
                </a:ln>
                <a:solidFill>
                  <a:srgbClr val="FFFF00"/>
                </a:solidFill>
                <a:effectLst/>
                <a:uLnTx/>
                <a:uFillTx/>
                <a:latin typeface="+mj-lt"/>
                <a:ea typeface="+mj-ea"/>
                <a:cs typeface="+mj-cs"/>
              </a:rPr>
              <a:t>P </a:t>
            </a:r>
            <a:r>
              <a:rPr kumimoji="0" lang="en-US" sz="4000" b="1" i="0" u="none" strike="noStrike" kern="1200" cap="none" spc="0" normalizeH="0" noProof="0" dirty="0">
                <a:ln>
                  <a:noFill/>
                </a:ln>
                <a:solidFill>
                  <a:srgbClr val="FFFF00"/>
                </a:solidFill>
                <a:effectLst/>
                <a:uLnTx/>
                <a:uFillTx/>
                <a:latin typeface="+mj-lt"/>
                <a:ea typeface="+mj-ea"/>
                <a:cs typeface="+mj-cs"/>
              </a:rPr>
              <a:t>&amp; </a:t>
            </a:r>
            <a:r>
              <a:rPr kumimoji="0" lang="vi-VN" sz="4000" b="1" i="0" u="none" strike="noStrike" kern="1200" cap="none" spc="0" normalizeH="0" noProof="0" dirty="0">
                <a:ln>
                  <a:noFill/>
                </a:ln>
                <a:solidFill>
                  <a:srgbClr val="FFFF00"/>
                </a:solidFill>
                <a:effectLst/>
                <a:uLnTx/>
                <a:uFillTx/>
                <a:latin typeface="+mj-lt"/>
                <a:ea typeface="+mj-ea"/>
                <a:cs typeface="+mj-cs"/>
              </a:rPr>
              <a:t>I</a:t>
            </a:r>
            <a:endParaRPr kumimoji="0" lang="en-US" sz="4000" b="0" i="0" u="none" strike="noStrike" kern="1200" cap="none" spc="0" normalizeH="0" baseline="0" noProof="0" dirty="0">
              <a:ln>
                <a:noFill/>
              </a:ln>
              <a:solidFill>
                <a:srgbClr val="FFFF00"/>
              </a:solidFill>
              <a:effectLst/>
              <a:uLnTx/>
              <a:uFillTx/>
              <a:latin typeface="+mj-lt"/>
              <a:ea typeface="+mj-ea"/>
              <a:cs typeface="+mj-cs"/>
            </a:endParaRPr>
          </a:p>
        </p:txBody>
      </p:sp>
      <p:sp>
        <p:nvSpPr>
          <p:cNvPr id="1026" name="Rectangle 2"/>
          <p:cNvSpPr>
            <a:spLocks noChangeArrowheads="1"/>
          </p:cNvSpPr>
          <p:nvPr/>
        </p:nvSpPr>
        <p:spPr bwMode="auto">
          <a:xfrm>
            <a:off x="0" y="533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duotone>
              <a:prstClr val="black"/>
              <a:schemeClr val="tx2">
                <a:tint val="45000"/>
                <a:satMod val="400000"/>
              </a:schemeClr>
            </a:duotone>
          </a:blip>
          <a:srcRect/>
          <a:stretch>
            <a:fillRect/>
          </a:stretch>
        </p:blipFill>
        <p:spPr bwMode="auto">
          <a:xfrm>
            <a:off x="5399567" y="3962400"/>
            <a:ext cx="1382233" cy="762000"/>
          </a:xfrm>
          <a:prstGeom prst="rect">
            <a:avLst/>
          </a:prstGeom>
          <a:noFill/>
        </p:spPr>
      </p:pic>
      <p:sp>
        <p:nvSpPr>
          <p:cNvPr id="6" name="Rounded Rectangular Callout 5"/>
          <p:cNvSpPr/>
          <p:nvPr/>
        </p:nvSpPr>
        <p:spPr>
          <a:xfrm>
            <a:off x="3657600" y="3124200"/>
            <a:ext cx="2286000" cy="609600"/>
          </a:xfrm>
          <a:prstGeom prst="wedgeRoundRectCallout">
            <a:avLst>
              <a:gd name="adj1" fmla="val -10080"/>
              <a:gd name="adj2" fmla="val 114965"/>
              <a:gd name="adj3" fmla="val 16667"/>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0000CC"/>
                </a:solidFill>
              </a:rPr>
              <a:t>Tỷ</a:t>
            </a:r>
            <a:r>
              <a:rPr lang="en-US" sz="2400" dirty="0">
                <a:solidFill>
                  <a:srgbClr val="0000CC"/>
                </a:solidFill>
              </a:rPr>
              <a:t> </a:t>
            </a:r>
            <a:r>
              <a:rPr lang="en-US" sz="2400" dirty="0" err="1">
                <a:solidFill>
                  <a:srgbClr val="0000CC"/>
                </a:solidFill>
              </a:rPr>
              <a:t>lệ</a:t>
            </a:r>
            <a:r>
              <a:rPr lang="en-US" sz="2400" dirty="0">
                <a:solidFill>
                  <a:srgbClr val="0000CC"/>
                </a:solidFill>
              </a:rPr>
              <a:t> </a:t>
            </a:r>
            <a:r>
              <a:rPr lang="en-US" sz="2400" dirty="0" err="1">
                <a:solidFill>
                  <a:srgbClr val="0000CC"/>
                </a:solidFill>
              </a:rPr>
              <a:t>hiện</a:t>
            </a:r>
            <a:r>
              <a:rPr lang="en-US" sz="2400" dirty="0">
                <a:solidFill>
                  <a:srgbClr val="0000CC"/>
                </a:solidFill>
              </a:rPr>
              <a:t> </a:t>
            </a:r>
            <a:r>
              <a:rPr lang="en-US" sz="2400" dirty="0" err="1">
                <a:solidFill>
                  <a:srgbClr val="0000CC"/>
                </a:solidFill>
              </a:rPr>
              <a:t>mắc</a:t>
            </a:r>
            <a:endParaRPr lang="en-US" sz="2400" dirty="0">
              <a:solidFill>
                <a:srgbClr val="0000CC"/>
              </a:solidFill>
            </a:endParaRPr>
          </a:p>
        </p:txBody>
      </p:sp>
      <p:sp>
        <p:nvSpPr>
          <p:cNvPr id="7" name="Rounded Rectangular Callout 6"/>
          <p:cNvSpPr/>
          <p:nvPr/>
        </p:nvSpPr>
        <p:spPr>
          <a:xfrm>
            <a:off x="4038600" y="5257800"/>
            <a:ext cx="2209800" cy="609600"/>
          </a:xfrm>
          <a:prstGeom prst="wedgeRoundRectCallout">
            <a:avLst>
              <a:gd name="adj1" fmla="val 36141"/>
              <a:gd name="adj2" fmla="val -146049"/>
              <a:gd name="adj3" fmla="val 16667"/>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0000CC"/>
                </a:solidFill>
              </a:rPr>
              <a:t>Tỷ</a:t>
            </a:r>
            <a:r>
              <a:rPr lang="en-US" sz="2400" dirty="0">
                <a:solidFill>
                  <a:srgbClr val="0000CC"/>
                </a:solidFill>
              </a:rPr>
              <a:t> </a:t>
            </a:r>
            <a:r>
              <a:rPr lang="en-US" sz="2400" dirty="0" err="1">
                <a:solidFill>
                  <a:srgbClr val="0000CC"/>
                </a:solidFill>
              </a:rPr>
              <a:t>lệ</a:t>
            </a:r>
            <a:r>
              <a:rPr lang="en-US" sz="2400" dirty="0">
                <a:solidFill>
                  <a:srgbClr val="0000CC"/>
                </a:solidFill>
              </a:rPr>
              <a:t> </a:t>
            </a:r>
            <a:r>
              <a:rPr lang="en-US" sz="2400" dirty="0" err="1">
                <a:solidFill>
                  <a:srgbClr val="0000CC"/>
                </a:solidFill>
              </a:rPr>
              <a:t>mới</a:t>
            </a:r>
            <a:r>
              <a:rPr lang="en-US" sz="2400" dirty="0">
                <a:solidFill>
                  <a:srgbClr val="0000CC"/>
                </a:solidFill>
              </a:rPr>
              <a:t> </a:t>
            </a:r>
            <a:r>
              <a:rPr lang="en-US" sz="2400" dirty="0" err="1">
                <a:solidFill>
                  <a:srgbClr val="0000CC"/>
                </a:solidFill>
              </a:rPr>
              <a:t>mắc</a:t>
            </a:r>
            <a:endParaRPr lang="en-US" sz="2400" dirty="0">
              <a:solidFill>
                <a:srgbClr val="0000CC"/>
              </a:solidFill>
            </a:endParaRPr>
          </a:p>
        </p:txBody>
      </p:sp>
      <p:sp>
        <p:nvSpPr>
          <p:cNvPr id="8" name="Rounded Rectangular Callout 7"/>
          <p:cNvSpPr/>
          <p:nvPr/>
        </p:nvSpPr>
        <p:spPr>
          <a:xfrm>
            <a:off x="7010400" y="5029200"/>
            <a:ext cx="1905000" cy="685800"/>
          </a:xfrm>
          <a:prstGeom prst="wedgeRoundRectCallout">
            <a:avLst>
              <a:gd name="adj1" fmla="val -77794"/>
              <a:gd name="adj2" fmla="val -112931"/>
              <a:gd name="adj3" fmla="val 16667"/>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0000CC"/>
                </a:solidFill>
              </a:rPr>
              <a:t>Bệnh</a:t>
            </a:r>
            <a:r>
              <a:rPr lang="en-US" sz="2400" dirty="0">
                <a:solidFill>
                  <a:srgbClr val="0000CC"/>
                </a:solidFill>
              </a:rPr>
              <a:t> </a:t>
            </a:r>
            <a:r>
              <a:rPr lang="en-US" sz="2400" dirty="0" err="1">
                <a:solidFill>
                  <a:srgbClr val="0000CC"/>
                </a:solidFill>
              </a:rPr>
              <a:t>kỳ</a:t>
            </a:r>
            <a:endParaRPr lang="en-US" sz="2400" dirty="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25"/>
                                        </p:tgtEl>
                                        <p:attrNameLst>
                                          <p:attrName>style.visibility</p:attrName>
                                        </p:attrNameLst>
                                      </p:cBhvr>
                                      <p:to>
                                        <p:strVal val="visible"/>
                                      </p:to>
                                    </p:set>
                                    <p:anim calcmode="lin" valueType="num">
                                      <p:cBhvr additive="base">
                                        <p:cTn id="17" dur="500" fill="hold"/>
                                        <p:tgtEl>
                                          <p:spTgt spid="1025"/>
                                        </p:tgtEl>
                                        <p:attrNameLst>
                                          <p:attrName>ppt_x</p:attrName>
                                        </p:attrNameLst>
                                      </p:cBhvr>
                                      <p:tavLst>
                                        <p:tav tm="0">
                                          <p:val>
                                            <p:strVal val="#ppt_x"/>
                                          </p:val>
                                        </p:tav>
                                        <p:tav tm="100000">
                                          <p:val>
                                            <p:strVal val="#ppt_x"/>
                                          </p:val>
                                        </p:tav>
                                      </p:tavLst>
                                    </p:anim>
                                    <p:anim calcmode="lin" valueType="num">
                                      <p:cBhvr additive="base">
                                        <p:cTn id="18" dur="500" fill="hold"/>
                                        <p:tgtEl>
                                          <p:spTgt spid="102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 y="2133600"/>
            <a:ext cx="8763000" cy="1295400"/>
          </a:xfrm>
        </p:spPr>
        <p:txBody>
          <a:bodyPr>
            <a:noAutofit/>
          </a:bodyPr>
          <a:lstStyle/>
          <a:p>
            <a:pPr algn="ctr"/>
            <a:r>
              <a:rPr lang="nl-NL" sz="4000" b="1" dirty="0">
                <a:solidFill>
                  <a:srgbClr val="FF0000"/>
                </a:solidFill>
                <a:latin typeface="Arial" pitchFamily="34" charset="0"/>
                <a:cs typeface="Arial" pitchFamily="34" charset="0"/>
              </a:rPr>
              <a:t>BÀI TẬP </a:t>
            </a:r>
            <a:r>
              <a:rPr lang="nl-NL" sz="4000" dirty="0">
                <a:solidFill>
                  <a:srgbClr val="FF0000"/>
                </a:solidFill>
                <a:latin typeface="Arial" pitchFamily="34" charset="0"/>
                <a:cs typeface="Arial" pitchFamily="34" charset="0"/>
              </a:rPr>
              <a:t>1</a:t>
            </a:r>
            <a:br>
              <a:rPr lang="nl-NL" sz="4000" b="1" dirty="0">
                <a:solidFill>
                  <a:srgbClr val="FF0000"/>
                </a:solidFill>
                <a:latin typeface="Arial" pitchFamily="34" charset="0"/>
                <a:cs typeface="Arial" pitchFamily="34" charset="0"/>
              </a:rPr>
            </a:br>
            <a:br>
              <a:rPr lang="nl-NL" sz="4000" b="1" dirty="0">
                <a:solidFill>
                  <a:srgbClr val="FF0000"/>
                </a:solidFill>
                <a:latin typeface="Arial" pitchFamily="34" charset="0"/>
                <a:cs typeface="Arial" pitchFamily="34" charset="0"/>
              </a:rPr>
            </a:br>
            <a:r>
              <a:rPr lang="nl-NL" sz="4000" b="1" dirty="0">
                <a:solidFill>
                  <a:srgbClr val="FF0000"/>
                </a:solidFill>
                <a:latin typeface="Arial" pitchFamily="34" charset="0"/>
                <a:cs typeface="Arial" pitchFamily="34" charset="0"/>
              </a:rPr>
              <a:t>THẢO LUẬN NHÓM</a:t>
            </a:r>
            <a:endParaRPr lang="en-US" sz="40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62782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6224"/>
            <a:ext cx="6553200" cy="654376"/>
          </a:xfrm>
        </p:spPr>
        <p:txBody>
          <a:bodyPr>
            <a:noAutofit/>
          </a:bodyPr>
          <a:lstStyle/>
          <a:p>
            <a:r>
              <a:rPr lang="en-US" b="1" dirty="0">
                <a:solidFill>
                  <a:srgbClr val="FF0000"/>
                </a:solidFill>
              </a:rPr>
              <a:t>BÀI TẬP 1</a:t>
            </a:r>
          </a:p>
        </p:txBody>
      </p:sp>
      <p:sp>
        <p:nvSpPr>
          <p:cNvPr id="3" name="Content Placeholder 2"/>
          <p:cNvSpPr>
            <a:spLocks noGrp="1"/>
          </p:cNvSpPr>
          <p:nvPr>
            <p:ph idx="1"/>
          </p:nvPr>
        </p:nvSpPr>
        <p:spPr>
          <a:xfrm>
            <a:off x="381000" y="1066800"/>
            <a:ext cx="8305800" cy="5486400"/>
          </a:xfrm>
        </p:spPr>
        <p:txBody>
          <a:bodyPr>
            <a:normAutofit/>
          </a:bodyPr>
          <a:lstStyle/>
          <a:p>
            <a:pPr marL="0" indent="0" algn="just">
              <a:buNone/>
            </a:pPr>
            <a:r>
              <a:rPr lang="en-US" sz="2800" dirty="0"/>
              <a:t>Theo </a:t>
            </a:r>
            <a:r>
              <a:rPr lang="en-US" sz="2800" dirty="0" err="1"/>
              <a:t>kết</a:t>
            </a:r>
            <a:r>
              <a:rPr lang="en-US" sz="2800" dirty="0"/>
              <a:t> </a:t>
            </a:r>
            <a:r>
              <a:rPr lang="en-US" sz="2800" dirty="0" err="1"/>
              <a:t>quả</a:t>
            </a:r>
            <a:r>
              <a:rPr lang="en-US" sz="2800" dirty="0"/>
              <a:t> </a:t>
            </a:r>
            <a:r>
              <a:rPr lang="en-US" sz="2800" dirty="0" err="1"/>
              <a:t>nghiên</a:t>
            </a:r>
            <a:r>
              <a:rPr lang="en-US" sz="2800" dirty="0"/>
              <a:t> </a:t>
            </a:r>
            <a:r>
              <a:rPr lang="en-US" sz="2800" dirty="0" err="1"/>
              <a:t>cứu</a:t>
            </a:r>
            <a:r>
              <a:rPr lang="en-US" sz="2800" dirty="0"/>
              <a:t> </a:t>
            </a:r>
            <a:r>
              <a:rPr lang="en-US" sz="2800" dirty="0" err="1"/>
              <a:t>về</a:t>
            </a:r>
            <a:r>
              <a:rPr lang="en-US" sz="2800" dirty="0"/>
              <a:t> </a:t>
            </a:r>
            <a:r>
              <a:rPr lang="en-US" sz="2800" dirty="0" err="1"/>
              <a:t>bệnh</a:t>
            </a:r>
            <a:r>
              <a:rPr lang="en-US" sz="2800" dirty="0"/>
              <a:t> </a:t>
            </a:r>
            <a:r>
              <a:rPr lang="en-US" sz="2800" dirty="0" err="1"/>
              <a:t>tăng</a:t>
            </a:r>
            <a:r>
              <a:rPr lang="en-US" sz="2800" dirty="0"/>
              <a:t> </a:t>
            </a:r>
            <a:r>
              <a:rPr lang="en-US" sz="2800" dirty="0" err="1"/>
              <a:t>huyết</a:t>
            </a:r>
            <a:r>
              <a:rPr lang="en-US" sz="2800" dirty="0"/>
              <a:t> </a:t>
            </a:r>
            <a:r>
              <a:rPr lang="en-US" sz="2800" dirty="0" err="1"/>
              <a:t>áp</a:t>
            </a:r>
            <a:r>
              <a:rPr lang="en-US" sz="2800" dirty="0"/>
              <a:t> </a:t>
            </a:r>
            <a:r>
              <a:rPr lang="en-US" sz="2800" dirty="0" err="1"/>
              <a:t>của</a:t>
            </a:r>
            <a:r>
              <a:rPr lang="en-US" sz="2800" dirty="0"/>
              <a:t> </a:t>
            </a:r>
            <a:r>
              <a:rPr lang="en-US" sz="2800" dirty="0" err="1"/>
              <a:t>người</a:t>
            </a:r>
            <a:r>
              <a:rPr lang="en-US" sz="2800" dirty="0"/>
              <a:t> </a:t>
            </a:r>
            <a:r>
              <a:rPr lang="en-US" sz="2800" dirty="0" err="1"/>
              <a:t>dân</a:t>
            </a:r>
            <a:r>
              <a:rPr lang="en-US" sz="2800" dirty="0"/>
              <a:t> </a:t>
            </a:r>
            <a:r>
              <a:rPr lang="en-US" sz="2800" dirty="0" err="1"/>
              <a:t>huyện</a:t>
            </a:r>
            <a:r>
              <a:rPr lang="en-US" sz="2800" dirty="0"/>
              <a:t> A, </a:t>
            </a:r>
            <a:r>
              <a:rPr lang="en-US" sz="2800" dirty="0" err="1"/>
              <a:t>ngày</a:t>
            </a:r>
            <a:r>
              <a:rPr lang="en-US" sz="2800" dirty="0"/>
              <a:t> 1/1/2016 </a:t>
            </a:r>
            <a:r>
              <a:rPr lang="en-US" sz="2800" dirty="0" err="1"/>
              <a:t>toàn</a:t>
            </a:r>
            <a:r>
              <a:rPr lang="en-US" sz="2800" dirty="0"/>
              <a:t> </a:t>
            </a:r>
            <a:r>
              <a:rPr lang="en-US" sz="2800" dirty="0" err="1"/>
              <a:t>huyện</a:t>
            </a:r>
            <a:r>
              <a:rPr lang="en-US" sz="2800" dirty="0"/>
              <a:t> </a:t>
            </a:r>
            <a:r>
              <a:rPr lang="en-US" sz="2800" dirty="0" err="1"/>
              <a:t>có</a:t>
            </a:r>
            <a:r>
              <a:rPr lang="en-US" sz="2800" dirty="0"/>
              <a:t> 1.050 </a:t>
            </a:r>
            <a:r>
              <a:rPr lang="en-US" sz="2800" dirty="0" err="1"/>
              <a:t>người</a:t>
            </a:r>
            <a:r>
              <a:rPr lang="en-US" sz="2800" dirty="0"/>
              <a:t> </a:t>
            </a:r>
            <a:r>
              <a:rPr lang="en-US" sz="2800" dirty="0" err="1"/>
              <a:t>mắc</a:t>
            </a:r>
            <a:r>
              <a:rPr lang="en-US" sz="2800" dirty="0"/>
              <a:t> </a:t>
            </a:r>
            <a:r>
              <a:rPr lang="en-US" sz="2800" dirty="0" err="1"/>
              <a:t>bệnh</a:t>
            </a:r>
            <a:r>
              <a:rPr lang="en-US" sz="2800" dirty="0"/>
              <a:t>, </a:t>
            </a:r>
            <a:r>
              <a:rPr lang="en-US" sz="2800" dirty="0" err="1"/>
              <a:t>đến</a:t>
            </a:r>
            <a:r>
              <a:rPr lang="en-US" sz="2800" dirty="0"/>
              <a:t> </a:t>
            </a:r>
            <a:r>
              <a:rPr lang="en-US" sz="2800" dirty="0" err="1"/>
              <a:t>ngày</a:t>
            </a:r>
            <a:r>
              <a:rPr lang="en-US" sz="2800" dirty="0"/>
              <a:t> 31/12/2017, </a:t>
            </a:r>
            <a:r>
              <a:rPr lang="en-US" sz="2800" dirty="0" err="1"/>
              <a:t>toàn</a:t>
            </a:r>
            <a:r>
              <a:rPr lang="en-US" sz="2800" dirty="0"/>
              <a:t> </a:t>
            </a:r>
            <a:r>
              <a:rPr lang="en-US" sz="2800" dirty="0" err="1"/>
              <a:t>huyện</a:t>
            </a:r>
            <a:r>
              <a:rPr lang="en-US" sz="2800" dirty="0"/>
              <a:t> </a:t>
            </a:r>
            <a:r>
              <a:rPr lang="en-US" sz="2800" dirty="0" err="1"/>
              <a:t>có</a:t>
            </a:r>
            <a:r>
              <a:rPr lang="en-US" sz="2800" dirty="0"/>
              <a:t> 2.070 </a:t>
            </a:r>
            <a:r>
              <a:rPr lang="en-US" sz="2800" dirty="0" err="1"/>
              <a:t>người</a:t>
            </a:r>
            <a:r>
              <a:rPr lang="en-US" sz="2800" dirty="0"/>
              <a:t> </a:t>
            </a:r>
            <a:r>
              <a:rPr lang="en-US" sz="2800" dirty="0" err="1"/>
              <a:t>mắc</a:t>
            </a:r>
            <a:r>
              <a:rPr lang="en-US" sz="2800" dirty="0"/>
              <a:t> </a:t>
            </a:r>
            <a:r>
              <a:rPr lang="en-US" sz="2800" dirty="0" err="1"/>
              <a:t>bệnh</a:t>
            </a:r>
            <a:r>
              <a:rPr lang="en-US" sz="2800" dirty="0"/>
              <a:t>. </a:t>
            </a:r>
            <a:r>
              <a:rPr lang="en-US" sz="2800" dirty="0" err="1"/>
              <a:t>Dân</a:t>
            </a:r>
            <a:r>
              <a:rPr lang="en-US" sz="2800" dirty="0"/>
              <a:t> </a:t>
            </a:r>
            <a:r>
              <a:rPr lang="en-US" sz="2800" dirty="0" err="1"/>
              <a:t>số</a:t>
            </a:r>
            <a:r>
              <a:rPr lang="en-US" sz="2800" dirty="0"/>
              <a:t> </a:t>
            </a:r>
            <a:r>
              <a:rPr lang="en-US" sz="2800" dirty="0" err="1"/>
              <a:t>của</a:t>
            </a:r>
            <a:r>
              <a:rPr lang="en-US" sz="2800" dirty="0"/>
              <a:t> </a:t>
            </a:r>
            <a:r>
              <a:rPr lang="en-US" sz="2800" dirty="0" err="1"/>
              <a:t>huyện</a:t>
            </a:r>
            <a:r>
              <a:rPr lang="en-US" sz="2800" dirty="0"/>
              <a:t> A </a:t>
            </a:r>
            <a:r>
              <a:rPr lang="en-US" sz="2800" dirty="0" err="1"/>
              <a:t>ngày</a:t>
            </a:r>
            <a:r>
              <a:rPr lang="en-US" sz="2800" dirty="0"/>
              <a:t> 1/1/2016 </a:t>
            </a:r>
            <a:r>
              <a:rPr lang="en-US" sz="2800" dirty="0" err="1"/>
              <a:t>và</a:t>
            </a:r>
            <a:r>
              <a:rPr lang="en-US" sz="2800" dirty="0"/>
              <a:t> </a:t>
            </a:r>
            <a:r>
              <a:rPr lang="en-US" sz="2800" dirty="0" err="1"/>
              <a:t>ngày</a:t>
            </a:r>
            <a:r>
              <a:rPr lang="en-US" sz="2800" dirty="0"/>
              <a:t> 31/12/2017 </a:t>
            </a:r>
            <a:r>
              <a:rPr lang="en-US" sz="2800" dirty="0" err="1"/>
              <a:t>lần</a:t>
            </a:r>
            <a:r>
              <a:rPr lang="en-US" sz="2800" dirty="0"/>
              <a:t> </a:t>
            </a:r>
            <a:r>
              <a:rPr lang="en-US" sz="2800" dirty="0" err="1"/>
              <a:t>lượt</a:t>
            </a:r>
            <a:r>
              <a:rPr lang="en-US" sz="2800" dirty="0"/>
              <a:t> </a:t>
            </a:r>
            <a:r>
              <a:rPr lang="en-US" sz="2800" dirty="0" err="1"/>
              <a:t>là</a:t>
            </a:r>
            <a:r>
              <a:rPr lang="en-US" sz="2800" dirty="0"/>
              <a:t> 31.120 </a:t>
            </a:r>
            <a:r>
              <a:rPr lang="en-US" sz="2800" dirty="0" err="1"/>
              <a:t>và</a:t>
            </a:r>
            <a:r>
              <a:rPr lang="en-US" sz="2800" dirty="0"/>
              <a:t> 33.720 </a:t>
            </a:r>
            <a:r>
              <a:rPr lang="en-US" sz="2800" dirty="0" err="1"/>
              <a:t>người</a:t>
            </a:r>
            <a:r>
              <a:rPr lang="en-US" sz="2800" dirty="0"/>
              <a:t>.</a:t>
            </a:r>
          </a:p>
          <a:p>
            <a:pPr marL="0" indent="0" algn="just">
              <a:buNone/>
            </a:pPr>
            <a:r>
              <a:rPr lang="en-US" sz="2800" b="1" dirty="0" err="1"/>
              <a:t>Câu</a:t>
            </a:r>
            <a:r>
              <a:rPr lang="en-US" sz="2800" b="1" dirty="0"/>
              <a:t> </a:t>
            </a:r>
            <a:r>
              <a:rPr lang="en-US" sz="2800" b="1" dirty="0" err="1"/>
              <a:t>hỏi</a:t>
            </a:r>
            <a:r>
              <a:rPr lang="en-US" sz="2800" b="1" dirty="0"/>
              <a:t>: </a:t>
            </a:r>
            <a:r>
              <a:rPr lang="en-US" sz="2800" dirty="0" err="1"/>
              <a:t>Anh</a:t>
            </a:r>
            <a:r>
              <a:rPr lang="en-US" sz="2800" dirty="0"/>
              <a:t>/</a:t>
            </a:r>
            <a:r>
              <a:rPr lang="en-US" sz="2800" dirty="0" err="1"/>
              <a:t>chị</a:t>
            </a:r>
            <a:r>
              <a:rPr lang="en-US" sz="2800" dirty="0"/>
              <a:t> </a:t>
            </a:r>
            <a:r>
              <a:rPr lang="en-US" sz="2800" dirty="0" err="1"/>
              <a:t>hãy</a:t>
            </a:r>
            <a:r>
              <a:rPr lang="en-US" sz="2800" dirty="0"/>
              <a:t> </a:t>
            </a:r>
            <a:r>
              <a:rPr lang="en-US" sz="2800" dirty="0" err="1"/>
              <a:t>nghiên</a:t>
            </a:r>
            <a:r>
              <a:rPr lang="en-US" sz="2800" dirty="0"/>
              <a:t> </a:t>
            </a:r>
            <a:r>
              <a:rPr lang="en-US" sz="2800" dirty="0" err="1"/>
              <a:t>cứu</a:t>
            </a:r>
            <a:r>
              <a:rPr lang="en-US" sz="2800" dirty="0"/>
              <a:t> </a:t>
            </a:r>
            <a:r>
              <a:rPr lang="en-US" sz="2800" dirty="0" err="1"/>
              <a:t>tài</a:t>
            </a:r>
            <a:r>
              <a:rPr lang="en-US" sz="2800" dirty="0"/>
              <a:t> </a:t>
            </a:r>
            <a:r>
              <a:rPr lang="en-US" sz="2800" dirty="0" err="1"/>
              <a:t>liệu</a:t>
            </a:r>
            <a:r>
              <a:rPr lang="en-US" sz="2800" dirty="0"/>
              <a:t> </a:t>
            </a:r>
            <a:r>
              <a:rPr lang="en-US" sz="2800" dirty="0" err="1"/>
              <a:t>và</a:t>
            </a:r>
            <a:r>
              <a:rPr lang="en-US" sz="2800" dirty="0"/>
              <a:t> </a:t>
            </a:r>
            <a:r>
              <a:rPr lang="en-US" sz="2800" dirty="0" err="1"/>
              <a:t>áp</a:t>
            </a:r>
            <a:r>
              <a:rPr lang="en-US" sz="2800" dirty="0"/>
              <a:t> </a:t>
            </a:r>
            <a:r>
              <a:rPr lang="en-US" sz="2800" dirty="0" err="1"/>
              <a:t>dụng</a:t>
            </a:r>
            <a:r>
              <a:rPr lang="en-US" sz="2800" dirty="0"/>
              <a:t> </a:t>
            </a:r>
            <a:r>
              <a:rPr lang="en-US" sz="2800" dirty="0" err="1"/>
              <a:t>kiến</a:t>
            </a:r>
            <a:r>
              <a:rPr lang="en-US" sz="2800" dirty="0"/>
              <a:t> </a:t>
            </a:r>
            <a:r>
              <a:rPr lang="en-US" sz="2800" dirty="0" err="1"/>
              <a:t>thức</a:t>
            </a:r>
            <a:r>
              <a:rPr lang="en-US" sz="2800" dirty="0"/>
              <a:t> </a:t>
            </a:r>
            <a:r>
              <a:rPr lang="en-US" sz="2800" dirty="0" err="1"/>
              <a:t>của</a:t>
            </a:r>
            <a:r>
              <a:rPr lang="en-US" sz="2800" dirty="0"/>
              <a:t> </a:t>
            </a:r>
            <a:r>
              <a:rPr lang="en-US" sz="2800" dirty="0" err="1"/>
              <a:t>bài</a:t>
            </a:r>
            <a:r>
              <a:rPr lang="en-US" sz="2800" dirty="0"/>
              <a:t> </a:t>
            </a:r>
            <a:r>
              <a:rPr lang="en-US" sz="2800" dirty="0" err="1"/>
              <a:t>học</a:t>
            </a:r>
            <a:r>
              <a:rPr lang="en-US" sz="2800" dirty="0"/>
              <a:t> “</a:t>
            </a:r>
            <a:r>
              <a:rPr lang="en-US" sz="2800" b="1" dirty="0" err="1"/>
              <a:t>Đo</a:t>
            </a:r>
            <a:r>
              <a:rPr lang="en-US" sz="2800" b="1" dirty="0"/>
              <a:t> </a:t>
            </a:r>
            <a:r>
              <a:rPr lang="en-US" sz="2800" b="1" dirty="0" err="1"/>
              <a:t>lường</a:t>
            </a:r>
            <a:r>
              <a:rPr lang="en-US" sz="2800" b="1" dirty="0"/>
              <a:t> </a:t>
            </a:r>
            <a:r>
              <a:rPr lang="en-US" sz="2800" b="1" dirty="0" err="1"/>
              <a:t>tần</a:t>
            </a:r>
            <a:r>
              <a:rPr lang="en-US" sz="2800" b="1" dirty="0"/>
              <a:t> </a:t>
            </a:r>
            <a:r>
              <a:rPr lang="en-US" sz="2800" b="1" dirty="0" err="1"/>
              <a:t>số</a:t>
            </a:r>
            <a:r>
              <a:rPr lang="en-US" sz="2800" b="1" dirty="0"/>
              <a:t> </a:t>
            </a:r>
            <a:r>
              <a:rPr lang="en-US" sz="2800" b="1" dirty="0" err="1"/>
              <a:t>bệnh</a:t>
            </a:r>
            <a:r>
              <a:rPr lang="en-US" sz="2800" b="1" dirty="0"/>
              <a:t> </a:t>
            </a:r>
            <a:r>
              <a:rPr lang="en-US" sz="2800" b="1" dirty="0" err="1"/>
              <a:t>trạng</a:t>
            </a:r>
            <a:r>
              <a:rPr lang="en-US" sz="2800" b="1" dirty="0"/>
              <a:t>” </a:t>
            </a:r>
            <a:r>
              <a:rPr lang="en-US" sz="2800" dirty="0" err="1"/>
              <a:t>để</a:t>
            </a:r>
            <a:r>
              <a:rPr lang="en-US" sz="2800" dirty="0"/>
              <a:t> </a:t>
            </a:r>
            <a:r>
              <a:rPr lang="en-US" sz="2800" dirty="0" err="1"/>
              <a:t>trả</a:t>
            </a:r>
            <a:r>
              <a:rPr lang="en-US" sz="2800" dirty="0"/>
              <a:t> </a:t>
            </a:r>
            <a:r>
              <a:rPr lang="en-US" sz="2800" dirty="0" err="1"/>
              <a:t>lời</a:t>
            </a:r>
            <a:r>
              <a:rPr lang="en-US" sz="2800" dirty="0"/>
              <a:t> </a:t>
            </a:r>
            <a:r>
              <a:rPr lang="en-US" sz="2800" dirty="0" err="1"/>
              <a:t>câu</a:t>
            </a:r>
            <a:r>
              <a:rPr lang="en-US" sz="2800" dirty="0"/>
              <a:t> </a:t>
            </a:r>
            <a:r>
              <a:rPr lang="en-US" sz="2800" dirty="0" err="1"/>
              <a:t>hỏi</a:t>
            </a:r>
            <a:r>
              <a:rPr lang="en-US" sz="2800" dirty="0"/>
              <a:t>:</a:t>
            </a:r>
          </a:p>
          <a:p>
            <a:pPr marL="514350" lvl="0" indent="-514350" algn="just">
              <a:buFont typeface="+mj-lt"/>
              <a:buAutoNum type="arabicPeriod"/>
            </a:pPr>
            <a:r>
              <a:rPr lang="en-US" sz="2800" dirty="0" err="1"/>
              <a:t>Từ</a:t>
            </a:r>
            <a:r>
              <a:rPr lang="en-US" sz="2800" dirty="0"/>
              <a:t> </a:t>
            </a:r>
            <a:r>
              <a:rPr lang="en-US" sz="2800" dirty="0" err="1"/>
              <a:t>số</a:t>
            </a:r>
            <a:r>
              <a:rPr lang="en-US" sz="2800" dirty="0"/>
              <a:t> </a:t>
            </a:r>
            <a:r>
              <a:rPr lang="en-US" sz="2800" dirty="0" err="1"/>
              <a:t>liệu</a:t>
            </a:r>
            <a:r>
              <a:rPr lang="en-US" sz="2800" dirty="0"/>
              <a:t> </a:t>
            </a:r>
            <a:r>
              <a:rPr lang="en-US" sz="2800" dirty="0" err="1"/>
              <a:t>trên</a:t>
            </a:r>
            <a:r>
              <a:rPr lang="en-US" sz="2800" dirty="0"/>
              <a:t> </a:t>
            </a:r>
            <a:r>
              <a:rPr lang="en-US" sz="2800" dirty="0" err="1"/>
              <a:t>có</a:t>
            </a:r>
            <a:r>
              <a:rPr lang="en-US" sz="2800" dirty="0"/>
              <a:t> </a:t>
            </a:r>
            <a:r>
              <a:rPr lang="en-US" sz="2800" dirty="0" err="1"/>
              <a:t>thể</a:t>
            </a:r>
            <a:r>
              <a:rPr lang="en-US" sz="2800" dirty="0"/>
              <a:t> </a:t>
            </a:r>
            <a:r>
              <a:rPr lang="en-US" sz="2800" dirty="0" err="1"/>
              <a:t>tính</a:t>
            </a:r>
            <a:r>
              <a:rPr lang="en-US" sz="2800" dirty="0"/>
              <a:t> </a:t>
            </a:r>
            <a:r>
              <a:rPr lang="en-US" sz="2800" dirty="0" err="1"/>
              <a:t>được</a:t>
            </a:r>
            <a:r>
              <a:rPr lang="en-US" sz="2800" dirty="0"/>
              <a:t> </a:t>
            </a:r>
            <a:r>
              <a:rPr lang="en-US" sz="2800" dirty="0" err="1"/>
              <a:t>những</a:t>
            </a:r>
            <a:r>
              <a:rPr lang="en-US" sz="2800" dirty="0"/>
              <a:t> </a:t>
            </a:r>
            <a:r>
              <a:rPr lang="en-US" sz="2800" dirty="0" err="1"/>
              <a:t>số</a:t>
            </a:r>
            <a:r>
              <a:rPr lang="en-US" sz="2800" dirty="0"/>
              <a:t> </a:t>
            </a:r>
            <a:r>
              <a:rPr lang="en-US" sz="2800" dirty="0" err="1"/>
              <a:t>đo</a:t>
            </a:r>
            <a:r>
              <a:rPr lang="en-US" sz="2800" dirty="0"/>
              <a:t> </a:t>
            </a:r>
            <a:r>
              <a:rPr lang="en-US" sz="2800" dirty="0" err="1"/>
              <a:t>mắc</a:t>
            </a:r>
            <a:r>
              <a:rPr lang="en-US" sz="2800" dirty="0"/>
              <a:t> </a:t>
            </a:r>
            <a:r>
              <a:rPr lang="en-US" sz="2800" dirty="0" err="1"/>
              <a:t>bệnh</a:t>
            </a:r>
            <a:r>
              <a:rPr lang="en-US" sz="2800" dirty="0"/>
              <a:t> </a:t>
            </a:r>
            <a:r>
              <a:rPr lang="en-US" sz="2800" dirty="0" err="1"/>
              <a:t>nào</a:t>
            </a:r>
            <a:r>
              <a:rPr lang="en-US" sz="2800" dirty="0"/>
              <a:t>? </a:t>
            </a:r>
          </a:p>
          <a:p>
            <a:pPr marL="514350" indent="-514350" algn="just">
              <a:buFont typeface="+mj-lt"/>
              <a:buAutoNum type="arabicPeriod"/>
            </a:pPr>
            <a:r>
              <a:rPr lang="en-US" sz="2800" dirty="0" err="1"/>
              <a:t>Anh</a:t>
            </a:r>
            <a:r>
              <a:rPr lang="en-US" sz="2800" dirty="0"/>
              <a:t>/</a:t>
            </a:r>
            <a:r>
              <a:rPr lang="en-US" sz="2800" dirty="0" err="1"/>
              <a:t>chị</a:t>
            </a:r>
            <a:r>
              <a:rPr lang="en-US" sz="2800" dirty="0"/>
              <a:t> </a:t>
            </a:r>
            <a:r>
              <a:rPr lang="en-US" sz="2800" dirty="0" err="1"/>
              <a:t>hãy</a:t>
            </a:r>
            <a:r>
              <a:rPr lang="en-US" sz="2800" dirty="0"/>
              <a:t> </a:t>
            </a:r>
            <a:r>
              <a:rPr lang="en-US" sz="2800" dirty="0" err="1"/>
              <a:t>tính</a:t>
            </a:r>
            <a:r>
              <a:rPr lang="en-US" sz="2800" dirty="0"/>
              <a:t> </a:t>
            </a:r>
            <a:r>
              <a:rPr lang="en-US" sz="2800" dirty="0" err="1"/>
              <a:t>những</a:t>
            </a:r>
            <a:r>
              <a:rPr lang="en-US" sz="2800" dirty="0"/>
              <a:t> </a:t>
            </a:r>
            <a:r>
              <a:rPr lang="en-US" sz="2800" dirty="0" err="1"/>
              <a:t>số</a:t>
            </a:r>
            <a:r>
              <a:rPr lang="en-US" sz="2800" dirty="0"/>
              <a:t> </a:t>
            </a:r>
            <a:r>
              <a:rPr lang="en-US" sz="2800" dirty="0" err="1"/>
              <a:t>đo</a:t>
            </a:r>
            <a:r>
              <a:rPr lang="en-US" sz="2800" dirty="0"/>
              <a:t> </a:t>
            </a:r>
            <a:r>
              <a:rPr lang="en-US" sz="2800" dirty="0" err="1"/>
              <a:t>đó</a:t>
            </a:r>
            <a:r>
              <a:rPr lang="en-US" sz="2800" dirty="0"/>
              <a:t>?</a:t>
            </a:r>
            <a:endParaRPr lang="en-US" sz="2700" dirty="0">
              <a:latin typeface="Arial" pitchFamily="34" charset="0"/>
              <a:cs typeface="Arial" pitchFamily="34" charset="0"/>
            </a:endParaRPr>
          </a:p>
        </p:txBody>
      </p:sp>
    </p:spTree>
    <p:extLst>
      <p:ext uri="{BB962C8B-B14F-4D97-AF65-F5344CB8AC3E}">
        <p14:creationId xmlns:p14="http://schemas.microsoft.com/office/powerpoint/2010/main" val="2545178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 y="381000"/>
            <a:ext cx="6772275" cy="654376"/>
          </a:xfrm>
        </p:spPr>
        <p:txBody>
          <a:bodyPr>
            <a:noAutofit/>
          </a:bodyPr>
          <a:lstStyle/>
          <a:p>
            <a:r>
              <a:rPr lang="en-US" b="1" dirty="0">
                <a:solidFill>
                  <a:srgbClr val="FF0000"/>
                </a:solidFill>
              </a:rPr>
              <a:t>ĐÁP ÁN BÀI TẬP 1</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25" y="1524000"/>
            <a:ext cx="9058275"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751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271" y="336224"/>
            <a:ext cx="6821129" cy="654376"/>
          </a:xfrm>
        </p:spPr>
        <p:txBody>
          <a:bodyPr>
            <a:noAutofit/>
          </a:bodyPr>
          <a:lstStyle/>
          <a:p>
            <a:r>
              <a:rPr lang="en-US" b="1" dirty="0">
                <a:solidFill>
                  <a:srgbClr val="FF0000"/>
                </a:solidFill>
              </a:rPr>
              <a:t>ĐÁP ÁN BÀI TẬP 1 (</a:t>
            </a:r>
            <a:r>
              <a:rPr lang="en-US" b="1" dirty="0" err="1">
                <a:solidFill>
                  <a:srgbClr val="FF0000"/>
                </a:solidFill>
              </a:rPr>
              <a:t>tiếp</a:t>
            </a:r>
            <a:r>
              <a:rPr lang="en-US" b="1" dirty="0">
                <a:solidFill>
                  <a:srgbClr val="FF0000"/>
                </a:solidFill>
              </a:rPr>
              <a:t>)</a:t>
            </a:r>
          </a:p>
        </p:txBody>
      </p:sp>
      <p:sp>
        <p:nvSpPr>
          <p:cNvPr id="3" name="Content Placeholder 2"/>
          <p:cNvSpPr>
            <a:spLocks noGrp="1"/>
          </p:cNvSpPr>
          <p:nvPr>
            <p:ph idx="1"/>
          </p:nvPr>
        </p:nvSpPr>
        <p:spPr>
          <a:xfrm>
            <a:off x="457200" y="1095702"/>
            <a:ext cx="8229600" cy="4771698"/>
          </a:xfrm>
        </p:spPr>
        <p:txBody>
          <a:bodyPr>
            <a:normAutofit/>
          </a:bodyPr>
          <a:lstStyle/>
          <a:p>
            <a:pPr marL="0" lvl="0" indent="0" algn="just">
              <a:buNone/>
            </a:pPr>
            <a:r>
              <a:rPr lang="nl-NL" sz="2800" b="1" i="1" dirty="0">
                <a:solidFill>
                  <a:srgbClr val="0000CC"/>
                </a:solidFill>
              </a:rPr>
              <a:t>2. Kết quả tính: </a:t>
            </a:r>
          </a:p>
          <a:p>
            <a:pPr marL="0" lvl="0" indent="0" algn="just">
              <a:buNone/>
            </a:pPr>
            <a:endParaRPr lang="en-US" dirty="0">
              <a:solidFill>
                <a:srgbClr val="0000CC"/>
              </a:solidFill>
            </a:endParaRPr>
          </a:p>
        </p:txBody>
      </p:sp>
      <p:pic>
        <p:nvPicPr>
          <p:cNvPr id="54273" name="Picture 1"/>
          <p:cNvPicPr>
            <a:picLocks noChangeAspect="1" noChangeArrowheads="1"/>
          </p:cNvPicPr>
          <p:nvPr/>
        </p:nvPicPr>
        <p:blipFill>
          <a:blip r:embed="rId3"/>
          <a:srcRect/>
          <a:stretch>
            <a:fillRect/>
          </a:stretch>
        </p:blipFill>
        <p:spPr bwMode="auto">
          <a:xfrm>
            <a:off x="152400" y="1752600"/>
            <a:ext cx="8763000" cy="4646828"/>
          </a:xfrm>
          <a:prstGeom prst="rect">
            <a:avLst/>
          </a:prstGeom>
          <a:noFill/>
          <a:ln w="9525">
            <a:noFill/>
            <a:miter lim="800000"/>
            <a:headEnd/>
            <a:tailEnd/>
          </a:ln>
          <a:effectLst/>
        </p:spPr>
      </p:pic>
    </p:spTree>
    <p:extLst>
      <p:ext uri="{BB962C8B-B14F-4D97-AF65-F5344CB8AC3E}">
        <p14:creationId xmlns:p14="http://schemas.microsoft.com/office/powerpoint/2010/main" val="368156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6224"/>
            <a:ext cx="6705600" cy="654376"/>
          </a:xfrm>
        </p:spPr>
        <p:txBody>
          <a:bodyPr>
            <a:noAutofit/>
          </a:bodyPr>
          <a:lstStyle/>
          <a:p>
            <a:r>
              <a:rPr lang="en-US" b="1" dirty="0">
                <a:solidFill>
                  <a:srgbClr val="FF0000"/>
                </a:solidFill>
              </a:rPr>
              <a:t>ĐÁP ÁN BÀI TẬP 1 (</a:t>
            </a:r>
            <a:r>
              <a:rPr lang="en-US" b="1" dirty="0" err="1">
                <a:solidFill>
                  <a:srgbClr val="FF0000"/>
                </a:solidFill>
              </a:rPr>
              <a:t>tiếp</a:t>
            </a:r>
            <a:r>
              <a:rPr lang="en-US" b="1" dirty="0">
                <a:solidFill>
                  <a:srgbClr val="FF0000"/>
                </a:solidFill>
              </a:rPr>
              <a:t>)</a:t>
            </a:r>
          </a:p>
        </p:txBody>
      </p:sp>
      <p:sp>
        <p:nvSpPr>
          <p:cNvPr id="3" name="Content Placeholder 2"/>
          <p:cNvSpPr>
            <a:spLocks noGrp="1"/>
          </p:cNvSpPr>
          <p:nvPr>
            <p:ph idx="1"/>
          </p:nvPr>
        </p:nvSpPr>
        <p:spPr>
          <a:xfrm>
            <a:off x="457200" y="1095702"/>
            <a:ext cx="8229600" cy="4771698"/>
          </a:xfrm>
        </p:spPr>
        <p:txBody>
          <a:bodyPr>
            <a:normAutofit/>
          </a:bodyPr>
          <a:lstStyle/>
          <a:p>
            <a:pPr marL="0" lvl="0" indent="0" algn="just">
              <a:buNone/>
            </a:pPr>
            <a:r>
              <a:rPr lang="nl-NL" sz="2800" b="1" i="1" dirty="0">
                <a:solidFill>
                  <a:srgbClr val="0000CC"/>
                </a:solidFill>
              </a:rPr>
              <a:t>2. Kết quả tính: </a:t>
            </a:r>
          </a:p>
          <a:p>
            <a:pPr marL="0" lvl="0" indent="0" algn="just">
              <a:buNone/>
            </a:pPr>
            <a:endParaRPr lang="en-US" dirty="0">
              <a:solidFill>
                <a:srgbClr val="0000CC"/>
              </a:solidFill>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47850"/>
            <a:ext cx="8712633" cy="478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2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3797"/>
            <a:ext cx="6553200" cy="743712"/>
          </a:xfrm>
        </p:spPr>
        <p:txBody>
          <a:bodyPr>
            <a:noAutofit/>
          </a:bodyPr>
          <a:lstStyle/>
          <a:p>
            <a:pPr algn="ctr"/>
            <a:r>
              <a:rPr lang="en-US" b="1" dirty="0">
                <a:solidFill>
                  <a:srgbClr val="FFFF00"/>
                </a:solidFill>
              </a:rPr>
              <a:t>SỐ ĐO MẮC BỆNH</a:t>
            </a:r>
            <a:endParaRPr lang="en-US" dirty="0">
              <a:solidFill>
                <a:srgbClr val="FFFF00"/>
              </a:solidFill>
            </a:endParaRPr>
          </a:p>
        </p:txBody>
      </p:sp>
      <p:sp>
        <p:nvSpPr>
          <p:cNvPr id="7" name="TextBox 6"/>
          <p:cNvSpPr txBox="1"/>
          <p:nvPr/>
        </p:nvSpPr>
        <p:spPr>
          <a:xfrm>
            <a:off x="609600" y="2754868"/>
            <a:ext cx="1422402" cy="1569660"/>
          </a:xfrm>
          <a:prstGeom prst="rect">
            <a:avLst/>
          </a:prstGeom>
          <a:solidFill>
            <a:srgbClr val="FFC000"/>
          </a:solidFill>
        </p:spPr>
        <p:txBody>
          <a:bodyPr wrap="square" rtlCol="0">
            <a:spAutoFit/>
          </a:bodyPr>
          <a:lstStyle/>
          <a:p>
            <a:pPr algn="ctr"/>
            <a:r>
              <a:rPr lang="en-US" sz="3200" dirty="0" err="1">
                <a:solidFill>
                  <a:schemeClr val="tx2">
                    <a:lumMod val="50000"/>
                  </a:schemeClr>
                </a:solidFill>
                <a:latin typeface="Arial" pitchFamily="34" charset="0"/>
                <a:cs typeface="Arial" pitchFamily="34" charset="0"/>
              </a:rPr>
              <a:t>Số</a:t>
            </a:r>
            <a:r>
              <a:rPr lang="en-US" sz="3200" dirty="0">
                <a:solidFill>
                  <a:schemeClr val="tx2">
                    <a:lumMod val="50000"/>
                  </a:schemeClr>
                </a:solidFill>
                <a:latin typeface="Arial" pitchFamily="34" charset="0"/>
                <a:cs typeface="Arial" pitchFamily="34" charset="0"/>
              </a:rPr>
              <a:t> </a:t>
            </a:r>
            <a:r>
              <a:rPr lang="en-US" sz="3200" dirty="0" err="1">
                <a:solidFill>
                  <a:schemeClr val="tx2">
                    <a:lumMod val="50000"/>
                  </a:schemeClr>
                </a:solidFill>
                <a:latin typeface="Arial" pitchFamily="34" charset="0"/>
                <a:cs typeface="Arial" pitchFamily="34" charset="0"/>
              </a:rPr>
              <a:t>đo</a:t>
            </a:r>
            <a:r>
              <a:rPr lang="en-US" sz="3200" dirty="0">
                <a:solidFill>
                  <a:schemeClr val="tx2">
                    <a:lumMod val="50000"/>
                  </a:schemeClr>
                </a:solidFill>
                <a:latin typeface="Arial" pitchFamily="34" charset="0"/>
                <a:cs typeface="Arial" pitchFamily="34" charset="0"/>
              </a:rPr>
              <a:t> </a:t>
            </a:r>
            <a:r>
              <a:rPr lang="en-US" sz="3200" dirty="0" err="1">
                <a:solidFill>
                  <a:schemeClr val="tx2">
                    <a:lumMod val="50000"/>
                  </a:schemeClr>
                </a:solidFill>
                <a:latin typeface="Arial" pitchFamily="34" charset="0"/>
                <a:cs typeface="Arial" pitchFamily="34" charset="0"/>
              </a:rPr>
              <a:t>mắc</a:t>
            </a:r>
            <a:r>
              <a:rPr lang="en-US" sz="3200" dirty="0">
                <a:solidFill>
                  <a:schemeClr val="tx2">
                    <a:lumMod val="50000"/>
                  </a:schemeClr>
                </a:solidFill>
                <a:latin typeface="Arial" pitchFamily="34" charset="0"/>
                <a:cs typeface="Arial" pitchFamily="34" charset="0"/>
              </a:rPr>
              <a:t> </a:t>
            </a:r>
            <a:r>
              <a:rPr lang="en-US" sz="3200" dirty="0" err="1">
                <a:solidFill>
                  <a:schemeClr val="tx2">
                    <a:lumMod val="50000"/>
                  </a:schemeClr>
                </a:solidFill>
                <a:latin typeface="Arial" pitchFamily="34" charset="0"/>
                <a:cs typeface="Arial" pitchFamily="34" charset="0"/>
              </a:rPr>
              <a:t>bệnh</a:t>
            </a:r>
            <a:endParaRPr lang="en-US" sz="3200" dirty="0">
              <a:solidFill>
                <a:schemeClr val="tx2">
                  <a:lumMod val="50000"/>
                </a:schemeClr>
              </a:solidFill>
              <a:latin typeface="Arial" pitchFamily="34" charset="0"/>
              <a:cs typeface="Arial" pitchFamily="34" charset="0"/>
            </a:endParaRPr>
          </a:p>
        </p:txBody>
      </p:sp>
      <p:sp>
        <p:nvSpPr>
          <p:cNvPr id="10" name="TextBox 9"/>
          <p:cNvSpPr txBox="1"/>
          <p:nvPr/>
        </p:nvSpPr>
        <p:spPr>
          <a:xfrm>
            <a:off x="2743200" y="2170093"/>
            <a:ext cx="1911145" cy="584775"/>
          </a:xfrm>
          <a:prstGeom prst="rect">
            <a:avLst/>
          </a:prstGeom>
          <a:solidFill>
            <a:schemeClr val="accent4">
              <a:lumMod val="20000"/>
              <a:lumOff val="80000"/>
            </a:schemeClr>
          </a:solidFill>
        </p:spPr>
        <p:txBody>
          <a:bodyPr wrap="square" rtlCol="0">
            <a:spAutoFit/>
          </a:bodyPr>
          <a:lstStyle/>
          <a:p>
            <a:r>
              <a:rPr lang="en-US" sz="3200" dirty="0" err="1">
                <a:solidFill>
                  <a:schemeClr val="tx2">
                    <a:lumMod val="50000"/>
                  </a:schemeClr>
                </a:solidFill>
                <a:latin typeface="Arial" pitchFamily="34" charset="0"/>
                <a:cs typeface="Arial" pitchFamily="34" charset="0"/>
              </a:rPr>
              <a:t>Hiện</a:t>
            </a:r>
            <a:r>
              <a:rPr lang="en-US" sz="3200" dirty="0">
                <a:solidFill>
                  <a:schemeClr val="tx2">
                    <a:lumMod val="50000"/>
                  </a:schemeClr>
                </a:solidFill>
                <a:latin typeface="Arial" pitchFamily="34" charset="0"/>
                <a:cs typeface="Arial" pitchFamily="34" charset="0"/>
              </a:rPr>
              <a:t> </a:t>
            </a:r>
            <a:r>
              <a:rPr lang="en-US" sz="3200" dirty="0" err="1">
                <a:solidFill>
                  <a:schemeClr val="tx2">
                    <a:lumMod val="50000"/>
                  </a:schemeClr>
                </a:solidFill>
                <a:latin typeface="Arial" pitchFamily="34" charset="0"/>
                <a:cs typeface="Arial" pitchFamily="34" charset="0"/>
              </a:rPr>
              <a:t>mắc</a:t>
            </a:r>
            <a:endParaRPr lang="en-US" sz="3200" dirty="0">
              <a:solidFill>
                <a:schemeClr val="tx2">
                  <a:lumMod val="50000"/>
                </a:schemeClr>
              </a:solidFill>
              <a:latin typeface="Arial" pitchFamily="34" charset="0"/>
              <a:cs typeface="Arial" pitchFamily="34" charset="0"/>
            </a:endParaRPr>
          </a:p>
        </p:txBody>
      </p:sp>
      <p:sp>
        <p:nvSpPr>
          <p:cNvPr id="11" name="TextBox 10"/>
          <p:cNvSpPr txBox="1"/>
          <p:nvPr/>
        </p:nvSpPr>
        <p:spPr>
          <a:xfrm>
            <a:off x="2743200" y="4023718"/>
            <a:ext cx="1908630" cy="584775"/>
          </a:xfrm>
          <a:prstGeom prst="rect">
            <a:avLst/>
          </a:prstGeom>
          <a:solidFill>
            <a:schemeClr val="accent4">
              <a:lumMod val="20000"/>
              <a:lumOff val="80000"/>
            </a:schemeClr>
          </a:solidFill>
        </p:spPr>
        <p:txBody>
          <a:bodyPr wrap="square" rtlCol="0">
            <a:spAutoFit/>
          </a:bodyPr>
          <a:lstStyle/>
          <a:p>
            <a:r>
              <a:rPr lang="en-US" sz="3200" dirty="0" err="1">
                <a:solidFill>
                  <a:schemeClr val="tx2">
                    <a:lumMod val="50000"/>
                  </a:schemeClr>
                </a:solidFill>
                <a:latin typeface="Arial" pitchFamily="34" charset="0"/>
                <a:cs typeface="Arial" pitchFamily="34" charset="0"/>
              </a:rPr>
              <a:t>Mới</a:t>
            </a:r>
            <a:r>
              <a:rPr lang="en-US" sz="3200" dirty="0">
                <a:solidFill>
                  <a:schemeClr val="tx2">
                    <a:lumMod val="50000"/>
                  </a:schemeClr>
                </a:solidFill>
                <a:latin typeface="Arial" pitchFamily="34" charset="0"/>
                <a:cs typeface="Arial" pitchFamily="34" charset="0"/>
              </a:rPr>
              <a:t> </a:t>
            </a:r>
            <a:r>
              <a:rPr lang="en-US" sz="3200" dirty="0" err="1">
                <a:solidFill>
                  <a:schemeClr val="tx2">
                    <a:lumMod val="50000"/>
                  </a:schemeClr>
                </a:solidFill>
                <a:latin typeface="Arial" pitchFamily="34" charset="0"/>
                <a:cs typeface="Arial" pitchFamily="34" charset="0"/>
              </a:rPr>
              <a:t>mắc</a:t>
            </a:r>
            <a:endParaRPr lang="en-US" sz="3200" dirty="0">
              <a:solidFill>
                <a:schemeClr val="tx2">
                  <a:lumMod val="50000"/>
                </a:schemeClr>
              </a:solidFill>
              <a:latin typeface="Arial" pitchFamily="34" charset="0"/>
              <a:cs typeface="Arial" pitchFamily="34" charset="0"/>
            </a:endParaRPr>
          </a:p>
        </p:txBody>
      </p:sp>
      <p:sp>
        <p:nvSpPr>
          <p:cNvPr id="14" name="TextBox 13"/>
          <p:cNvSpPr txBox="1"/>
          <p:nvPr/>
        </p:nvSpPr>
        <p:spPr>
          <a:xfrm>
            <a:off x="5172752" y="2627293"/>
            <a:ext cx="2523448" cy="523220"/>
          </a:xfrm>
          <a:prstGeom prst="rect">
            <a:avLst/>
          </a:prstGeom>
          <a:solidFill>
            <a:srgbClr val="F1F2D4"/>
          </a:solidFill>
        </p:spPr>
        <p:txBody>
          <a:bodyPr wrap="none" rtlCol="0">
            <a:spAutoFit/>
          </a:bodyPr>
          <a:lstStyle/>
          <a:p>
            <a:pPr algn="ctr"/>
            <a:r>
              <a:rPr lang="en-US" sz="2800" dirty="0" err="1">
                <a:solidFill>
                  <a:schemeClr val="tx2">
                    <a:lumMod val="50000"/>
                  </a:schemeClr>
                </a:solidFill>
                <a:latin typeface="Arial" pitchFamily="34" charset="0"/>
                <a:cs typeface="Arial" pitchFamily="34" charset="0"/>
              </a:rPr>
              <a:t>Tỷ</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lệ</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hiện</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mắc</a:t>
            </a:r>
            <a:endParaRPr lang="en-US" sz="2800" dirty="0">
              <a:solidFill>
                <a:schemeClr val="tx2">
                  <a:lumMod val="50000"/>
                </a:schemeClr>
              </a:solidFill>
              <a:latin typeface="Arial" pitchFamily="34" charset="0"/>
              <a:cs typeface="Arial" pitchFamily="34" charset="0"/>
            </a:endParaRPr>
          </a:p>
        </p:txBody>
      </p:sp>
      <p:sp>
        <p:nvSpPr>
          <p:cNvPr id="15" name="TextBox 14"/>
          <p:cNvSpPr txBox="1"/>
          <p:nvPr/>
        </p:nvSpPr>
        <p:spPr>
          <a:xfrm>
            <a:off x="5181600" y="1712893"/>
            <a:ext cx="2539998" cy="523220"/>
          </a:xfrm>
          <a:prstGeom prst="rect">
            <a:avLst/>
          </a:prstGeom>
          <a:solidFill>
            <a:srgbClr val="F1F2D4"/>
          </a:solidFill>
        </p:spPr>
        <p:txBody>
          <a:bodyPr wrap="square" rtlCol="0">
            <a:spAutoFit/>
          </a:bodyPr>
          <a:lstStyle/>
          <a:p>
            <a:pPr algn="ctr"/>
            <a:r>
              <a:rPr lang="en-US" sz="2800" dirty="0" err="1">
                <a:solidFill>
                  <a:schemeClr val="tx2">
                    <a:lumMod val="50000"/>
                  </a:schemeClr>
                </a:solidFill>
                <a:latin typeface="Arial" pitchFamily="34" charset="0"/>
                <a:cs typeface="Arial" pitchFamily="34" charset="0"/>
              </a:rPr>
              <a:t>Số</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hiện</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mắc</a:t>
            </a:r>
            <a:endParaRPr lang="en-US" sz="2800" dirty="0">
              <a:solidFill>
                <a:schemeClr val="tx2">
                  <a:lumMod val="50000"/>
                </a:schemeClr>
              </a:solidFill>
              <a:latin typeface="Arial" pitchFamily="34" charset="0"/>
              <a:cs typeface="Arial" pitchFamily="34" charset="0"/>
            </a:endParaRPr>
          </a:p>
        </p:txBody>
      </p:sp>
      <p:sp>
        <p:nvSpPr>
          <p:cNvPr id="17" name="TextBox 16"/>
          <p:cNvSpPr txBox="1"/>
          <p:nvPr/>
        </p:nvSpPr>
        <p:spPr>
          <a:xfrm>
            <a:off x="5232402" y="3694093"/>
            <a:ext cx="2539998" cy="523220"/>
          </a:xfrm>
          <a:prstGeom prst="rect">
            <a:avLst/>
          </a:prstGeom>
          <a:solidFill>
            <a:srgbClr val="F1F2D4"/>
          </a:solidFill>
        </p:spPr>
        <p:txBody>
          <a:bodyPr wrap="square" rtlCol="0">
            <a:spAutoFit/>
          </a:bodyPr>
          <a:lstStyle/>
          <a:p>
            <a:pPr algn="ctr"/>
            <a:r>
              <a:rPr lang="en-US" sz="2800" dirty="0" err="1">
                <a:solidFill>
                  <a:schemeClr val="tx2">
                    <a:lumMod val="50000"/>
                  </a:schemeClr>
                </a:solidFill>
                <a:latin typeface="Arial" pitchFamily="34" charset="0"/>
                <a:cs typeface="Arial" pitchFamily="34" charset="0"/>
              </a:rPr>
              <a:t>Số</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mới</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mắc</a:t>
            </a:r>
            <a:endParaRPr lang="en-US" sz="2800" dirty="0">
              <a:solidFill>
                <a:schemeClr val="tx2">
                  <a:lumMod val="50000"/>
                </a:schemeClr>
              </a:solidFill>
              <a:latin typeface="Arial" pitchFamily="34" charset="0"/>
              <a:cs typeface="Arial" pitchFamily="34" charset="0"/>
            </a:endParaRPr>
          </a:p>
        </p:txBody>
      </p:sp>
      <p:sp>
        <p:nvSpPr>
          <p:cNvPr id="18" name="TextBox 17"/>
          <p:cNvSpPr txBox="1"/>
          <p:nvPr/>
        </p:nvSpPr>
        <p:spPr>
          <a:xfrm>
            <a:off x="5232402" y="4542473"/>
            <a:ext cx="2539998" cy="523220"/>
          </a:xfrm>
          <a:prstGeom prst="rect">
            <a:avLst/>
          </a:prstGeom>
          <a:solidFill>
            <a:srgbClr val="F1F2D4"/>
          </a:solidFill>
        </p:spPr>
        <p:txBody>
          <a:bodyPr wrap="square" rtlCol="0">
            <a:spAutoFit/>
          </a:bodyPr>
          <a:lstStyle/>
          <a:p>
            <a:pPr algn="ctr"/>
            <a:r>
              <a:rPr lang="en-US" sz="2800" dirty="0" err="1">
                <a:solidFill>
                  <a:schemeClr val="tx2">
                    <a:lumMod val="50000"/>
                  </a:schemeClr>
                </a:solidFill>
                <a:latin typeface="Arial" pitchFamily="34" charset="0"/>
                <a:cs typeface="Arial" pitchFamily="34" charset="0"/>
              </a:rPr>
              <a:t>Tỷ</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lệ</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mới</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mắc</a:t>
            </a:r>
            <a:endParaRPr lang="en-US" sz="2800" dirty="0">
              <a:solidFill>
                <a:schemeClr val="tx2">
                  <a:lumMod val="50000"/>
                </a:schemeClr>
              </a:solidFill>
              <a:latin typeface="Arial" pitchFamily="34" charset="0"/>
              <a:cs typeface="Arial" pitchFamily="34" charset="0"/>
            </a:endParaRPr>
          </a:p>
        </p:txBody>
      </p:sp>
      <p:cxnSp>
        <p:nvCxnSpPr>
          <p:cNvPr id="33" name="Straight Connector 32"/>
          <p:cNvCxnSpPr>
            <a:stCxn id="7" idx="3"/>
            <a:endCxn id="10" idx="1"/>
          </p:cNvCxnSpPr>
          <p:nvPr/>
        </p:nvCxnSpPr>
        <p:spPr>
          <a:xfrm flipV="1">
            <a:off x="2032002" y="2462481"/>
            <a:ext cx="711198" cy="10772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7" idx="3"/>
            <a:endCxn id="11" idx="1"/>
          </p:cNvCxnSpPr>
          <p:nvPr/>
        </p:nvCxnSpPr>
        <p:spPr>
          <a:xfrm>
            <a:off x="2032002" y="3539698"/>
            <a:ext cx="711198" cy="776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0" idx="3"/>
            <a:endCxn id="15" idx="1"/>
          </p:cNvCxnSpPr>
          <p:nvPr/>
        </p:nvCxnSpPr>
        <p:spPr>
          <a:xfrm flipV="1">
            <a:off x="4654345" y="1974503"/>
            <a:ext cx="527255" cy="48797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0" idx="3"/>
            <a:endCxn id="14" idx="1"/>
          </p:cNvCxnSpPr>
          <p:nvPr/>
        </p:nvCxnSpPr>
        <p:spPr>
          <a:xfrm>
            <a:off x="4654345" y="2462481"/>
            <a:ext cx="518407" cy="426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1" idx="3"/>
            <a:endCxn id="17" idx="1"/>
          </p:cNvCxnSpPr>
          <p:nvPr/>
        </p:nvCxnSpPr>
        <p:spPr>
          <a:xfrm flipV="1">
            <a:off x="4651830" y="3955703"/>
            <a:ext cx="580572" cy="360403"/>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1" idx="3"/>
            <a:endCxn id="18" idx="1"/>
          </p:cNvCxnSpPr>
          <p:nvPr/>
        </p:nvCxnSpPr>
        <p:spPr>
          <a:xfrm>
            <a:off x="4651830" y="4316106"/>
            <a:ext cx="580572" cy="487977"/>
          </a:xfrm>
          <a:prstGeom prst="line">
            <a:avLst/>
          </a:prstGeom>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5257800" y="5370493"/>
            <a:ext cx="2539998" cy="954107"/>
          </a:xfrm>
          <a:prstGeom prst="rect">
            <a:avLst/>
          </a:prstGeom>
          <a:solidFill>
            <a:srgbClr val="F1F2D4"/>
          </a:solidFill>
        </p:spPr>
        <p:txBody>
          <a:bodyPr wrap="square" rtlCol="0">
            <a:spAutoFit/>
          </a:bodyPr>
          <a:lstStyle/>
          <a:p>
            <a:pPr algn="ctr"/>
            <a:r>
              <a:rPr lang="en-US" sz="2800" dirty="0" err="1">
                <a:solidFill>
                  <a:schemeClr val="tx2">
                    <a:lumMod val="50000"/>
                  </a:schemeClr>
                </a:solidFill>
                <a:latin typeface="Arial" pitchFamily="34" charset="0"/>
                <a:cs typeface="Arial" pitchFamily="34" charset="0"/>
              </a:rPr>
              <a:t>Một</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số</a:t>
            </a:r>
            <a:r>
              <a:rPr lang="en-US" sz="2800" dirty="0">
                <a:solidFill>
                  <a:schemeClr val="tx2">
                    <a:lumMod val="50000"/>
                  </a:schemeClr>
                </a:solidFill>
                <a:latin typeface="Arial" pitchFamily="34" charset="0"/>
                <a:cs typeface="Arial" pitchFamily="34" charset="0"/>
              </a:rPr>
              <a:t> TL </a:t>
            </a:r>
            <a:r>
              <a:rPr lang="en-US" sz="2800" dirty="0" err="1">
                <a:solidFill>
                  <a:schemeClr val="tx2">
                    <a:lumMod val="50000"/>
                  </a:schemeClr>
                </a:solidFill>
                <a:latin typeface="Arial" pitchFamily="34" charset="0"/>
                <a:cs typeface="Arial" pitchFamily="34" charset="0"/>
              </a:rPr>
              <a:t>mới</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mắc</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đặc</a:t>
            </a:r>
            <a:r>
              <a:rPr lang="en-US" sz="2800" dirty="0">
                <a:solidFill>
                  <a:schemeClr val="tx2">
                    <a:lumMod val="50000"/>
                  </a:schemeClr>
                </a:solidFill>
                <a:latin typeface="Arial" pitchFamily="34" charset="0"/>
                <a:cs typeface="Arial" pitchFamily="34" charset="0"/>
              </a:rPr>
              <a:t> </a:t>
            </a:r>
            <a:r>
              <a:rPr lang="en-US" sz="2800" dirty="0" err="1">
                <a:solidFill>
                  <a:schemeClr val="tx2">
                    <a:lumMod val="50000"/>
                  </a:schemeClr>
                </a:solidFill>
                <a:latin typeface="Arial" pitchFamily="34" charset="0"/>
                <a:cs typeface="Arial" pitchFamily="34" charset="0"/>
              </a:rPr>
              <a:t>biệt</a:t>
            </a:r>
            <a:r>
              <a:rPr lang="en-US" sz="2800" dirty="0">
                <a:solidFill>
                  <a:schemeClr val="tx2">
                    <a:lumMod val="50000"/>
                  </a:schemeClr>
                </a:solidFill>
                <a:latin typeface="Arial" pitchFamily="34" charset="0"/>
                <a:cs typeface="Arial" pitchFamily="34" charset="0"/>
              </a:rPr>
              <a:t> </a:t>
            </a:r>
          </a:p>
        </p:txBody>
      </p:sp>
      <p:cxnSp>
        <p:nvCxnSpPr>
          <p:cNvPr id="49" name="Straight Connector 48"/>
          <p:cNvCxnSpPr>
            <a:endCxn id="48" idx="1"/>
          </p:cNvCxnSpPr>
          <p:nvPr/>
        </p:nvCxnSpPr>
        <p:spPr>
          <a:xfrm rot="16200000" flipH="1">
            <a:off x="4181073" y="4770820"/>
            <a:ext cx="1543854" cy="6096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52600"/>
            <a:ext cx="8763000" cy="1295400"/>
          </a:xfrm>
        </p:spPr>
        <p:txBody>
          <a:bodyPr>
            <a:normAutofit/>
          </a:bodyPr>
          <a:lstStyle/>
          <a:p>
            <a:pPr algn="ctr"/>
            <a:r>
              <a:rPr lang="nl-NL" sz="5000" b="1" dirty="0">
                <a:solidFill>
                  <a:srgbClr val="FF0000"/>
                </a:solidFill>
              </a:rPr>
              <a:t>SỐ ĐO TỬ VONG</a:t>
            </a:r>
            <a:endParaRPr lang="en-US" sz="5000" b="1"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52600"/>
            <a:ext cx="8763000" cy="1295400"/>
          </a:xfrm>
        </p:spPr>
        <p:txBody>
          <a:bodyPr>
            <a:noAutofit/>
          </a:bodyPr>
          <a:lstStyle/>
          <a:p>
            <a:pPr algn="ctr"/>
            <a:r>
              <a:rPr lang="nl-NL" b="1" dirty="0">
                <a:solidFill>
                  <a:srgbClr val="FF0000"/>
                </a:solidFill>
                <a:cs typeface="Arial" pitchFamily="34" charset="0"/>
              </a:rPr>
              <a:t>TỶ LỆ TỬ VONG THÔ/</a:t>
            </a:r>
            <a:br>
              <a:rPr lang="vi-VN" b="1" dirty="0">
                <a:solidFill>
                  <a:srgbClr val="FF0000"/>
                </a:solidFill>
                <a:cs typeface="Arial" pitchFamily="34" charset="0"/>
              </a:rPr>
            </a:br>
            <a:r>
              <a:rPr lang="nl-NL" b="1" dirty="0">
                <a:solidFill>
                  <a:srgbClr val="FF0000"/>
                </a:solidFill>
                <a:cs typeface="Arial" pitchFamily="34" charset="0"/>
              </a:rPr>
              <a:t>TỶ SUẤT TỬ VONG THÔ (CDR)</a:t>
            </a:r>
            <a:endParaRPr lang="en-US" b="1" dirty="0">
              <a:solidFill>
                <a:srgbClr val="FF0000"/>
              </a:solidFill>
              <a:cs typeface="Arial" pitchFamily="34" charset="0"/>
            </a:endParaRPr>
          </a:p>
        </p:txBody>
      </p:sp>
      <p:sp>
        <p:nvSpPr>
          <p:cNvPr id="3" name="Title 1"/>
          <p:cNvSpPr txBox="1">
            <a:spLocks/>
          </p:cNvSpPr>
          <p:nvPr/>
        </p:nvSpPr>
        <p:spPr>
          <a:xfrm>
            <a:off x="381000" y="3733800"/>
            <a:ext cx="8458200" cy="1295400"/>
          </a:xfrm>
          <a:prstGeom prst="rect">
            <a:avLst/>
          </a:prstGeom>
        </p:spPr>
        <p:txBody>
          <a:bodyPr vert="horz" lIns="91440" tIns="45720" rIns="91440" bIns="45720" rtlCol="0" anchor="ctr">
            <a:noAutofit/>
          </a:bodyPr>
          <a:lstStyle/>
          <a:p>
            <a:pPr lvl="0">
              <a:spcBef>
                <a:spcPct val="0"/>
              </a:spcBef>
            </a:pPr>
            <a:br>
              <a:rPr kumimoji="0" lang="es-ES_tradnl" sz="4000" b="1" i="0" u="none" strike="noStrike" kern="1200" cap="none" spc="0" normalizeH="0" baseline="0" noProof="0" dirty="0">
                <a:ln>
                  <a:noFill/>
                </a:ln>
                <a:solidFill>
                  <a:srgbClr val="0000CC"/>
                </a:solidFill>
                <a:effectLst/>
                <a:uLnTx/>
                <a:uFillTx/>
                <a:latin typeface="+mj-lt"/>
                <a:ea typeface="+mj-ea"/>
                <a:cs typeface="+mj-cs"/>
              </a:rPr>
            </a:br>
            <a:endParaRPr kumimoji="0" lang="en-US" sz="4000" b="1" i="0" u="none" strike="noStrike" kern="1200" cap="none" spc="0" normalizeH="0" baseline="0" noProof="0" dirty="0">
              <a:ln>
                <a:noFill/>
              </a:ln>
              <a:solidFill>
                <a:srgbClr val="0000CC"/>
              </a:solidFill>
              <a:effectLst/>
              <a:uLnTx/>
              <a:uFillTx/>
              <a:latin typeface="+mj-lt"/>
              <a:ea typeface="+mj-ea"/>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0024"/>
            <a:ext cx="6629400" cy="806776"/>
          </a:xfrm>
        </p:spPr>
        <p:txBody>
          <a:bodyPr>
            <a:normAutofit/>
          </a:bodyPr>
          <a:lstStyle/>
          <a:p>
            <a:pPr algn="ctr"/>
            <a:r>
              <a:rPr lang="en-US" b="1" dirty="0">
                <a:solidFill>
                  <a:srgbClr val="FFFF00"/>
                </a:solidFill>
              </a:rPr>
              <a:t>MỤC TIÊU HỌC TẬP</a:t>
            </a:r>
          </a:p>
        </p:txBody>
      </p:sp>
      <p:sp>
        <p:nvSpPr>
          <p:cNvPr id="3" name="Content Placeholder 2"/>
          <p:cNvSpPr>
            <a:spLocks noGrp="1"/>
          </p:cNvSpPr>
          <p:nvPr>
            <p:ph idx="1"/>
          </p:nvPr>
        </p:nvSpPr>
        <p:spPr>
          <a:xfrm>
            <a:off x="457200" y="1400502"/>
            <a:ext cx="8229600" cy="4771698"/>
          </a:xfrm>
        </p:spPr>
        <p:txBody>
          <a:bodyPr>
            <a:normAutofit fontScale="92500" lnSpcReduction="20000"/>
          </a:bodyPr>
          <a:lstStyle/>
          <a:p>
            <a:pPr marL="0" lvl="0" indent="0">
              <a:buNone/>
            </a:pPr>
            <a:r>
              <a:rPr lang="en-US" sz="2800" b="1" dirty="0">
                <a:latin typeface="Arial" pitchFamily="34" charset="0"/>
                <a:cs typeface="Arial" pitchFamily="34" charset="0"/>
              </a:rPr>
              <a:t>KIẾN THỨC:</a:t>
            </a:r>
          </a:p>
          <a:p>
            <a:pPr marL="457200" lvl="1" indent="-365760" algn="just">
              <a:lnSpc>
                <a:spcPct val="130000"/>
              </a:lnSpc>
              <a:spcBef>
                <a:spcPts val="0"/>
              </a:spcBef>
              <a:buNone/>
            </a:pPr>
            <a:r>
              <a:rPr lang="en-US" dirty="0">
                <a:latin typeface="Arial" pitchFamily="34" charset="0"/>
                <a:cs typeface="Arial" pitchFamily="34" charset="0"/>
              </a:rPr>
              <a:t>1. </a:t>
            </a:r>
            <a:r>
              <a:rPr lang="en-US" dirty="0" err="1">
                <a:latin typeface="Arial" pitchFamily="34" charset="0"/>
                <a:cs typeface="Arial" pitchFamily="34" charset="0"/>
              </a:rPr>
              <a:t>Trình</a:t>
            </a:r>
            <a:r>
              <a:rPr lang="en-US" dirty="0">
                <a:latin typeface="Arial" pitchFamily="34" charset="0"/>
                <a:cs typeface="Arial" pitchFamily="34" charset="0"/>
              </a:rPr>
              <a:t> </a:t>
            </a:r>
            <a:r>
              <a:rPr lang="en-US" dirty="0" err="1">
                <a:latin typeface="Arial" pitchFamily="34" charset="0"/>
                <a:cs typeface="Arial" pitchFamily="34" charset="0"/>
              </a:rPr>
              <a:t>bày</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a:t>
            </a:r>
            <a:r>
              <a:rPr lang="nl-NL" dirty="0">
                <a:latin typeface="Arial" pitchFamily="34" charset="0"/>
                <a:cs typeface="Arial" pitchFamily="34" charset="0"/>
              </a:rPr>
              <a:t>công thức tính, </a:t>
            </a:r>
            <a:r>
              <a:rPr lang="vi-VN" dirty="0">
                <a:latin typeface="Arial" pitchFamily="34" charset="0"/>
                <a:cs typeface="Arial" pitchFamily="34" charset="0"/>
              </a:rPr>
              <a:t>ý nghĩa của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số</a:t>
            </a:r>
            <a:r>
              <a:rPr lang="vi-VN" dirty="0">
                <a:latin typeface="Arial" pitchFamily="34" charset="0"/>
                <a:cs typeface="Arial" pitchFamily="34" charset="0"/>
              </a:rPr>
              <a:t> số đo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trạng</a:t>
            </a:r>
            <a:r>
              <a:rPr lang="vi-VN" dirty="0">
                <a:latin typeface="Arial" pitchFamily="34" charset="0"/>
                <a:cs typeface="Arial" pitchFamily="34" charset="0"/>
              </a:rPr>
              <a:t> thường </a:t>
            </a:r>
            <a:r>
              <a:rPr lang="en-US" dirty="0" err="1">
                <a:latin typeface="Arial" pitchFamily="34" charset="0"/>
                <a:cs typeface="Arial" pitchFamily="34" charset="0"/>
              </a:rPr>
              <a:t>dùng</a:t>
            </a:r>
            <a:r>
              <a:rPr lang="en-US" dirty="0">
                <a:latin typeface="Arial" pitchFamily="34" charset="0"/>
                <a:cs typeface="Arial" pitchFamily="34" charset="0"/>
              </a:rPr>
              <a:t>.</a:t>
            </a:r>
          </a:p>
          <a:p>
            <a:pPr marL="0" indent="0">
              <a:lnSpc>
                <a:spcPct val="130000"/>
              </a:lnSpc>
              <a:spcBef>
                <a:spcPts val="1000"/>
              </a:spcBef>
              <a:buNone/>
            </a:pPr>
            <a:r>
              <a:rPr lang="en-US" sz="2800" b="1" dirty="0">
                <a:latin typeface="Arial" pitchFamily="34" charset="0"/>
                <a:cs typeface="Arial" pitchFamily="34" charset="0"/>
              </a:rPr>
              <a:t>KĨ NĂNG:</a:t>
            </a:r>
          </a:p>
          <a:p>
            <a:pPr marL="457200" lvl="1" indent="-365760" algn="just">
              <a:lnSpc>
                <a:spcPct val="130000"/>
              </a:lnSpc>
              <a:spcBef>
                <a:spcPts val="0"/>
              </a:spcBef>
              <a:buNone/>
            </a:pPr>
            <a:r>
              <a:rPr lang="nl-NL" dirty="0">
                <a:latin typeface="Arial" pitchFamily="34" charset="0"/>
                <a:cs typeface="Arial" pitchFamily="34" charset="0"/>
              </a:rPr>
              <a:t>2. Tính toán được một số số đo bệnh trạng </a:t>
            </a:r>
            <a:r>
              <a:rPr lang="en-US" dirty="0" err="1">
                <a:latin typeface="Arial" pitchFamily="34" charset="0"/>
                <a:cs typeface="Arial" pitchFamily="34" charset="0"/>
              </a:rPr>
              <a:t>để</a:t>
            </a:r>
            <a:r>
              <a:rPr lang="en-US" dirty="0">
                <a:latin typeface="Arial" pitchFamily="34" charset="0"/>
                <a:cs typeface="Arial" pitchFamily="34" charset="0"/>
              </a:rPr>
              <a:t> </a:t>
            </a:r>
            <a:r>
              <a:rPr lang="en-US" dirty="0" err="1">
                <a:latin typeface="Arial" pitchFamily="34" charset="0"/>
                <a:cs typeface="Arial" pitchFamily="34" charset="0"/>
              </a:rPr>
              <a:t>đánh</a:t>
            </a:r>
            <a:r>
              <a:rPr lang="en-US" dirty="0">
                <a:latin typeface="Arial" pitchFamily="34" charset="0"/>
                <a:cs typeface="Arial" pitchFamily="34" charset="0"/>
              </a:rPr>
              <a:t> </a:t>
            </a:r>
            <a:r>
              <a:rPr lang="en-US" dirty="0" err="1">
                <a:latin typeface="Arial" pitchFamily="34" charset="0"/>
                <a:cs typeface="Arial" pitchFamily="34" charset="0"/>
              </a:rPr>
              <a:t>giá</a:t>
            </a:r>
            <a:r>
              <a:rPr lang="en-US" dirty="0">
                <a:latin typeface="Arial" pitchFamily="34" charset="0"/>
                <a:cs typeface="Arial" pitchFamily="34" charset="0"/>
              </a:rPr>
              <a:t> </a:t>
            </a:r>
            <a:r>
              <a:rPr lang="en-US" dirty="0" err="1">
                <a:latin typeface="Arial" pitchFamily="34" charset="0"/>
                <a:cs typeface="Arial" pitchFamily="34" charset="0"/>
              </a:rPr>
              <a:t>tình</a:t>
            </a:r>
            <a:r>
              <a:rPr lang="en-US" dirty="0">
                <a:latin typeface="Arial" pitchFamily="34" charset="0"/>
                <a:cs typeface="Arial" pitchFamily="34" charset="0"/>
              </a:rPr>
              <a:t> </a:t>
            </a:r>
            <a:r>
              <a:rPr lang="en-US" dirty="0" err="1">
                <a:latin typeface="Arial" pitchFamily="34" charset="0"/>
                <a:cs typeface="Arial" pitchFamily="34" charset="0"/>
              </a:rPr>
              <a:t>trạng</a:t>
            </a:r>
            <a:r>
              <a:rPr lang="en-US" dirty="0">
                <a:latin typeface="Arial" pitchFamily="34" charset="0"/>
                <a:cs typeface="Arial" pitchFamily="34" charset="0"/>
              </a:rPr>
              <a:t> </a:t>
            </a:r>
            <a:r>
              <a:rPr lang="en-US" dirty="0" err="1">
                <a:latin typeface="Arial" pitchFamily="34" charset="0"/>
                <a:cs typeface="Arial" pitchFamily="34" charset="0"/>
              </a:rPr>
              <a:t>sức</a:t>
            </a:r>
            <a:r>
              <a:rPr lang="en-US" dirty="0">
                <a:latin typeface="Arial" pitchFamily="34" charset="0"/>
                <a:cs typeface="Arial" pitchFamily="34" charset="0"/>
              </a:rPr>
              <a:t> </a:t>
            </a:r>
            <a:r>
              <a:rPr lang="en-US" dirty="0" err="1">
                <a:latin typeface="Arial" pitchFamily="34" charset="0"/>
                <a:cs typeface="Arial" pitchFamily="34" charset="0"/>
              </a:rPr>
              <a:t>khỏe</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a:t>
            </a:r>
            <a:r>
              <a:rPr lang="en-US" dirty="0" err="1">
                <a:latin typeface="Arial" pitchFamily="34" charset="0"/>
                <a:cs typeface="Arial" pitchFamily="34" charset="0"/>
              </a:rPr>
              <a:t>quần</a:t>
            </a:r>
            <a:r>
              <a:rPr lang="en-US" dirty="0">
                <a:latin typeface="Arial" pitchFamily="34" charset="0"/>
                <a:cs typeface="Arial" pitchFamily="34" charset="0"/>
              </a:rPr>
              <a:t> </a:t>
            </a:r>
            <a:r>
              <a:rPr lang="en-US" dirty="0" err="1">
                <a:latin typeface="Arial" pitchFamily="34" charset="0"/>
                <a:cs typeface="Arial" pitchFamily="34" charset="0"/>
              </a:rPr>
              <a:t>thể</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a:t>
            </a:r>
            <a:r>
              <a:rPr lang="en-US" dirty="0" err="1">
                <a:latin typeface="Arial" pitchFamily="34" charset="0"/>
                <a:cs typeface="Arial" pitchFamily="34" charset="0"/>
              </a:rPr>
              <a:t>bài</a:t>
            </a:r>
            <a:r>
              <a:rPr lang="en-US" dirty="0">
                <a:latin typeface="Arial" pitchFamily="34" charset="0"/>
                <a:cs typeface="Arial" pitchFamily="34" charset="0"/>
              </a:rPr>
              <a:t> </a:t>
            </a:r>
            <a:r>
              <a:rPr lang="en-US" dirty="0" err="1">
                <a:latin typeface="Arial" pitchFamily="34" charset="0"/>
                <a:cs typeface="Arial" pitchFamily="34" charset="0"/>
              </a:rPr>
              <a:t>tập</a:t>
            </a:r>
            <a:r>
              <a:rPr lang="en-US" dirty="0">
                <a:latin typeface="Arial" pitchFamily="34" charset="0"/>
                <a:cs typeface="Arial" pitchFamily="34" charset="0"/>
              </a:rPr>
              <a:t> </a:t>
            </a:r>
            <a:r>
              <a:rPr lang="en-US" dirty="0" err="1">
                <a:latin typeface="Arial" pitchFamily="34" charset="0"/>
                <a:cs typeface="Arial" pitchFamily="34" charset="0"/>
              </a:rPr>
              <a:t>tình</a:t>
            </a:r>
            <a:r>
              <a:rPr lang="en-US" dirty="0">
                <a:latin typeface="Arial" pitchFamily="34" charset="0"/>
                <a:cs typeface="Arial" pitchFamily="34" charset="0"/>
              </a:rPr>
              <a:t> </a:t>
            </a:r>
            <a:r>
              <a:rPr lang="en-US" dirty="0" err="1">
                <a:latin typeface="Arial" pitchFamily="34" charset="0"/>
                <a:cs typeface="Arial" pitchFamily="34" charset="0"/>
              </a:rPr>
              <a:t>huống</a:t>
            </a:r>
            <a:r>
              <a:rPr lang="nl-NL" dirty="0">
                <a:latin typeface="Arial" pitchFamily="34" charset="0"/>
                <a:cs typeface="Arial" pitchFamily="34" charset="0"/>
              </a:rPr>
              <a:t>.</a:t>
            </a:r>
          </a:p>
          <a:p>
            <a:pPr marL="0" indent="0">
              <a:lnSpc>
                <a:spcPct val="130000"/>
              </a:lnSpc>
              <a:spcBef>
                <a:spcPts val="1000"/>
              </a:spcBef>
              <a:buNone/>
            </a:pPr>
            <a:r>
              <a:rPr lang="en-US" sz="2800" b="1" dirty="0">
                <a:latin typeface="Arial" pitchFamily="34" charset="0"/>
                <a:cs typeface="Arial" pitchFamily="34" charset="0"/>
              </a:rPr>
              <a:t>NĂNG LỰC TỰ CHỦ VÀ TRÁCH NHIỆM</a:t>
            </a:r>
          </a:p>
          <a:p>
            <a:pPr marL="457200" lvl="1" indent="-365760" algn="just">
              <a:lnSpc>
                <a:spcPct val="130000"/>
              </a:lnSpc>
              <a:spcBef>
                <a:spcPts val="0"/>
              </a:spcBef>
              <a:buNone/>
            </a:pPr>
            <a:r>
              <a:rPr lang="en-US" dirty="0">
                <a:latin typeface="Arial" pitchFamily="34" charset="0"/>
                <a:cs typeface="Arial" pitchFamily="34" charset="0"/>
              </a:rPr>
              <a:t>3. </a:t>
            </a:r>
            <a:r>
              <a:rPr lang="en-US" dirty="0" err="1">
                <a:latin typeface="Arial" pitchFamily="34" charset="0"/>
                <a:cs typeface="Arial" pitchFamily="34" charset="0"/>
              </a:rPr>
              <a:t>Nghiêm</a:t>
            </a:r>
            <a:r>
              <a:rPr lang="en-US" dirty="0">
                <a:latin typeface="Arial" pitchFamily="34" charset="0"/>
                <a:cs typeface="Arial" pitchFamily="34" charset="0"/>
              </a:rPr>
              <a:t> </a:t>
            </a:r>
            <a:r>
              <a:rPr lang="en-US" dirty="0" err="1">
                <a:latin typeface="Arial" pitchFamily="34" charset="0"/>
                <a:cs typeface="Arial" pitchFamily="34" charset="0"/>
              </a:rPr>
              <a:t>túc</a:t>
            </a:r>
            <a:r>
              <a:rPr lang="en-US" dirty="0">
                <a:latin typeface="Arial" pitchFamily="34" charset="0"/>
                <a:cs typeface="Arial" pitchFamily="34" charset="0"/>
              </a:rPr>
              <a:t>, </a:t>
            </a:r>
            <a:r>
              <a:rPr lang="en-US" dirty="0" err="1">
                <a:latin typeface="Arial" pitchFamily="34" charset="0"/>
                <a:cs typeface="Arial" pitchFamily="34" charset="0"/>
              </a:rPr>
              <a:t>khách</a:t>
            </a:r>
            <a:r>
              <a:rPr lang="en-US" dirty="0">
                <a:latin typeface="Arial" pitchFamily="34" charset="0"/>
                <a:cs typeface="Arial" pitchFamily="34" charset="0"/>
              </a:rPr>
              <a:t> </a:t>
            </a:r>
            <a:r>
              <a:rPr lang="en-US" dirty="0" err="1">
                <a:latin typeface="Arial" pitchFamily="34" charset="0"/>
                <a:cs typeface="Arial" pitchFamily="34" charset="0"/>
              </a:rPr>
              <a:t>quan</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a:t>
            </a:r>
            <a:r>
              <a:rPr lang="en-US" dirty="0" err="1">
                <a:latin typeface="Arial" pitchFamily="34" charset="0"/>
                <a:cs typeface="Arial" pitchFamily="34" charset="0"/>
              </a:rPr>
              <a:t>tính</a:t>
            </a:r>
            <a:r>
              <a:rPr lang="en-US" dirty="0">
                <a:latin typeface="Arial" pitchFamily="34" charset="0"/>
                <a:cs typeface="Arial" pitchFamily="34" charset="0"/>
              </a:rPr>
              <a:t> </a:t>
            </a:r>
            <a:r>
              <a:rPr lang="en-US" dirty="0" err="1">
                <a:latin typeface="Arial" pitchFamily="34" charset="0"/>
                <a:cs typeface="Arial" pitchFamily="34" charset="0"/>
              </a:rPr>
              <a:t>toán</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phiên</a:t>
            </a:r>
            <a:r>
              <a:rPr lang="en-US" dirty="0">
                <a:latin typeface="Arial" pitchFamily="34" charset="0"/>
                <a:cs typeface="Arial" pitchFamily="34" charset="0"/>
              </a:rPr>
              <a:t> </a:t>
            </a:r>
            <a:r>
              <a:rPr lang="en-US" dirty="0" err="1">
                <a:latin typeface="Arial" pitchFamily="34" charset="0"/>
                <a:cs typeface="Arial" pitchFamily="34" charset="0"/>
              </a:rPr>
              <a:t>giải</a:t>
            </a:r>
            <a:r>
              <a:rPr lang="en-US" dirty="0">
                <a:latin typeface="Arial" pitchFamily="34" charset="0"/>
                <a:cs typeface="Arial" pitchFamily="34" charset="0"/>
              </a:rPr>
              <a:t> </a:t>
            </a:r>
            <a:r>
              <a:rPr lang="en-US" dirty="0" err="1">
                <a:latin typeface="Arial" pitchFamily="34" charset="0"/>
                <a:cs typeface="Arial" pitchFamily="34" charset="0"/>
              </a:rPr>
              <a:t>số</a:t>
            </a:r>
            <a:r>
              <a:rPr lang="en-US" dirty="0">
                <a:latin typeface="Arial" pitchFamily="34" charset="0"/>
                <a:cs typeface="Arial" pitchFamily="34" charset="0"/>
              </a:rPr>
              <a:t> </a:t>
            </a:r>
            <a:r>
              <a:rPr lang="en-US" dirty="0" err="1">
                <a:latin typeface="Arial" pitchFamily="34" charset="0"/>
                <a:cs typeface="Arial" pitchFamily="34" charset="0"/>
              </a:rPr>
              <a:t>đo</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trạng</a:t>
            </a:r>
            <a:r>
              <a:rPr lang="en-US" dirty="0">
                <a:latin typeface="Arial" pitchFamily="34" charset="0"/>
                <a:cs typeface="Arial" pitchFamily="34" charset="0"/>
              </a:rPr>
              <a:t>.</a:t>
            </a:r>
          </a:p>
        </p:txBody>
      </p:sp>
    </p:spTree>
    <p:extLst>
      <p:ext uri="{BB962C8B-B14F-4D97-AF65-F5344CB8AC3E}">
        <p14:creationId xmlns:p14="http://schemas.microsoft.com/office/powerpoint/2010/main" val="9678058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191000"/>
          </a:xfrm>
        </p:spPr>
        <p:txBody>
          <a:bodyPr>
            <a:noAutofit/>
          </a:bodyPr>
          <a:lstStyle/>
          <a:p>
            <a:pPr>
              <a:lnSpc>
                <a:spcPct val="150000"/>
              </a:lnSpc>
              <a:spcBef>
                <a:spcPts val="500"/>
              </a:spcBef>
              <a:spcAft>
                <a:spcPts val="500"/>
              </a:spcAft>
              <a:buNone/>
            </a:pPr>
            <a:r>
              <a:rPr lang="nl-NL" sz="2800" b="1" dirty="0">
                <a:latin typeface="Arial" pitchFamily="34" charset="0"/>
                <a:cs typeface="Arial" pitchFamily="34" charset="0"/>
              </a:rPr>
              <a:t>Tỷ lệ tử vong thô (Crude Death Rate - CDR): </a:t>
            </a:r>
            <a:endParaRPr lang="en-US" sz="2800" b="1" dirty="0">
              <a:latin typeface="Arial" pitchFamily="34" charset="0"/>
              <a:cs typeface="Arial" pitchFamily="34" charset="0"/>
            </a:endParaRPr>
          </a:p>
          <a:p>
            <a:pPr indent="0">
              <a:lnSpc>
                <a:spcPct val="150000"/>
              </a:lnSpc>
              <a:spcBef>
                <a:spcPts val="500"/>
              </a:spcBef>
              <a:spcAft>
                <a:spcPts val="500"/>
              </a:spcAft>
              <a:buNone/>
            </a:pPr>
            <a:r>
              <a:rPr lang="nl-NL" sz="2800" dirty="0">
                <a:latin typeface="Arial" pitchFamily="34" charset="0"/>
                <a:cs typeface="Arial" pitchFamily="34" charset="0"/>
              </a:rPr>
              <a:t>Là số người </a:t>
            </a:r>
            <a:r>
              <a:rPr lang="nl-NL" sz="2800" dirty="0">
                <a:solidFill>
                  <a:srgbClr val="FF0000"/>
                </a:solidFill>
                <a:latin typeface="Arial" pitchFamily="34" charset="0"/>
                <a:cs typeface="Arial" pitchFamily="34" charset="0"/>
              </a:rPr>
              <a:t>chết vì mọi nguyên nhân </a:t>
            </a:r>
            <a:r>
              <a:rPr lang="nl-NL" sz="2800" dirty="0">
                <a:latin typeface="Arial" pitchFamily="34" charset="0"/>
                <a:cs typeface="Arial" pitchFamily="34" charset="0"/>
              </a:rPr>
              <a:t>trong một khoảng thời gian xác định chia cho </a:t>
            </a:r>
            <a:r>
              <a:rPr lang="nl-NL" sz="2800" dirty="0">
                <a:solidFill>
                  <a:srgbClr val="FF0000"/>
                </a:solidFill>
                <a:latin typeface="Arial" pitchFamily="34" charset="0"/>
                <a:cs typeface="Arial" pitchFamily="34" charset="0"/>
              </a:rPr>
              <a:t>dân số trung bình</a:t>
            </a:r>
            <a:r>
              <a:rPr lang="nl-NL" sz="2800" dirty="0">
                <a:latin typeface="Arial" pitchFamily="34" charset="0"/>
                <a:cs typeface="Arial" pitchFamily="34" charset="0"/>
              </a:rPr>
              <a:t> của quần thể trong khoảng thời gian đó.</a:t>
            </a:r>
          </a:p>
          <a:p>
            <a:pPr indent="0">
              <a:lnSpc>
                <a:spcPct val="150000"/>
              </a:lnSpc>
              <a:spcBef>
                <a:spcPts val="500"/>
              </a:spcBef>
              <a:spcAft>
                <a:spcPts val="500"/>
              </a:spcAft>
              <a:buNone/>
            </a:pPr>
            <a:endParaRPr lang="nl-NL" sz="2800" dirty="0">
              <a:latin typeface="Arial" pitchFamily="34" charset="0"/>
              <a:cs typeface="Arial" pitchFamily="34" charset="0"/>
            </a:endParaRPr>
          </a:p>
          <a:p>
            <a:pPr>
              <a:lnSpc>
                <a:spcPct val="150000"/>
              </a:lnSpc>
              <a:spcBef>
                <a:spcPts val="500"/>
              </a:spcBef>
              <a:spcAft>
                <a:spcPts val="500"/>
              </a:spcAft>
              <a:buNone/>
            </a:pPr>
            <a:r>
              <a:rPr lang="nl-NL" sz="2000" dirty="0">
                <a:latin typeface="Arial" pitchFamily="34" charset="0"/>
                <a:cs typeface="Arial" pitchFamily="34" charset="0"/>
              </a:rPr>
              <a:t>CDR =	</a:t>
            </a:r>
            <a:r>
              <a:rPr lang="nl-NL" sz="2800" dirty="0">
                <a:latin typeface="Arial" pitchFamily="34" charset="0"/>
                <a:cs typeface="Arial" pitchFamily="34" charset="0"/>
              </a:rPr>
              <a:t> 							</a:t>
            </a:r>
            <a:r>
              <a:rPr lang="nl-NL" sz="2400" dirty="0">
                <a:latin typeface="Arial" pitchFamily="34" charset="0"/>
                <a:cs typeface="Arial" pitchFamily="34" charset="0"/>
              </a:rPr>
              <a:t>x10</a:t>
            </a:r>
            <a:r>
              <a:rPr lang="nl-NL" sz="2400" baseline="30000" dirty="0">
                <a:latin typeface="Arial" pitchFamily="34" charset="0"/>
                <a:cs typeface="Arial" pitchFamily="34" charset="0"/>
              </a:rPr>
              <a:t>n</a:t>
            </a:r>
            <a:endParaRPr lang="nl-NL" sz="2800" dirty="0">
              <a:latin typeface="Arial" pitchFamily="34" charset="0"/>
              <a:cs typeface="Arial" pitchFamily="34" charset="0"/>
            </a:endParaRPr>
          </a:p>
          <a:p>
            <a:pPr>
              <a:lnSpc>
                <a:spcPct val="150000"/>
              </a:lnSpc>
              <a:spcBef>
                <a:spcPts val="500"/>
              </a:spcBef>
              <a:spcAft>
                <a:spcPts val="500"/>
              </a:spcAft>
              <a:buNone/>
            </a:pPr>
            <a:endParaRPr lang="nl-NL" sz="2800" dirty="0">
              <a:latin typeface="Arial" pitchFamily="34" charset="0"/>
              <a:cs typeface="Arial" pitchFamily="34" charset="0"/>
            </a:endParaRPr>
          </a:p>
          <a:p>
            <a:pPr>
              <a:lnSpc>
                <a:spcPct val="130000"/>
              </a:lnSpc>
              <a:spcBef>
                <a:spcPts val="300"/>
              </a:spcBef>
              <a:spcAft>
                <a:spcPts val="300"/>
              </a:spcAft>
              <a:buNone/>
            </a:pPr>
            <a:endParaRPr lang="nl-NL" sz="2800" dirty="0">
              <a:latin typeface="Arial" pitchFamily="34" charset="0"/>
              <a:cs typeface="Arial" pitchFamily="34" charset="0"/>
            </a:endParaRPr>
          </a:p>
          <a:p>
            <a:pPr>
              <a:buNone/>
            </a:pPr>
            <a:r>
              <a:rPr lang="nl-NL" sz="2800" dirty="0">
                <a:latin typeface="Arial" pitchFamily="34" charset="0"/>
                <a:cs typeface="Arial" pitchFamily="34" charset="0"/>
              </a:rPr>
              <a:t>	 </a:t>
            </a:r>
            <a:endParaRPr lang="en-US" sz="2800" dirty="0">
              <a:latin typeface="Arial" pitchFamily="34" charset="0"/>
              <a:cs typeface="Arial" pitchFamily="34" charset="0"/>
            </a:endParaRPr>
          </a:p>
        </p:txBody>
      </p:sp>
      <p:sp>
        <p:nvSpPr>
          <p:cNvPr id="11266" name="Rectangle 2"/>
          <p:cNvSpPr>
            <a:spLocks noChangeArrowheads="1"/>
          </p:cNvSpPr>
          <p:nvPr/>
        </p:nvSpPr>
        <p:spPr bwMode="auto">
          <a:xfrm>
            <a:off x="0" y="-518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268" name="Rectangle 4"/>
          <p:cNvSpPr>
            <a:spLocks noChangeArrowheads="1"/>
          </p:cNvSpPr>
          <p:nvPr/>
        </p:nvSpPr>
        <p:spPr bwMode="auto">
          <a:xfrm>
            <a:off x="0" y="-51816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26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341120" y="4572000"/>
            <a:ext cx="6477000" cy="1676400"/>
          </a:xfrm>
          <a:prstGeom prst="rect">
            <a:avLst/>
          </a:prstGeom>
          <a:noFill/>
        </p:spPr>
      </p:pic>
      <p:sp>
        <p:nvSpPr>
          <p:cNvPr id="2" name="Title 1">
            <a:extLst>
              <a:ext uri="{FF2B5EF4-FFF2-40B4-BE49-F238E27FC236}">
                <a16:creationId xmlns:a16="http://schemas.microsoft.com/office/drawing/2014/main" id="{F652658C-3132-CC6B-B779-D0A87A4D5812}"/>
              </a:ext>
            </a:extLst>
          </p:cNvPr>
          <p:cNvSpPr>
            <a:spLocks noGrp="1"/>
          </p:cNvSpPr>
          <p:nvPr>
            <p:ph type="title"/>
          </p:nvPr>
        </p:nvSpPr>
        <p:spPr>
          <a:xfrm>
            <a:off x="304800" y="333797"/>
            <a:ext cx="6705600" cy="743712"/>
          </a:xfrm>
        </p:spPr>
        <p:txBody>
          <a:bodyPr>
            <a:noAutofit/>
          </a:bodyPr>
          <a:lstStyle/>
          <a:p>
            <a:pPr algn="ctr"/>
            <a:r>
              <a:rPr lang="vi-VN" b="1" dirty="0">
                <a:solidFill>
                  <a:srgbClr val="FFFF00"/>
                </a:solidFill>
              </a:rPr>
              <a:t>TỶ SUẤT TỬ VONG THÔ</a:t>
            </a:r>
            <a:endParaRPr lang="en-US" dirty="0">
              <a:solidFill>
                <a:srgbClr val="FFFF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72000"/>
          </a:xfrm>
        </p:spPr>
        <p:txBody>
          <a:bodyPr>
            <a:normAutofit/>
          </a:bodyPr>
          <a:lstStyle/>
          <a:p>
            <a:pPr>
              <a:buNone/>
            </a:pPr>
            <a:r>
              <a:rPr lang="nl-NL" b="1" i="1" dirty="0">
                <a:latin typeface="Arial" pitchFamily="34" charset="0"/>
                <a:cs typeface="Arial" pitchFamily="34" charset="0"/>
              </a:rPr>
              <a:t>Ý nghĩa</a:t>
            </a:r>
            <a:r>
              <a:rPr lang="vi-VN" b="1" i="1" dirty="0">
                <a:latin typeface="Arial" pitchFamily="34" charset="0"/>
                <a:cs typeface="Arial" pitchFamily="34" charset="0"/>
              </a:rPr>
              <a:t>:</a:t>
            </a:r>
            <a:endParaRPr lang="nl-NL" b="1" i="1" dirty="0">
              <a:latin typeface="Arial" pitchFamily="34" charset="0"/>
              <a:cs typeface="Arial" pitchFamily="34" charset="0"/>
            </a:endParaRPr>
          </a:p>
          <a:p>
            <a:pPr marL="548640" lvl="3" indent="-274320" algn="just">
              <a:lnSpc>
                <a:spcPct val="140000"/>
              </a:lnSpc>
              <a:spcBef>
                <a:spcPts val="500"/>
              </a:spcBef>
              <a:spcAft>
                <a:spcPts val="500"/>
              </a:spcAft>
              <a:buSzPct val="95000"/>
              <a:buFont typeface="Wingdings" pitchFamily="2" charset="2"/>
              <a:buChar char="ü"/>
            </a:pPr>
            <a:r>
              <a:rPr lang="nl-NL" sz="2800" dirty="0">
                <a:latin typeface="Arial" pitchFamily="34" charset="0"/>
                <a:cs typeface="Arial" pitchFamily="34" charset="0"/>
              </a:rPr>
              <a:t>Phản ánh nguy cơ tử vong của quần thể.</a:t>
            </a:r>
            <a:endParaRPr lang="en-US" sz="2800" dirty="0">
              <a:latin typeface="Arial" pitchFamily="34" charset="0"/>
              <a:cs typeface="Arial" pitchFamily="34" charset="0"/>
            </a:endParaRPr>
          </a:p>
          <a:p>
            <a:pPr marL="548640" lvl="3" indent="-274320" algn="just">
              <a:lnSpc>
                <a:spcPct val="140000"/>
              </a:lnSpc>
              <a:spcBef>
                <a:spcPts val="500"/>
              </a:spcBef>
              <a:spcAft>
                <a:spcPts val="500"/>
              </a:spcAft>
              <a:buSzPct val="95000"/>
              <a:buFont typeface="Wingdings" pitchFamily="2" charset="2"/>
              <a:buChar char="ü"/>
            </a:pPr>
            <a:r>
              <a:rPr lang="nl-NL" sz="2800" dirty="0">
                <a:latin typeface="Arial" pitchFamily="34" charset="0"/>
                <a:cs typeface="Arial" pitchFamily="34" charset="0"/>
              </a:rPr>
              <a:t>Dùng để so sánh nguy cơ tử vong của các quẩn thể khác nhau ở cùng một khoảng thời gian; hoặc so sánh nguy cơ tử vong của cùng một quẩn thể ở những khoảng thời gian khác nhau. </a:t>
            </a:r>
            <a:r>
              <a:rPr lang="nl-NL" sz="2600" dirty="0">
                <a:latin typeface="Arial" pitchFamily="34" charset="0"/>
                <a:cs typeface="Arial" pitchFamily="34" charset="0"/>
              </a:rPr>
              <a:t>	 </a:t>
            </a:r>
            <a:endParaRPr lang="en-US" sz="2600" dirty="0">
              <a:latin typeface="Arial" pitchFamily="34" charset="0"/>
              <a:cs typeface="Arial" pitchFamily="34" charset="0"/>
            </a:endParaRPr>
          </a:p>
        </p:txBody>
      </p:sp>
      <p:sp>
        <p:nvSpPr>
          <p:cNvPr id="2" name="Title 1">
            <a:extLst>
              <a:ext uri="{FF2B5EF4-FFF2-40B4-BE49-F238E27FC236}">
                <a16:creationId xmlns:a16="http://schemas.microsoft.com/office/drawing/2014/main" id="{109182E5-AEC7-4D4B-19E4-7FD5955C6C7C}"/>
              </a:ext>
            </a:extLst>
          </p:cNvPr>
          <p:cNvSpPr>
            <a:spLocks noGrp="1"/>
          </p:cNvSpPr>
          <p:nvPr>
            <p:ph type="title"/>
          </p:nvPr>
        </p:nvSpPr>
        <p:spPr>
          <a:xfrm>
            <a:off x="304800" y="333797"/>
            <a:ext cx="6705600" cy="743712"/>
          </a:xfrm>
        </p:spPr>
        <p:txBody>
          <a:bodyPr>
            <a:noAutofit/>
          </a:bodyPr>
          <a:lstStyle/>
          <a:p>
            <a:pPr algn="ctr"/>
            <a:r>
              <a:rPr lang="vi-VN" b="1" dirty="0">
                <a:solidFill>
                  <a:srgbClr val="FFFF00"/>
                </a:solidFill>
              </a:rPr>
              <a:t>TỶ SUẤT TỬ VONG THÔ</a:t>
            </a:r>
            <a:endParaRPr lang="en-US"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381000"/>
            <a:ext cx="6819900" cy="743712"/>
          </a:xfrm>
        </p:spPr>
        <p:txBody>
          <a:bodyPr>
            <a:noAutofit/>
          </a:bodyPr>
          <a:lstStyle/>
          <a:p>
            <a:pPr lvl="1" algn="ctr" rtl="0">
              <a:spcBef>
                <a:spcPct val="0"/>
              </a:spcBef>
            </a:pPr>
            <a:r>
              <a:rPr lang="en-US" sz="4000" b="1" dirty="0">
                <a:solidFill>
                  <a:srgbClr val="FFFF00"/>
                </a:solidFill>
              </a:rPr>
              <a:t>TỶ LỆ TỬ VONG ĐẶC HIỆU</a:t>
            </a:r>
            <a:endParaRPr lang="en-US" sz="4000" dirty="0">
              <a:solidFill>
                <a:srgbClr val="FFFF00"/>
              </a:solidFill>
            </a:endParaRPr>
          </a:p>
        </p:txBody>
      </p:sp>
      <p:sp>
        <p:nvSpPr>
          <p:cNvPr id="3" name="Content Placeholder 2"/>
          <p:cNvSpPr>
            <a:spLocks noGrp="1"/>
          </p:cNvSpPr>
          <p:nvPr>
            <p:ph idx="1"/>
          </p:nvPr>
        </p:nvSpPr>
        <p:spPr>
          <a:xfrm>
            <a:off x="190500" y="1219200"/>
            <a:ext cx="8724900" cy="5257800"/>
          </a:xfrm>
        </p:spPr>
        <p:txBody>
          <a:bodyPr>
            <a:noAutofit/>
          </a:bodyPr>
          <a:lstStyle/>
          <a:p>
            <a:pPr>
              <a:lnSpc>
                <a:spcPct val="150000"/>
              </a:lnSpc>
              <a:spcBef>
                <a:spcPts val="500"/>
              </a:spcBef>
              <a:spcAft>
                <a:spcPts val="500"/>
              </a:spcAft>
              <a:buNone/>
            </a:pPr>
            <a:r>
              <a:rPr lang="nl-NL" b="1" dirty="0"/>
              <a:t>Khái niệm: </a:t>
            </a:r>
            <a:r>
              <a:rPr lang="nl-NL" dirty="0"/>
              <a:t>Là tỷ lệ tử vong theo các nhóm/ nguyên nhân khác nhau:</a:t>
            </a:r>
          </a:p>
          <a:p>
            <a:pPr lvl="1">
              <a:lnSpc>
                <a:spcPct val="150000"/>
              </a:lnSpc>
              <a:spcBef>
                <a:spcPts val="500"/>
              </a:spcBef>
              <a:spcAft>
                <a:spcPts val="500"/>
              </a:spcAft>
              <a:buFont typeface="Courier New" pitchFamily="49" charset="0"/>
              <a:buChar char="o"/>
            </a:pPr>
            <a:r>
              <a:rPr lang="nl-NL" dirty="0"/>
              <a:t>Tỷ lệ tử vong theo tuổi</a:t>
            </a:r>
          </a:p>
          <a:p>
            <a:pPr lvl="1">
              <a:lnSpc>
                <a:spcPct val="150000"/>
              </a:lnSpc>
              <a:spcBef>
                <a:spcPts val="500"/>
              </a:spcBef>
              <a:spcAft>
                <a:spcPts val="500"/>
              </a:spcAft>
              <a:buFont typeface="Courier New" pitchFamily="49" charset="0"/>
              <a:buChar char="o"/>
            </a:pPr>
            <a:r>
              <a:rPr lang="nl-NL" dirty="0"/>
              <a:t>Tỷ lệ tử vong theo giới,</a:t>
            </a:r>
          </a:p>
          <a:p>
            <a:pPr lvl="1">
              <a:lnSpc>
                <a:spcPct val="150000"/>
              </a:lnSpc>
              <a:spcBef>
                <a:spcPts val="500"/>
              </a:spcBef>
              <a:spcAft>
                <a:spcPts val="500"/>
              </a:spcAft>
              <a:buFont typeface="Courier New" pitchFamily="49" charset="0"/>
              <a:buChar char="o"/>
            </a:pPr>
            <a:r>
              <a:rPr lang="nl-NL" dirty="0"/>
              <a:t>Tỷ lệ tử vong theo dân tộc/chủng tộc,</a:t>
            </a:r>
          </a:p>
          <a:p>
            <a:pPr lvl="1">
              <a:lnSpc>
                <a:spcPct val="150000"/>
              </a:lnSpc>
              <a:spcBef>
                <a:spcPts val="500"/>
              </a:spcBef>
              <a:spcAft>
                <a:spcPts val="500"/>
              </a:spcAft>
              <a:buFont typeface="Courier New" pitchFamily="49" charset="0"/>
              <a:buChar char="o"/>
            </a:pPr>
            <a:r>
              <a:rPr lang="nl-NL" dirty="0"/>
              <a:t>Tỷ lệ tử vong theo nguyên nhân, </a:t>
            </a:r>
          </a:p>
          <a:p>
            <a:pPr lvl="1">
              <a:lnSpc>
                <a:spcPct val="150000"/>
              </a:lnSpc>
              <a:spcBef>
                <a:spcPts val="500"/>
              </a:spcBef>
              <a:spcAft>
                <a:spcPts val="500"/>
              </a:spcAft>
              <a:buFont typeface="Courier New" pitchFamily="49" charset="0"/>
              <a:buChar char="o"/>
            </a:pPr>
            <a:r>
              <a:rPr lang="vi-VN" dirty="0"/>
              <a:t>v</a:t>
            </a:r>
            <a:r>
              <a:rPr lang="nl-NL" dirty="0"/>
              <a:t>.</a:t>
            </a:r>
            <a:r>
              <a:rPr lang="vi-VN" dirty="0"/>
              <a:t>v...</a:t>
            </a:r>
            <a:r>
              <a:rPr lang="nl-NL" sz="3200" dirty="0"/>
              <a:t>	 </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 y="2286000"/>
            <a:ext cx="8763000" cy="1295400"/>
          </a:xfrm>
        </p:spPr>
        <p:txBody>
          <a:bodyPr>
            <a:noAutofit/>
          </a:bodyPr>
          <a:lstStyle/>
          <a:p>
            <a:pPr algn="ctr"/>
            <a:r>
              <a:rPr lang="nl-NL" b="1" dirty="0">
                <a:solidFill>
                  <a:srgbClr val="FF0000"/>
                </a:solidFill>
                <a:cs typeface="Arial" pitchFamily="34" charset="0"/>
              </a:rPr>
              <a:t>TỶ LỆ TỬ VONG THEO TUỔI</a:t>
            </a:r>
            <a:endParaRPr lang="en-US" b="1" dirty="0">
              <a:solidFill>
                <a:srgbClr val="FF0000"/>
              </a:solidFill>
              <a:cs typeface="Arial" pitchFamily="34" charset="0"/>
            </a:endParaRPr>
          </a:p>
        </p:txBody>
      </p:sp>
      <p:sp>
        <p:nvSpPr>
          <p:cNvPr id="3" name="Title 1"/>
          <p:cNvSpPr txBox="1">
            <a:spLocks/>
          </p:cNvSpPr>
          <p:nvPr/>
        </p:nvSpPr>
        <p:spPr>
          <a:xfrm>
            <a:off x="381000" y="3124200"/>
            <a:ext cx="8458200" cy="1295400"/>
          </a:xfrm>
          <a:prstGeom prst="rect">
            <a:avLst/>
          </a:prstGeom>
        </p:spPr>
        <p:txBody>
          <a:bodyPr vert="horz" lIns="91440" tIns="45720" rIns="91440" bIns="45720" rtlCol="0" anchor="ctr">
            <a:noAutofit/>
          </a:bodyPr>
          <a:lstStyle/>
          <a:p>
            <a:pPr lvl="0">
              <a:spcBef>
                <a:spcPct val="0"/>
              </a:spcBef>
            </a:pPr>
            <a:br>
              <a:rPr kumimoji="0" lang="es-ES_tradnl" sz="4000" b="1" i="0" u="none" strike="noStrike" kern="1200" cap="none" spc="0" normalizeH="0" baseline="0" noProof="0" dirty="0">
                <a:ln>
                  <a:noFill/>
                </a:ln>
                <a:solidFill>
                  <a:srgbClr val="0000CC"/>
                </a:solidFill>
                <a:effectLst/>
                <a:uLnTx/>
                <a:uFillTx/>
                <a:latin typeface="+mj-lt"/>
                <a:ea typeface="+mj-ea"/>
                <a:cs typeface="+mj-cs"/>
              </a:rPr>
            </a:br>
            <a:endParaRPr kumimoji="0" lang="en-US" sz="4000" b="1" i="0" u="none" strike="noStrike" kern="1200" cap="none" spc="0" normalizeH="0" baseline="0" noProof="0" dirty="0">
              <a:ln>
                <a:noFill/>
              </a:ln>
              <a:solidFill>
                <a:srgbClr val="0000CC"/>
              </a:solidFill>
              <a:effectLst/>
              <a:uLnTx/>
              <a:uFillTx/>
              <a:latin typeface="+mj-lt"/>
              <a:ea typeface="+mj-ea"/>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562599"/>
          </a:xfrm>
        </p:spPr>
        <p:txBody>
          <a:bodyPr>
            <a:noAutofit/>
          </a:bodyPr>
          <a:lstStyle/>
          <a:p>
            <a:pPr>
              <a:lnSpc>
                <a:spcPct val="130000"/>
              </a:lnSpc>
              <a:spcBef>
                <a:spcPts val="300"/>
              </a:spcBef>
              <a:spcAft>
                <a:spcPts val="300"/>
              </a:spcAft>
              <a:buNone/>
            </a:pPr>
            <a:r>
              <a:rPr lang="nl-NL" b="1" i="1" dirty="0">
                <a:solidFill>
                  <a:srgbClr val="FF0000"/>
                </a:solidFill>
                <a:latin typeface="Arial" pitchFamily="34" charset="0"/>
                <a:cs typeface="Arial" pitchFamily="34" charset="0"/>
              </a:rPr>
              <a:t>Tỷ lệ tử vong theo tuổi: </a:t>
            </a:r>
            <a:r>
              <a:rPr lang="nl-NL" b="1" dirty="0">
                <a:latin typeface="Arial" pitchFamily="34" charset="0"/>
                <a:cs typeface="Arial" pitchFamily="34" charset="0"/>
              </a:rPr>
              <a:t>	</a:t>
            </a:r>
            <a:r>
              <a:rPr lang="nl-NL" dirty="0">
                <a:latin typeface="Arial" pitchFamily="34" charset="0"/>
                <a:cs typeface="Arial" pitchFamily="34" charset="0"/>
              </a:rPr>
              <a:t>																			</a:t>
            </a:r>
          </a:p>
        </p:txBody>
      </p:sp>
      <p:sp>
        <p:nvSpPr>
          <p:cNvPr id="8194" name="Rectangle 2"/>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1000" y="2328909"/>
            <a:ext cx="7452852" cy="2243091"/>
          </a:xfrm>
          <a:prstGeom prst="rect">
            <a:avLst/>
          </a:prstGeom>
          <a:noFill/>
        </p:spPr>
      </p:pic>
      <p:sp>
        <p:nvSpPr>
          <p:cNvPr id="5" name="TextBox 4"/>
          <p:cNvSpPr txBox="1"/>
          <p:nvPr/>
        </p:nvSpPr>
        <p:spPr>
          <a:xfrm>
            <a:off x="7951028" y="3152001"/>
            <a:ext cx="803425" cy="553998"/>
          </a:xfrm>
          <a:prstGeom prst="rect">
            <a:avLst/>
          </a:prstGeom>
          <a:noFill/>
        </p:spPr>
        <p:txBody>
          <a:bodyPr wrap="none" rtlCol="0">
            <a:spAutoFit/>
          </a:bodyPr>
          <a:lstStyle/>
          <a:p>
            <a:r>
              <a:rPr lang="vi-VN" sz="3000" dirty="0">
                <a:solidFill>
                  <a:srgbClr val="000000"/>
                </a:solidFill>
              </a:rPr>
              <a:t>x</a:t>
            </a:r>
            <a:r>
              <a:rPr lang="en-US" sz="3000" dirty="0">
                <a:solidFill>
                  <a:srgbClr val="000000"/>
                </a:solidFill>
              </a:rPr>
              <a:t>10</a:t>
            </a:r>
          </a:p>
        </p:txBody>
      </p:sp>
      <p:sp>
        <p:nvSpPr>
          <p:cNvPr id="6" name="TextBox 5"/>
          <p:cNvSpPr txBox="1"/>
          <p:nvPr/>
        </p:nvSpPr>
        <p:spPr>
          <a:xfrm>
            <a:off x="8559418" y="2951946"/>
            <a:ext cx="327334" cy="400110"/>
          </a:xfrm>
          <a:prstGeom prst="rect">
            <a:avLst/>
          </a:prstGeom>
          <a:noFill/>
        </p:spPr>
        <p:txBody>
          <a:bodyPr wrap="none" rtlCol="0">
            <a:spAutoFit/>
          </a:bodyPr>
          <a:lstStyle/>
          <a:p>
            <a:r>
              <a:rPr lang="en-US" sz="2000" dirty="0">
                <a:solidFill>
                  <a:srgbClr val="000000"/>
                </a:solidFill>
              </a:rPr>
              <a:t>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 y="2057400"/>
            <a:ext cx="8763000" cy="1295400"/>
          </a:xfrm>
        </p:spPr>
        <p:txBody>
          <a:bodyPr>
            <a:noAutofit/>
          </a:bodyPr>
          <a:lstStyle/>
          <a:p>
            <a:pPr algn="ctr"/>
            <a:r>
              <a:rPr lang="nl-NL" b="1" dirty="0">
                <a:solidFill>
                  <a:srgbClr val="FF0000"/>
                </a:solidFill>
                <a:cs typeface="Arial" pitchFamily="34" charset="0"/>
              </a:rPr>
              <a:t>TỶ LỆ TỬ VONG THEO GIỚI</a:t>
            </a:r>
            <a:endParaRPr lang="en-US" b="1" dirty="0">
              <a:solidFill>
                <a:srgbClr val="FF0000"/>
              </a:solidFill>
              <a:cs typeface="Arial" pitchFamily="34" charset="0"/>
            </a:endParaRPr>
          </a:p>
        </p:txBody>
      </p:sp>
      <p:sp>
        <p:nvSpPr>
          <p:cNvPr id="3" name="Title 1"/>
          <p:cNvSpPr txBox="1">
            <a:spLocks/>
          </p:cNvSpPr>
          <p:nvPr/>
        </p:nvSpPr>
        <p:spPr>
          <a:xfrm>
            <a:off x="381000" y="3124200"/>
            <a:ext cx="8458200" cy="1295400"/>
          </a:xfrm>
          <a:prstGeom prst="rect">
            <a:avLst/>
          </a:prstGeom>
        </p:spPr>
        <p:txBody>
          <a:bodyPr vert="horz" lIns="91440" tIns="45720" rIns="91440" bIns="45720" rtlCol="0" anchor="ctr">
            <a:noAutofit/>
          </a:bodyPr>
          <a:lstStyle/>
          <a:p>
            <a:pPr lvl="0">
              <a:spcBef>
                <a:spcPct val="0"/>
              </a:spcBef>
            </a:pPr>
            <a:br>
              <a:rPr kumimoji="0" lang="es-ES_tradnl" sz="4000" b="1" i="0" u="none" strike="noStrike" kern="1200" cap="none" spc="0" normalizeH="0" baseline="0" noProof="0" dirty="0">
                <a:ln>
                  <a:noFill/>
                </a:ln>
                <a:solidFill>
                  <a:srgbClr val="0000CC"/>
                </a:solidFill>
                <a:effectLst/>
                <a:uLnTx/>
                <a:uFillTx/>
                <a:latin typeface="+mj-lt"/>
                <a:ea typeface="+mj-ea"/>
                <a:cs typeface="+mj-cs"/>
              </a:rPr>
            </a:br>
            <a:endParaRPr kumimoji="0" lang="en-US" sz="4000" b="1" i="0" u="none" strike="noStrike" kern="1200" cap="none" spc="0" normalizeH="0" baseline="0" noProof="0" dirty="0">
              <a:ln>
                <a:noFill/>
              </a:ln>
              <a:solidFill>
                <a:srgbClr val="0000CC"/>
              </a:solidFill>
              <a:effectLst/>
              <a:uLnTx/>
              <a:uFillTx/>
              <a:latin typeface="+mj-lt"/>
              <a:ea typeface="+mj-ea"/>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686800" cy="4953000"/>
          </a:xfrm>
        </p:spPr>
        <p:txBody>
          <a:bodyPr>
            <a:normAutofit/>
          </a:bodyPr>
          <a:lstStyle/>
          <a:p>
            <a:pPr>
              <a:lnSpc>
                <a:spcPct val="130000"/>
              </a:lnSpc>
              <a:spcBef>
                <a:spcPts val="300"/>
              </a:spcBef>
              <a:spcAft>
                <a:spcPts val="300"/>
              </a:spcAft>
              <a:buNone/>
            </a:pPr>
            <a:r>
              <a:rPr lang="nl-NL" b="1" i="1" dirty="0">
                <a:solidFill>
                  <a:srgbClr val="FF0000"/>
                </a:solidFill>
                <a:latin typeface="Arial" pitchFamily="34" charset="0"/>
                <a:cs typeface="Arial" pitchFamily="34" charset="0"/>
              </a:rPr>
              <a:t>Tỷ lệ tử vong theo giới: </a:t>
            </a:r>
          </a:p>
          <a:p>
            <a:pPr>
              <a:lnSpc>
                <a:spcPct val="130000"/>
              </a:lnSpc>
              <a:spcBef>
                <a:spcPts val="300"/>
              </a:spcBef>
              <a:spcAft>
                <a:spcPts val="300"/>
              </a:spcAft>
              <a:buNone/>
            </a:pPr>
            <a:endParaRPr lang="en-US" i="1" dirty="0">
              <a:solidFill>
                <a:srgbClr val="FF0000"/>
              </a:solidFill>
              <a:latin typeface="Arial" pitchFamily="34" charset="0"/>
              <a:cs typeface="Arial" pitchFamily="34" charset="0"/>
            </a:endParaRPr>
          </a:p>
          <a:p>
            <a:pPr>
              <a:lnSpc>
                <a:spcPct val="130000"/>
              </a:lnSpc>
              <a:spcBef>
                <a:spcPts val="1000"/>
              </a:spcBef>
              <a:spcAft>
                <a:spcPts val="300"/>
              </a:spcAft>
              <a:buNone/>
            </a:pPr>
            <a:r>
              <a:rPr lang="nl-NL" sz="2800" dirty="0">
                <a:latin typeface="Arial" pitchFamily="34" charset="0"/>
                <a:cs typeface="Arial" pitchFamily="34" charset="0"/>
              </a:rPr>
              <a:t>									   </a:t>
            </a:r>
            <a:r>
              <a:rPr lang="nl-NL" sz="2200" dirty="0">
                <a:latin typeface="Arial" pitchFamily="34" charset="0"/>
                <a:cs typeface="Arial" pitchFamily="34" charset="0"/>
              </a:rPr>
              <a:t>  </a:t>
            </a:r>
            <a:r>
              <a:rPr lang="nl-NL" sz="2800" dirty="0">
                <a:latin typeface="Arial" pitchFamily="34" charset="0"/>
                <a:cs typeface="Arial" pitchFamily="34" charset="0"/>
              </a:rPr>
              <a:t>x10</a:t>
            </a:r>
            <a:r>
              <a:rPr lang="nl-NL" sz="2800" baseline="30000" dirty="0">
                <a:latin typeface="Arial" pitchFamily="34" charset="0"/>
                <a:cs typeface="Arial" pitchFamily="34" charset="0"/>
              </a:rPr>
              <a:t>n</a:t>
            </a:r>
            <a:endParaRPr lang="nl-NL" sz="2200" dirty="0">
              <a:latin typeface="Arial" pitchFamily="34" charset="0"/>
              <a:cs typeface="Arial" pitchFamily="34" charset="0"/>
            </a:endParaRPr>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2875" y="2209800"/>
            <a:ext cx="8162925" cy="22098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763000" cy="1295400"/>
          </a:xfrm>
        </p:spPr>
        <p:txBody>
          <a:bodyPr>
            <a:noAutofit/>
          </a:bodyPr>
          <a:lstStyle/>
          <a:p>
            <a:pPr algn="ctr"/>
            <a:r>
              <a:rPr lang="nl-NL" b="1" dirty="0">
                <a:solidFill>
                  <a:srgbClr val="FF0000"/>
                </a:solidFill>
                <a:cs typeface="Arial" pitchFamily="34" charset="0"/>
              </a:rPr>
              <a:t>TỶ LỆ TỬ VONG </a:t>
            </a:r>
            <a:br>
              <a:rPr lang="vi-VN" b="1" dirty="0">
                <a:solidFill>
                  <a:srgbClr val="FF0000"/>
                </a:solidFill>
                <a:cs typeface="Arial" pitchFamily="34" charset="0"/>
              </a:rPr>
            </a:br>
            <a:r>
              <a:rPr lang="nl-NL" b="1" dirty="0">
                <a:solidFill>
                  <a:srgbClr val="FF0000"/>
                </a:solidFill>
                <a:cs typeface="Arial" pitchFamily="34" charset="0"/>
              </a:rPr>
              <a:t>THEO DÂN TỘC/CHỦNG TỘC</a:t>
            </a:r>
            <a:endParaRPr lang="en-US" b="1" dirty="0">
              <a:solidFill>
                <a:srgbClr val="FF0000"/>
              </a:solidFill>
              <a:cs typeface="Arial" pitchFamily="34" charset="0"/>
            </a:endParaRPr>
          </a:p>
        </p:txBody>
      </p:sp>
      <p:sp>
        <p:nvSpPr>
          <p:cNvPr id="3" name="Title 1"/>
          <p:cNvSpPr txBox="1">
            <a:spLocks/>
          </p:cNvSpPr>
          <p:nvPr/>
        </p:nvSpPr>
        <p:spPr>
          <a:xfrm>
            <a:off x="381000" y="3124200"/>
            <a:ext cx="8458200" cy="1295400"/>
          </a:xfrm>
          <a:prstGeom prst="rect">
            <a:avLst/>
          </a:prstGeom>
        </p:spPr>
        <p:txBody>
          <a:bodyPr vert="horz" lIns="91440" tIns="45720" rIns="91440" bIns="45720" rtlCol="0" anchor="ctr">
            <a:noAutofit/>
          </a:bodyPr>
          <a:lstStyle/>
          <a:p>
            <a:pPr lvl="0">
              <a:spcBef>
                <a:spcPct val="0"/>
              </a:spcBef>
            </a:pPr>
            <a:br>
              <a:rPr kumimoji="0" lang="es-ES_tradnl" sz="4000" b="1" i="0" u="none" strike="noStrike" kern="1200" cap="none" spc="0" normalizeH="0" baseline="0" noProof="0" dirty="0">
                <a:ln>
                  <a:noFill/>
                </a:ln>
                <a:solidFill>
                  <a:srgbClr val="0000CC"/>
                </a:solidFill>
                <a:effectLst/>
                <a:uLnTx/>
                <a:uFillTx/>
                <a:latin typeface="+mj-lt"/>
                <a:ea typeface="+mj-ea"/>
                <a:cs typeface="+mj-cs"/>
              </a:rPr>
            </a:br>
            <a:endParaRPr kumimoji="0" lang="en-US" sz="4000" b="1" i="0" u="none" strike="noStrike" kern="1200" cap="none" spc="0" normalizeH="0" baseline="0" noProof="0" dirty="0">
              <a:ln>
                <a:noFill/>
              </a:ln>
              <a:solidFill>
                <a:srgbClr val="0000CC"/>
              </a:solidFill>
              <a:effectLst/>
              <a:uLnTx/>
              <a:uFillTx/>
              <a:latin typeface="+mj-lt"/>
              <a:ea typeface="+mj-ea"/>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686800" cy="5638800"/>
          </a:xfrm>
        </p:spPr>
        <p:txBody>
          <a:bodyPr>
            <a:normAutofit/>
          </a:bodyPr>
          <a:lstStyle/>
          <a:p>
            <a:pPr>
              <a:lnSpc>
                <a:spcPct val="130000"/>
              </a:lnSpc>
              <a:spcBef>
                <a:spcPts val="300"/>
              </a:spcBef>
              <a:spcAft>
                <a:spcPts val="300"/>
              </a:spcAft>
              <a:buNone/>
            </a:pPr>
            <a:r>
              <a:rPr lang="nl-NL" b="1" i="1" dirty="0">
                <a:solidFill>
                  <a:srgbClr val="FF0000"/>
                </a:solidFill>
              </a:rPr>
              <a:t>Tỷ lệ tử vong theo chủng tộc/dân tộc: </a:t>
            </a:r>
          </a:p>
          <a:p>
            <a:pPr>
              <a:lnSpc>
                <a:spcPct val="130000"/>
              </a:lnSpc>
              <a:spcBef>
                <a:spcPts val="300"/>
              </a:spcBef>
              <a:spcAft>
                <a:spcPts val="300"/>
              </a:spcAft>
              <a:buNone/>
            </a:pPr>
            <a:endParaRPr lang="nl-NL" sz="2400" i="1" dirty="0">
              <a:solidFill>
                <a:srgbClr val="FF0000"/>
              </a:solidFill>
            </a:endParaRPr>
          </a:p>
          <a:p>
            <a:pPr>
              <a:lnSpc>
                <a:spcPct val="130000"/>
              </a:lnSpc>
              <a:spcBef>
                <a:spcPts val="1500"/>
              </a:spcBef>
              <a:spcAft>
                <a:spcPts val="300"/>
              </a:spcAft>
              <a:buNone/>
            </a:pPr>
            <a:r>
              <a:rPr lang="nl-NL" sz="2400" dirty="0">
                <a:latin typeface="Arial" pitchFamily="34" charset="0"/>
                <a:cs typeface="Arial" pitchFamily="34" charset="0"/>
              </a:rPr>
              <a:t>									     </a:t>
            </a:r>
            <a:r>
              <a:rPr lang="nl-NL" sz="2800" dirty="0">
                <a:latin typeface="Arial" pitchFamily="34" charset="0"/>
                <a:cs typeface="Arial" pitchFamily="34" charset="0"/>
              </a:rPr>
              <a:t>x10</a:t>
            </a:r>
            <a:r>
              <a:rPr lang="nl-NL" sz="2800" baseline="30000" dirty="0">
                <a:latin typeface="Arial" pitchFamily="34" charset="0"/>
                <a:cs typeface="Arial" pitchFamily="34" charset="0"/>
              </a:rPr>
              <a:t>n</a:t>
            </a:r>
            <a:endParaRPr lang="en-US" sz="2400" dirty="0"/>
          </a:p>
          <a:p>
            <a:pPr>
              <a:lnSpc>
                <a:spcPct val="130000"/>
              </a:lnSpc>
              <a:spcBef>
                <a:spcPts val="300"/>
              </a:spcBef>
              <a:spcAft>
                <a:spcPts val="300"/>
              </a:spcAft>
              <a:buNone/>
            </a:pPr>
            <a:endParaRPr lang="nl-NL" sz="2400" dirty="0"/>
          </a:p>
        </p:txBody>
      </p:sp>
      <p:sp>
        <p:nvSpPr>
          <p:cNvPr id="6146" name="Rectangle 2"/>
          <p:cNvSpPr>
            <a:spLocks noChangeArrowheads="1"/>
          </p:cNvSpPr>
          <p:nvPr/>
        </p:nvSpPr>
        <p:spPr bwMode="auto">
          <a:xfrm>
            <a:off x="0" y="304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8438" y="2286000"/>
            <a:ext cx="8197362" cy="167640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 y="304800"/>
            <a:ext cx="7124700" cy="762000"/>
          </a:xfrm>
        </p:spPr>
        <p:txBody>
          <a:bodyPr>
            <a:noAutofit/>
          </a:bodyPr>
          <a:lstStyle/>
          <a:p>
            <a:pPr algn="ctr"/>
            <a:r>
              <a:rPr lang="nl-NL" sz="4000" b="1" dirty="0">
                <a:solidFill>
                  <a:srgbClr val="FFFF00"/>
                </a:solidFill>
                <a:cs typeface="Arial" pitchFamily="34" charset="0"/>
              </a:rPr>
              <a:t>TL TV THEO NGUYÊN NHÂN</a:t>
            </a:r>
            <a:endParaRPr lang="en-US" sz="4000" b="1" dirty="0">
              <a:solidFill>
                <a:srgbClr val="FFFF00"/>
              </a:solidFill>
              <a:cs typeface="Arial" pitchFamily="34" charset="0"/>
            </a:endParaRPr>
          </a:p>
        </p:txBody>
      </p:sp>
      <p:sp>
        <p:nvSpPr>
          <p:cNvPr id="3" name="Title 1"/>
          <p:cNvSpPr txBox="1">
            <a:spLocks/>
          </p:cNvSpPr>
          <p:nvPr/>
        </p:nvSpPr>
        <p:spPr>
          <a:xfrm>
            <a:off x="0" y="2133600"/>
            <a:ext cx="9144000" cy="1676400"/>
          </a:xfrm>
          <a:prstGeom prst="rect">
            <a:avLst/>
          </a:prstGeom>
        </p:spPr>
        <p:txBody>
          <a:bodyPr vert="horz" lIns="91440" tIns="45720" rIns="91440" bIns="45720" rtlCol="0" anchor="ctr">
            <a:noAutofit/>
          </a:bodyPr>
          <a:lstStyle/>
          <a:p>
            <a:pPr lvl="0" algn="ctr">
              <a:spcBef>
                <a:spcPct val="0"/>
              </a:spcBef>
            </a:pPr>
            <a:r>
              <a:rPr lang="es-ES_tradnl" sz="4000" b="1" dirty="0" err="1">
                <a:solidFill>
                  <a:srgbClr val="0000CC"/>
                </a:solidFill>
                <a:latin typeface="+mj-lt"/>
                <a:ea typeface="+mj-ea"/>
                <a:cs typeface="+mj-cs"/>
              </a:rPr>
              <a:t>Nêu</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công</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thức</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tính</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và</a:t>
            </a:r>
            <a:r>
              <a:rPr lang="es-ES_tradnl" sz="4000" b="1" dirty="0">
                <a:solidFill>
                  <a:srgbClr val="0000CC"/>
                </a:solidFill>
                <a:latin typeface="+mj-lt"/>
                <a:ea typeface="+mj-ea"/>
                <a:cs typeface="+mj-cs"/>
              </a:rPr>
              <a:t> ý </a:t>
            </a:r>
            <a:r>
              <a:rPr lang="es-ES_tradnl" sz="4000" b="1" dirty="0" err="1">
                <a:solidFill>
                  <a:srgbClr val="0000CC"/>
                </a:solidFill>
                <a:latin typeface="+mj-lt"/>
                <a:ea typeface="+mj-ea"/>
                <a:cs typeface="+mj-cs"/>
              </a:rPr>
              <a:t>nghĩa</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của</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Tỷ</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lệ</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tử</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vong</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theo</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nguyên</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nhân</a:t>
            </a:r>
            <a:r>
              <a:rPr lang="es-ES_tradnl" sz="4000" b="1" dirty="0">
                <a:solidFill>
                  <a:srgbClr val="0000CC"/>
                </a:solidFill>
                <a:latin typeface="+mj-lt"/>
                <a:ea typeface="+mj-ea"/>
                <a:cs typeface="+mj-cs"/>
              </a:rPr>
              <a:t>?</a:t>
            </a:r>
            <a:endParaRPr kumimoji="0" lang="en-US" sz="4000" b="1" i="0" u="none" strike="noStrike" kern="1200" cap="none" spc="0" normalizeH="0" baseline="0" noProof="0" dirty="0">
              <a:ln>
                <a:noFill/>
              </a:ln>
              <a:solidFill>
                <a:srgbClr val="0000CC"/>
              </a:solidFill>
              <a:effectLst/>
              <a:uLnTx/>
              <a:uFillTx/>
              <a:latin typeface="+mj-lt"/>
              <a:ea typeface="+mj-ea"/>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2133600" cy="3505200"/>
          </a:xfrm>
          <a:ln>
            <a:solidFill>
              <a:schemeClr val="tx1"/>
            </a:solidFill>
          </a:ln>
        </p:spPr>
        <p:txBody>
          <a:bodyPr>
            <a:normAutofit fontScale="90000"/>
          </a:bodyPr>
          <a:lstStyle/>
          <a:p>
            <a:pPr algn="ctr">
              <a:lnSpc>
                <a:spcPct val="200000"/>
              </a:lnSpc>
            </a:pPr>
            <a:r>
              <a:rPr lang="nl-NL" b="1" dirty="0">
                <a:solidFill>
                  <a:srgbClr val="FF0000"/>
                </a:solidFill>
                <a:latin typeface="Arial" pitchFamily="34" charset="0"/>
                <a:cs typeface="Arial" pitchFamily="34" charset="0"/>
              </a:rPr>
              <a:t>SỐ ĐO BỆNH TRẠNG</a:t>
            </a:r>
            <a:endParaRPr lang="en-US" b="1" dirty="0">
              <a:solidFill>
                <a:srgbClr val="FF0000"/>
              </a:solidFill>
              <a:latin typeface="Arial" pitchFamily="34" charset="0"/>
              <a:cs typeface="Arial" pitchFamily="34" charset="0"/>
            </a:endParaRPr>
          </a:p>
        </p:txBody>
      </p:sp>
      <p:sp>
        <p:nvSpPr>
          <p:cNvPr id="3" name="Oval 2"/>
          <p:cNvSpPr/>
          <p:nvPr/>
        </p:nvSpPr>
        <p:spPr>
          <a:xfrm>
            <a:off x="3886200" y="1600200"/>
            <a:ext cx="4495800" cy="1600200"/>
          </a:xfrm>
          <a:prstGeom prst="ellipse">
            <a:avLst/>
          </a:prstGeom>
          <a:solidFill>
            <a:srgbClr val="FFC30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2"/>
                </a:solidFill>
              </a:rPr>
              <a:t>SỐ ĐO </a:t>
            </a:r>
            <a:endParaRPr lang="vi-VN" sz="2800" b="1" dirty="0">
              <a:solidFill>
                <a:schemeClr val="tx2"/>
              </a:solidFill>
            </a:endParaRPr>
          </a:p>
          <a:p>
            <a:pPr algn="ctr"/>
            <a:r>
              <a:rPr lang="en-US" sz="2800" b="1" dirty="0">
                <a:solidFill>
                  <a:schemeClr val="tx2"/>
                </a:solidFill>
              </a:rPr>
              <a:t>MẮC BỆNH</a:t>
            </a:r>
          </a:p>
        </p:txBody>
      </p:sp>
      <p:sp>
        <p:nvSpPr>
          <p:cNvPr id="4" name="Oval 3"/>
          <p:cNvSpPr/>
          <p:nvPr/>
        </p:nvSpPr>
        <p:spPr>
          <a:xfrm>
            <a:off x="4114800" y="3581400"/>
            <a:ext cx="4343400" cy="16002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2"/>
                </a:solidFill>
              </a:rPr>
              <a:t>SỐ ĐO </a:t>
            </a:r>
            <a:endParaRPr lang="vi-VN" sz="2800" b="1" dirty="0">
              <a:solidFill>
                <a:schemeClr val="tx2"/>
              </a:solidFill>
            </a:endParaRPr>
          </a:p>
          <a:p>
            <a:pPr algn="ctr"/>
            <a:r>
              <a:rPr lang="en-US" sz="2800" b="1" dirty="0">
                <a:solidFill>
                  <a:schemeClr val="tx2"/>
                </a:solidFill>
              </a:rPr>
              <a:t>TỬ VONG</a:t>
            </a:r>
          </a:p>
        </p:txBody>
      </p:sp>
      <p:cxnSp>
        <p:nvCxnSpPr>
          <p:cNvPr id="6" name="Straight Arrow Connector 5"/>
          <p:cNvCxnSpPr>
            <a:endCxn id="3" idx="2"/>
          </p:cNvCxnSpPr>
          <p:nvPr/>
        </p:nvCxnSpPr>
        <p:spPr>
          <a:xfrm flipV="1">
            <a:off x="2819400" y="2400300"/>
            <a:ext cx="1066800" cy="9525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endCxn id="4" idx="2"/>
          </p:cNvCxnSpPr>
          <p:nvPr/>
        </p:nvCxnSpPr>
        <p:spPr>
          <a:xfrm>
            <a:off x="2819400" y="3352800"/>
            <a:ext cx="1295400" cy="10287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820" y="1371600"/>
            <a:ext cx="8898180" cy="4953000"/>
          </a:xfrm>
        </p:spPr>
        <p:txBody>
          <a:bodyPr>
            <a:normAutofit/>
          </a:bodyPr>
          <a:lstStyle/>
          <a:p>
            <a:pPr>
              <a:lnSpc>
                <a:spcPct val="130000"/>
              </a:lnSpc>
              <a:spcBef>
                <a:spcPts val="300"/>
              </a:spcBef>
              <a:spcAft>
                <a:spcPts val="300"/>
              </a:spcAft>
              <a:buNone/>
            </a:pPr>
            <a:r>
              <a:rPr lang="nl-NL" b="1" i="1" dirty="0">
                <a:solidFill>
                  <a:srgbClr val="FF0000"/>
                </a:solidFill>
              </a:rPr>
              <a:t>Tỷ lệ tử vong theo nguyên nhân: </a:t>
            </a:r>
          </a:p>
          <a:p>
            <a:pPr>
              <a:lnSpc>
                <a:spcPct val="130000"/>
              </a:lnSpc>
              <a:spcBef>
                <a:spcPts val="300"/>
              </a:spcBef>
              <a:spcAft>
                <a:spcPts val="300"/>
              </a:spcAft>
              <a:buNone/>
            </a:pPr>
            <a:endParaRPr lang="en-US" sz="2400" i="1" dirty="0"/>
          </a:p>
          <a:p>
            <a:pPr>
              <a:lnSpc>
                <a:spcPct val="130000"/>
              </a:lnSpc>
              <a:spcBef>
                <a:spcPts val="300"/>
              </a:spcBef>
              <a:spcAft>
                <a:spcPts val="300"/>
              </a:spcAft>
              <a:buNone/>
            </a:pPr>
            <a:r>
              <a:rPr lang="nl-NL" sz="2400" dirty="0">
                <a:latin typeface="Arial" pitchFamily="34" charset="0"/>
                <a:cs typeface="Arial" pitchFamily="34" charset="0"/>
              </a:rPr>
              <a:t>									    </a:t>
            </a:r>
            <a:r>
              <a:rPr lang="vi-VN" sz="2400" dirty="0">
                <a:latin typeface="Arial" pitchFamily="34" charset="0"/>
                <a:cs typeface="Arial" pitchFamily="34" charset="0"/>
              </a:rPr>
              <a:t>    </a:t>
            </a:r>
            <a:r>
              <a:rPr lang="nl-NL" sz="2800" dirty="0">
                <a:latin typeface="Arial" pitchFamily="34" charset="0"/>
                <a:cs typeface="Arial" pitchFamily="34" charset="0"/>
              </a:rPr>
              <a:t>x10</a:t>
            </a:r>
            <a:r>
              <a:rPr lang="nl-NL" sz="2800" baseline="30000" dirty="0">
                <a:latin typeface="Arial" pitchFamily="34" charset="0"/>
                <a:cs typeface="Arial" pitchFamily="34" charset="0"/>
              </a:rPr>
              <a:t>n</a:t>
            </a:r>
            <a:endParaRPr lang="nl-NL" sz="2400" baseline="30000" dirty="0">
              <a:latin typeface="Arial" pitchFamily="34" charset="0"/>
              <a:cs typeface="Arial" pitchFamily="34" charset="0"/>
            </a:endParaRPr>
          </a:p>
          <a:p>
            <a:pPr>
              <a:lnSpc>
                <a:spcPct val="130000"/>
              </a:lnSpc>
              <a:spcBef>
                <a:spcPts val="300"/>
              </a:spcBef>
              <a:spcAft>
                <a:spcPts val="300"/>
              </a:spcAft>
              <a:buNone/>
            </a:pPr>
            <a:endParaRPr lang="nl-NL" sz="2400" dirty="0"/>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8600" y="2627001"/>
            <a:ext cx="7983780" cy="725799"/>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 y="1863213"/>
            <a:ext cx="8763000" cy="1295400"/>
          </a:xfrm>
        </p:spPr>
        <p:txBody>
          <a:bodyPr>
            <a:noAutofit/>
          </a:bodyPr>
          <a:lstStyle/>
          <a:p>
            <a:pPr algn="ctr"/>
            <a:r>
              <a:rPr lang="nl-NL" b="1" dirty="0">
                <a:solidFill>
                  <a:srgbClr val="FF0000"/>
                </a:solidFill>
                <a:cs typeface="Arial" pitchFamily="34" charset="0"/>
              </a:rPr>
              <a:t>TỶ LỆ CHẾT/MẮC</a:t>
            </a:r>
            <a:endParaRPr lang="en-US" b="1" dirty="0">
              <a:solidFill>
                <a:srgbClr val="FF0000"/>
              </a:solidFill>
              <a:cs typeface="Arial" pitchFamily="34" charset="0"/>
            </a:endParaRPr>
          </a:p>
        </p:txBody>
      </p:sp>
      <p:sp>
        <p:nvSpPr>
          <p:cNvPr id="3" name="Title 1"/>
          <p:cNvSpPr txBox="1">
            <a:spLocks/>
          </p:cNvSpPr>
          <p:nvPr/>
        </p:nvSpPr>
        <p:spPr>
          <a:xfrm>
            <a:off x="381000" y="3124200"/>
            <a:ext cx="8458200" cy="1295400"/>
          </a:xfrm>
          <a:prstGeom prst="rect">
            <a:avLst/>
          </a:prstGeom>
        </p:spPr>
        <p:txBody>
          <a:bodyPr vert="horz" lIns="91440" tIns="45720" rIns="91440" bIns="45720" rtlCol="0" anchor="ctr">
            <a:noAutofit/>
          </a:bodyPr>
          <a:lstStyle/>
          <a:p>
            <a:pPr lvl="0">
              <a:spcBef>
                <a:spcPct val="0"/>
              </a:spcBef>
            </a:pPr>
            <a:br>
              <a:rPr kumimoji="0" lang="es-ES_tradnl" sz="4000" b="1" i="0" u="none" strike="noStrike" kern="1200" cap="none" spc="0" normalizeH="0" baseline="0" noProof="0" dirty="0">
                <a:ln>
                  <a:noFill/>
                </a:ln>
                <a:solidFill>
                  <a:srgbClr val="0000CC"/>
                </a:solidFill>
                <a:effectLst/>
                <a:uLnTx/>
                <a:uFillTx/>
                <a:latin typeface="+mj-lt"/>
                <a:ea typeface="+mj-ea"/>
                <a:cs typeface="+mj-cs"/>
              </a:rPr>
            </a:br>
            <a:endParaRPr kumimoji="0" lang="en-US" sz="4000" b="1" i="0" u="none" strike="noStrike" kern="1200" cap="none" spc="0" normalizeH="0" baseline="0" noProof="0" dirty="0">
              <a:ln>
                <a:noFill/>
              </a:ln>
              <a:solidFill>
                <a:srgbClr val="0000CC"/>
              </a:solidFill>
              <a:effectLst/>
              <a:uLnTx/>
              <a:uFillTx/>
              <a:latin typeface="+mj-lt"/>
              <a:ea typeface="+mj-ea"/>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a:bodyPr>
          <a:lstStyle/>
          <a:p>
            <a:pPr>
              <a:lnSpc>
                <a:spcPct val="130000"/>
              </a:lnSpc>
              <a:spcBef>
                <a:spcPts val="300"/>
              </a:spcBef>
              <a:spcAft>
                <a:spcPts val="300"/>
              </a:spcAft>
              <a:buNone/>
            </a:pPr>
            <a:r>
              <a:rPr lang="nl-NL" b="1" i="1" dirty="0">
                <a:solidFill>
                  <a:srgbClr val="FF0000"/>
                </a:solidFill>
              </a:rPr>
              <a:t>Tỷ lệ chết/mắc (Case Fatality Rate):</a:t>
            </a:r>
          </a:p>
          <a:p>
            <a:pPr>
              <a:lnSpc>
                <a:spcPct val="130000"/>
              </a:lnSpc>
              <a:spcBef>
                <a:spcPts val="300"/>
              </a:spcBef>
              <a:spcAft>
                <a:spcPts val="300"/>
              </a:spcAft>
              <a:buNone/>
            </a:pPr>
            <a:endParaRPr lang="nl-NL" sz="2400" i="1" dirty="0">
              <a:solidFill>
                <a:srgbClr val="FF0000"/>
              </a:solidFill>
              <a:latin typeface="Arial" pitchFamily="34" charset="0"/>
              <a:cs typeface="Arial" pitchFamily="34" charset="0"/>
            </a:endParaRPr>
          </a:p>
          <a:p>
            <a:pPr>
              <a:lnSpc>
                <a:spcPct val="130000"/>
              </a:lnSpc>
              <a:spcBef>
                <a:spcPts val="300"/>
              </a:spcBef>
              <a:spcAft>
                <a:spcPts val="300"/>
              </a:spcAft>
              <a:buNone/>
            </a:pPr>
            <a:endParaRPr lang="nl-NL" sz="2400" dirty="0">
              <a:latin typeface="Arial" pitchFamily="34" charset="0"/>
              <a:cs typeface="Arial" pitchFamily="34" charset="0"/>
            </a:endParaRPr>
          </a:p>
          <a:p>
            <a:pPr>
              <a:lnSpc>
                <a:spcPct val="130000"/>
              </a:lnSpc>
              <a:spcBef>
                <a:spcPts val="300"/>
              </a:spcBef>
              <a:spcAft>
                <a:spcPts val="300"/>
              </a:spcAft>
              <a:buNone/>
            </a:pPr>
            <a:r>
              <a:rPr lang="nl-NL" sz="2400" dirty="0">
                <a:latin typeface="Arial" pitchFamily="34" charset="0"/>
                <a:cs typeface="Arial" pitchFamily="34" charset="0"/>
              </a:rPr>
              <a:t>									x10</a:t>
            </a:r>
            <a:r>
              <a:rPr lang="nl-NL" sz="2400" baseline="30000" dirty="0">
                <a:latin typeface="Arial" pitchFamily="34" charset="0"/>
                <a:cs typeface="Arial" pitchFamily="34" charset="0"/>
              </a:rPr>
              <a:t>n</a:t>
            </a:r>
          </a:p>
          <a:p>
            <a:pPr>
              <a:lnSpc>
                <a:spcPct val="130000"/>
              </a:lnSpc>
              <a:spcBef>
                <a:spcPts val="300"/>
              </a:spcBef>
              <a:spcAft>
                <a:spcPts val="300"/>
              </a:spcAft>
              <a:buNone/>
            </a:pPr>
            <a:endParaRPr lang="nl-NL" sz="2400" baseline="30000" dirty="0">
              <a:latin typeface="Arial" pitchFamily="34" charset="0"/>
              <a:cs typeface="Arial" pitchFamily="34" charset="0"/>
            </a:endParaRPr>
          </a:p>
          <a:p>
            <a:pPr>
              <a:lnSpc>
                <a:spcPct val="130000"/>
              </a:lnSpc>
              <a:spcBef>
                <a:spcPts val="2000"/>
              </a:spcBef>
              <a:spcAft>
                <a:spcPts val="300"/>
              </a:spcAft>
              <a:buNone/>
            </a:pPr>
            <a:r>
              <a:rPr lang="nl-NL" sz="2400" dirty="0"/>
              <a:t>    Tỷ lệ chết/mắc thể hiện </a:t>
            </a:r>
            <a:r>
              <a:rPr lang="nl-NL" sz="2400" u="sng" dirty="0"/>
              <a:t>xác suất chết </a:t>
            </a:r>
            <a:r>
              <a:rPr lang="nl-NL" sz="2400" dirty="0"/>
              <a:t>của một bệnh trong số những trường hợp mắc bệnh đó.</a:t>
            </a:r>
            <a:endParaRPr lang="en-US" sz="2400" dirty="0"/>
          </a:p>
          <a:p>
            <a:pPr>
              <a:lnSpc>
                <a:spcPct val="130000"/>
              </a:lnSpc>
              <a:spcBef>
                <a:spcPts val="300"/>
              </a:spcBef>
              <a:spcAft>
                <a:spcPts val="300"/>
              </a:spcAft>
              <a:buNone/>
            </a:pPr>
            <a:endParaRPr lang="nl-NL" sz="2400" baseline="30000" dirty="0">
              <a:latin typeface="Arial" pitchFamily="34" charset="0"/>
              <a:cs typeface="Arial" pitchFamily="34" charset="0"/>
            </a:endParaRPr>
          </a:p>
          <a:p>
            <a:pPr>
              <a:lnSpc>
                <a:spcPct val="130000"/>
              </a:lnSpc>
              <a:spcBef>
                <a:spcPts val="300"/>
              </a:spcBef>
              <a:spcAft>
                <a:spcPts val="300"/>
              </a:spcAft>
              <a:buNone/>
            </a:pPr>
            <a:endParaRPr lang="nl-NL" sz="2400"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62000" y="3087563"/>
            <a:ext cx="6934200" cy="798637"/>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9497" y="1905000"/>
            <a:ext cx="9144000" cy="2438400"/>
          </a:xfrm>
          <a:prstGeom prst="rect">
            <a:avLst/>
          </a:prstGeom>
        </p:spPr>
        <p:txBody>
          <a:bodyPr vert="horz" lIns="91440" tIns="45720" rIns="91440" bIns="45720" rtlCol="0" anchor="ctr">
            <a:noAutofit/>
          </a:bodyPr>
          <a:lstStyle/>
          <a:p>
            <a:pPr lvl="0" algn="ctr">
              <a:spcBef>
                <a:spcPct val="0"/>
              </a:spcBef>
            </a:pPr>
            <a:r>
              <a:rPr lang="es-ES_tradnl" sz="4000" b="1" dirty="0" err="1">
                <a:solidFill>
                  <a:srgbClr val="0000CC"/>
                </a:solidFill>
                <a:latin typeface="+mj-lt"/>
                <a:ea typeface="+mj-ea"/>
                <a:cs typeface="+mj-cs"/>
              </a:rPr>
              <a:t>Trong</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các</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tỷ</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lệ</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tử</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vong</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đã</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học</a:t>
            </a:r>
            <a:r>
              <a:rPr lang="es-ES_tradnl" sz="4000" b="1" dirty="0">
                <a:solidFill>
                  <a:srgbClr val="0000CC"/>
                </a:solidFill>
                <a:latin typeface="+mj-lt"/>
                <a:ea typeface="+mj-ea"/>
                <a:cs typeface="+mj-cs"/>
              </a:rPr>
              <a:t>, </a:t>
            </a:r>
            <a:endParaRPr lang="vi-VN" sz="4000" b="1" dirty="0">
              <a:solidFill>
                <a:srgbClr val="0000CC"/>
              </a:solidFill>
              <a:latin typeface="+mj-lt"/>
              <a:ea typeface="+mj-ea"/>
              <a:cs typeface="+mj-cs"/>
            </a:endParaRPr>
          </a:p>
          <a:p>
            <a:pPr lvl="0" algn="ctr">
              <a:spcBef>
                <a:spcPct val="0"/>
              </a:spcBef>
            </a:pPr>
            <a:r>
              <a:rPr lang="es-ES_tradnl" sz="4000" b="1" dirty="0" err="1">
                <a:solidFill>
                  <a:srgbClr val="0000CC"/>
                </a:solidFill>
                <a:latin typeface="+mj-lt"/>
                <a:ea typeface="+mj-ea"/>
                <a:cs typeface="+mj-cs"/>
              </a:rPr>
              <a:t>tỷ</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lệ</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nào</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thể</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hiện</a:t>
            </a:r>
            <a:r>
              <a:rPr lang="es-ES_tradnl" sz="4000" b="1" dirty="0">
                <a:solidFill>
                  <a:srgbClr val="0000CC"/>
                </a:solidFill>
                <a:latin typeface="+mj-lt"/>
                <a:ea typeface="+mj-ea"/>
                <a:cs typeface="+mj-cs"/>
              </a:rPr>
              <a:t> </a:t>
            </a:r>
            <a:r>
              <a:rPr lang="es-ES_tradnl" sz="4000" b="1" u="sng" dirty="0" err="1">
                <a:solidFill>
                  <a:srgbClr val="0000CC"/>
                </a:solidFill>
                <a:latin typeface="+mj-lt"/>
                <a:ea typeface="+mj-ea"/>
                <a:cs typeface="+mj-cs"/>
              </a:rPr>
              <a:t>mức</a:t>
            </a:r>
            <a:r>
              <a:rPr lang="es-ES_tradnl" sz="4000" b="1" u="sng" dirty="0">
                <a:solidFill>
                  <a:srgbClr val="0000CC"/>
                </a:solidFill>
                <a:latin typeface="+mj-lt"/>
                <a:ea typeface="+mj-ea"/>
                <a:cs typeface="+mj-cs"/>
              </a:rPr>
              <a:t> </a:t>
            </a:r>
            <a:r>
              <a:rPr lang="es-ES_tradnl" sz="4000" b="1" u="sng" dirty="0" err="1">
                <a:solidFill>
                  <a:srgbClr val="0000CC"/>
                </a:solidFill>
                <a:latin typeface="+mj-lt"/>
                <a:ea typeface="+mj-ea"/>
                <a:cs typeface="+mj-cs"/>
              </a:rPr>
              <a:t>độ</a:t>
            </a:r>
            <a:r>
              <a:rPr lang="es-ES_tradnl" sz="4000" b="1" u="sng" dirty="0">
                <a:solidFill>
                  <a:srgbClr val="0000CC"/>
                </a:solidFill>
                <a:latin typeface="+mj-lt"/>
                <a:ea typeface="+mj-ea"/>
                <a:cs typeface="+mj-cs"/>
              </a:rPr>
              <a:t> </a:t>
            </a:r>
            <a:r>
              <a:rPr lang="es-ES_tradnl" sz="4000" b="1" u="sng" dirty="0" err="1">
                <a:solidFill>
                  <a:srgbClr val="0000CC"/>
                </a:solidFill>
                <a:latin typeface="+mj-lt"/>
                <a:ea typeface="+mj-ea"/>
                <a:cs typeface="+mj-cs"/>
              </a:rPr>
              <a:t>trầm</a:t>
            </a:r>
            <a:r>
              <a:rPr lang="es-ES_tradnl" sz="4000" b="1" u="sng" dirty="0">
                <a:solidFill>
                  <a:srgbClr val="0000CC"/>
                </a:solidFill>
                <a:latin typeface="+mj-lt"/>
                <a:ea typeface="+mj-ea"/>
                <a:cs typeface="+mj-cs"/>
              </a:rPr>
              <a:t> </a:t>
            </a:r>
            <a:r>
              <a:rPr lang="es-ES_tradnl" sz="4000" b="1" u="sng" dirty="0" err="1">
                <a:solidFill>
                  <a:srgbClr val="0000CC"/>
                </a:solidFill>
                <a:latin typeface="+mj-lt"/>
                <a:ea typeface="+mj-ea"/>
                <a:cs typeface="+mj-cs"/>
              </a:rPr>
              <a:t>trọng</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của</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một</a:t>
            </a:r>
            <a:r>
              <a:rPr lang="es-ES_tradnl" sz="4000" b="1" dirty="0">
                <a:solidFill>
                  <a:srgbClr val="0000CC"/>
                </a:solidFill>
                <a:latin typeface="+mj-lt"/>
                <a:ea typeface="+mj-ea"/>
                <a:cs typeface="+mj-cs"/>
              </a:rPr>
              <a:t> </a:t>
            </a:r>
            <a:r>
              <a:rPr lang="es-ES_tradnl" sz="4000" b="1" dirty="0" err="1">
                <a:solidFill>
                  <a:srgbClr val="0000CC"/>
                </a:solidFill>
                <a:latin typeface="+mj-lt"/>
                <a:ea typeface="+mj-ea"/>
                <a:cs typeface="+mj-cs"/>
              </a:rPr>
              <a:t>bệnh</a:t>
            </a:r>
            <a:r>
              <a:rPr lang="es-ES_tradnl" sz="4000" b="1" dirty="0">
                <a:solidFill>
                  <a:srgbClr val="0000CC"/>
                </a:solidFill>
                <a:latin typeface="+mj-lt"/>
                <a:ea typeface="+mj-ea"/>
                <a:cs typeface="+mj-cs"/>
              </a:rPr>
              <a:t>? </a:t>
            </a:r>
            <a:endParaRPr kumimoji="0" lang="en-US" sz="4000" b="1" i="0" u="none" strike="noStrike" kern="1200" cap="none" spc="0" normalizeH="0" baseline="0" noProof="0" dirty="0">
              <a:ln>
                <a:noFill/>
              </a:ln>
              <a:solidFill>
                <a:srgbClr val="0000CC"/>
              </a:solidFill>
              <a:effectLst/>
              <a:uLnTx/>
              <a:uFillTx/>
              <a:latin typeface="+mj-lt"/>
              <a:ea typeface="+mj-ea"/>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6629400" cy="654376"/>
          </a:xfrm>
        </p:spPr>
        <p:txBody>
          <a:bodyPr>
            <a:noAutofit/>
          </a:bodyPr>
          <a:lstStyle/>
          <a:p>
            <a:pPr algn="ctr"/>
            <a:r>
              <a:rPr lang="en-US" b="1" dirty="0">
                <a:solidFill>
                  <a:srgbClr val="FF0000"/>
                </a:solidFill>
              </a:rPr>
              <a:t>BÀI TẬP 2</a:t>
            </a:r>
          </a:p>
        </p:txBody>
      </p:sp>
      <p:sp>
        <p:nvSpPr>
          <p:cNvPr id="3" name="Content Placeholder 2"/>
          <p:cNvSpPr>
            <a:spLocks noGrp="1"/>
          </p:cNvSpPr>
          <p:nvPr>
            <p:ph idx="1"/>
          </p:nvPr>
        </p:nvSpPr>
        <p:spPr>
          <a:xfrm>
            <a:off x="228600" y="1143000"/>
            <a:ext cx="8763000" cy="5715000"/>
          </a:xfrm>
        </p:spPr>
        <p:txBody>
          <a:bodyPr>
            <a:normAutofit fontScale="92500" lnSpcReduction="10000"/>
          </a:bodyPr>
          <a:lstStyle/>
          <a:p>
            <a:pPr marL="0" indent="0" algn="just">
              <a:buNone/>
            </a:pPr>
            <a:r>
              <a:rPr lang="nl-NL" sz="2800" dirty="0"/>
              <a:t>Theo số liệu thống kê tại huyện X, năm 2015 dân số của huyện là 50.000 người, trong đó: dân số n</a:t>
            </a:r>
            <a:r>
              <a:rPr lang="en-US" sz="2800" dirty="0"/>
              <a:t>ữ</a:t>
            </a:r>
            <a:r>
              <a:rPr lang="nl-NL" sz="2800" dirty="0"/>
              <a:t> chiếm 55%, người Kinh chiếm 80%, còn lại là người dân tộc Tày. Nhiễm khuẩn hô hấp và tiểu đường là hai bệnh có nhiều người mắc nhất trong năm đó với số mắc hai bệnh này lần lượt là 3.500 và 2.000 người. Tính đến cuối năm, toàn huyện có 3.000 người tử vong, trong đó 45% là n</a:t>
            </a:r>
            <a:r>
              <a:rPr lang="en-US" sz="2800" dirty="0"/>
              <a:t>ữ</a:t>
            </a:r>
            <a:r>
              <a:rPr lang="nl-NL" sz="2800" dirty="0"/>
              <a:t> giới, 10% thuộc dân tộc Tày và 10% chết do tiểu đường. </a:t>
            </a:r>
            <a:endParaRPr lang="en-US" sz="2800" dirty="0"/>
          </a:p>
          <a:p>
            <a:pPr marL="0" indent="0" algn="just">
              <a:buNone/>
            </a:pPr>
            <a:r>
              <a:rPr lang="en-US" sz="2800" b="1" dirty="0" err="1"/>
              <a:t>Câu</a:t>
            </a:r>
            <a:r>
              <a:rPr lang="en-US" sz="2800" b="1" dirty="0"/>
              <a:t> </a:t>
            </a:r>
            <a:r>
              <a:rPr lang="en-US" sz="2800" b="1" dirty="0" err="1"/>
              <a:t>hỏi</a:t>
            </a:r>
            <a:r>
              <a:rPr lang="en-US" sz="2800" b="1" dirty="0"/>
              <a:t>: </a:t>
            </a:r>
            <a:r>
              <a:rPr lang="en-US" sz="2800" dirty="0" err="1"/>
              <a:t>Anh</a:t>
            </a:r>
            <a:r>
              <a:rPr lang="en-US" sz="2800" dirty="0"/>
              <a:t>/</a:t>
            </a:r>
            <a:r>
              <a:rPr lang="en-US" sz="2800" dirty="0" err="1"/>
              <a:t>chị</a:t>
            </a:r>
            <a:r>
              <a:rPr lang="en-US" sz="2800" dirty="0"/>
              <a:t> </a:t>
            </a:r>
            <a:r>
              <a:rPr lang="en-US" sz="2800" dirty="0" err="1"/>
              <a:t>hãy</a:t>
            </a:r>
            <a:r>
              <a:rPr lang="en-US" sz="2800" dirty="0"/>
              <a:t> </a:t>
            </a:r>
            <a:r>
              <a:rPr lang="en-US" sz="2800" dirty="0" err="1"/>
              <a:t>nghiên</a:t>
            </a:r>
            <a:r>
              <a:rPr lang="en-US" sz="2800" dirty="0"/>
              <a:t> </a:t>
            </a:r>
            <a:r>
              <a:rPr lang="en-US" sz="2800" dirty="0" err="1"/>
              <a:t>cứu</a:t>
            </a:r>
            <a:r>
              <a:rPr lang="en-US" sz="2800" dirty="0"/>
              <a:t> </a:t>
            </a:r>
            <a:r>
              <a:rPr lang="en-US" sz="2800" dirty="0" err="1"/>
              <a:t>tài</a:t>
            </a:r>
            <a:r>
              <a:rPr lang="en-US" sz="2800" dirty="0"/>
              <a:t> </a:t>
            </a:r>
            <a:r>
              <a:rPr lang="en-US" sz="2800" dirty="0" err="1"/>
              <a:t>liệu</a:t>
            </a:r>
            <a:r>
              <a:rPr lang="en-US" sz="2800" dirty="0"/>
              <a:t> </a:t>
            </a:r>
            <a:r>
              <a:rPr lang="en-US" sz="2800" dirty="0" err="1"/>
              <a:t>và</a:t>
            </a:r>
            <a:r>
              <a:rPr lang="en-US" sz="2800" dirty="0"/>
              <a:t> </a:t>
            </a:r>
            <a:r>
              <a:rPr lang="en-US" sz="2800" dirty="0" err="1"/>
              <a:t>áp</a:t>
            </a:r>
            <a:r>
              <a:rPr lang="en-US" sz="2800" dirty="0"/>
              <a:t> </a:t>
            </a:r>
            <a:r>
              <a:rPr lang="en-US" sz="2800" dirty="0" err="1"/>
              <a:t>dụng</a:t>
            </a:r>
            <a:r>
              <a:rPr lang="en-US" sz="2800" dirty="0"/>
              <a:t> </a:t>
            </a:r>
            <a:r>
              <a:rPr lang="en-US" sz="2800" dirty="0" err="1"/>
              <a:t>kiến</a:t>
            </a:r>
            <a:r>
              <a:rPr lang="en-US" sz="2800" dirty="0"/>
              <a:t> </a:t>
            </a:r>
            <a:r>
              <a:rPr lang="en-US" sz="2800" dirty="0" err="1"/>
              <a:t>thức</a:t>
            </a:r>
            <a:r>
              <a:rPr lang="en-US" sz="2800" dirty="0"/>
              <a:t> </a:t>
            </a:r>
            <a:r>
              <a:rPr lang="en-US" sz="2800" dirty="0" err="1"/>
              <a:t>của</a:t>
            </a:r>
            <a:r>
              <a:rPr lang="en-US" sz="2800" dirty="0"/>
              <a:t> </a:t>
            </a:r>
            <a:r>
              <a:rPr lang="en-US" sz="2800" dirty="0" err="1"/>
              <a:t>bài</a:t>
            </a:r>
            <a:r>
              <a:rPr lang="en-US" sz="2800" dirty="0"/>
              <a:t> </a:t>
            </a:r>
            <a:r>
              <a:rPr lang="en-US" sz="2800" dirty="0" err="1"/>
              <a:t>học</a:t>
            </a:r>
            <a:r>
              <a:rPr lang="en-US" sz="2800" dirty="0"/>
              <a:t> “</a:t>
            </a:r>
            <a:r>
              <a:rPr lang="en-US" sz="2800" b="1" dirty="0" err="1"/>
              <a:t>Đo</a:t>
            </a:r>
            <a:r>
              <a:rPr lang="en-US" sz="2800" b="1" dirty="0"/>
              <a:t> </a:t>
            </a:r>
            <a:r>
              <a:rPr lang="en-US" sz="2800" b="1" dirty="0" err="1"/>
              <a:t>lường</a:t>
            </a:r>
            <a:r>
              <a:rPr lang="en-US" sz="2800" b="1" dirty="0"/>
              <a:t> </a:t>
            </a:r>
            <a:r>
              <a:rPr lang="en-US" sz="2800" b="1" dirty="0" err="1"/>
              <a:t>tần</a:t>
            </a:r>
            <a:r>
              <a:rPr lang="en-US" sz="2800" b="1" dirty="0"/>
              <a:t> </a:t>
            </a:r>
            <a:r>
              <a:rPr lang="en-US" sz="2800" b="1" dirty="0" err="1"/>
              <a:t>số</a:t>
            </a:r>
            <a:r>
              <a:rPr lang="en-US" sz="2800" b="1" dirty="0"/>
              <a:t> </a:t>
            </a:r>
            <a:r>
              <a:rPr lang="en-US" sz="2800" b="1" dirty="0" err="1"/>
              <a:t>bệnh</a:t>
            </a:r>
            <a:r>
              <a:rPr lang="en-US" sz="2800" b="1" dirty="0"/>
              <a:t> </a:t>
            </a:r>
            <a:r>
              <a:rPr lang="en-US" sz="2800" b="1" dirty="0" err="1"/>
              <a:t>trạng</a:t>
            </a:r>
            <a:r>
              <a:rPr lang="en-US" sz="2800" b="1" dirty="0"/>
              <a:t>” </a:t>
            </a:r>
            <a:r>
              <a:rPr lang="en-US" sz="2800" dirty="0" err="1"/>
              <a:t>để</a:t>
            </a:r>
            <a:r>
              <a:rPr lang="en-US" sz="2800" dirty="0"/>
              <a:t> </a:t>
            </a:r>
            <a:r>
              <a:rPr lang="en-US" sz="2800" dirty="0" err="1"/>
              <a:t>trả</a:t>
            </a:r>
            <a:r>
              <a:rPr lang="en-US" sz="2800" dirty="0"/>
              <a:t> </a:t>
            </a:r>
            <a:r>
              <a:rPr lang="en-US" sz="2800" dirty="0" err="1"/>
              <a:t>lời</a:t>
            </a:r>
            <a:r>
              <a:rPr lang="en-US" sz="2800" dirty="0"/>
              <a:t> </a:t>
            </a:r>
            <a:r>
              <a:rPr lang="en-US" sz="2800" dirty="0" err="1"/>
              <a:t>câu</a:t>
            </a:r>
            <a:r>
              <a:rPr lang="en-US" sz="2800" dirty="0"/>
              <a:t> </a:t>
            </a:r>
            <a:r>
              <a:rPr lang="en-US" sz="2800" dirty="0" err="1"/>
              <a:t>hỏi</a:t>
            </a:r>
            <a:r>
              <a:rPr lang="en-US" sz="2800" dirty="0"/>
              <a:t>:</a:t>
            </a:r>
          </a:p>
          <a:p>
            <a:pPr marL="514350" lvl="0" indent="-514350" algn="just">
              <a:buFont typeface="+mj-lt"/>
              <a:buAutoNum type="arabicPeriod"/>
            </a:pPr>
            <a:r>
              <a:rPr lang="nl-NL" sz="2800" dirty="0"/>
              <a:t>Từ số liệu trên có thể tính được những số đo tử vong nào? </a:t>
            </a:r>
            <a:endParaRPr lang="en-US" sz="2800" dirty="0"/>
          </a:p>
          <a:p>
            <a:pPr marL="514350" indent="-514350" algn="just">
              <a:buFont typeface="+mj-lt"/>
              <a:buAutoNum type="arabicPeriod"/>
            </a:pPr>
            <a:r>
              <a:rPr lang="nl-NL" sz="2800" dirty="0"/>
              <a:t>Anh/chị hãy tính những số đo đó?</a:t>
            </a:r>
            <a:endParaRPr lang="en-US" sz="2700" dirty="0">
              <a:latin typeface="Arial" pitchFamily="34" charset="0"/>
              <a:cs typeface="Arial" pitchFamily="34" charset="0"/>
            </a:endParaRPr>
          </a:p>
        </p:txBody>
      </p:sp>
    </p:spTree>
    <p:extLst>
      <p:ext uri="{BB962C8B-B14F-4D97-AF65-F5344CB8AC3E}">
        <p14:creationId xmlns:p14="http://schemas.microsoft.com/office/powerpoint/2010/main" val="38143732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6629400" cy="654376"/>
          </a:xfrm>
        </p:spPr>
        <p:txBody>
          <a:bodyPr>
            <a:noAutofit/>
          </a:bodyPr>
          <a:lstStyle/>
          <a:p>
            <a:pPr algn="ctr"/>
            <a:r>
              <a:rPr lang="en-US" sz="4000" b="1" dirty="0">
                <a:solidFill>
                  <a:srgbClr val="FF0000"/>
                </a:solidFill>
              </a:rPr>
              <a:t>ĐÁP ÁN BÀI TẬP 2</a:t>
            </a:r>
          </a:p>
        </p:txBody>
      </p:sp>
      <p:sp>
        <p:nvSpPr>
          <p:cNvPr id="3" name="Content Placeholder 2"/>
          <p:cNvSpPr>
            <a:spLocks noGrp="1"/>
          </p:cNvSpPr>
          <p:nvPr>
            <p:ph idx="1"/>
          </p:nvPr>
        </p:nvSpPr>
        <p:spPr>
          <a:xfrm>
            <a:off x="457200" y="1521478"/>
            <a:ext cx="8229600" cy="4771698"/>
          </a:xfrm>
        </p:spPr>
        <p:txBody>
          <a:bodyPr>
            <a:normAutofit fontScale="92500" lnSpcReduction="10000"/>
          </a:bodyPr>
          <a:lstStyle/>
          <a:p>
            <a:pPr marL="0" lvl="0" indent="0" algn="just">
              <a:buNone/>
            </a:pPr>
            <a:r>
              <a:rPr lang="nl-NL" b="1" i="1" dirty="0">
                <a:solidFill>
                  <a:srgbClr val="0000CC"/>
                </a:solidFill>
              </a:rPr>
              <a:t>1. Từ số liệu đã cho có thể tính được những số đo tử vong sau: </a:t>
            </a:r>
            <a:endParaRPr lang="en-US" dirty="0">
              <a:solidFill>
                <a:srgbClr val="0000CC"/>
              </a:solidFill>
            </a:endParaRPr>
          </a:p>
          <a:p>
            <a:pPr marL="1143000" lvl="1" indent="-742950" algn="just">
              <a:buFont typeface="+mj-lt"/>
              <a:buAutoNum type="romanLcPeriod"/>
            </a:pPr>
            <a:r>
              <a:rPr lang="nl-NL" dirty="0"/>
              <a:t>Tỷ lệ tử vong thô (CDR) của huyện X năm 2015</a:t>
            </a:r>
            <a:endParaRPr lang="en-US" dirty="0"/>
          </a:p>
          <a:p>
            <a:pPr marL="1143000" lvl="1" indent="-742950" algn="just">
              <a:buFont typeface="+mj-lt"/>
              <a:buAutoNum type="romanLcPeriod"/>
            </a:pPr>
            <a:r>
              <a:rPr lang="nl-NL" dirty="0"/>
              <a:t>Tỷ lệ tử vong theo giới của huyện X năm 2015</a:t>
            </a:r>
            <a:endParaRPr lang="en-US" dirty="0"/>
          </a:p>
          <a:p>
            <a:pPr marL="1143000" lvl="1" indent="-742950" algn="just">
              <a:buFont typeface="+mj-lt"/>
              <a:buAutoNum type="romanLcPeriod"/>
            </a:pPr>
            <a:r>
              <a:rPr lang="nl-NL" dirty="0"/>
              <a:t>Tỷ lệ tử vong theo dân tộc của huyện X năm 2015</a:t>
            </a:r>
            <a:endParaRPr lang="en-US" dirty="0"/>
          </a:p>
          <a:p>
            <a:pPr marL="1143000" lvl="1" indent="-742950" algn="just">
              <a:buFont typeface="+mj-lt"/>
              <a:buAutoNum type="romanLcPeriod"/>
            </a:pPr>
            <a:r>
              <a:rPr lang="nl-NL" dirty="0"/>
              <a:t>Tỷ lệ tử vong theo nguyên nhân (tiểu đường) của huyện X năm 2015</a:t>
            </a:r>
            <a:endParaRPr lang="en-US" dirty="0"/>
          </a:p>
          <a:p>
            <a:pPr marL="1143000" lvl="1" indent="-742950" algn="just">
              <a:buFont typeface="+mj-lt"/>
              <a:buAutoNum type="romanLcPeriod"/>
            </a:pPr>
            <a:r>
              <a:rPr lang="nl-NL" dirty="0"/>
              <a:t>Tỷ lệ chết/mắc bệnh tiểu đường của huyện X năm 2015</a:t>
            </a:r>
            <a:endParaRPr lang="en-US"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22160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6553200" cy="654376"/>
          </a:xfrm>
        </p:spPr>
        <p:txBody>
          <a:bodyPr>
            <a:noAutofit/>
          </a:bodyPr>
          <a:lstStyle/>
          <a:p>
            <a:pPr algn="ctr"/>
            <a:r>
              <a:rPr lang="en-US" sz="4000" b="1" dirty="0">
                <a:solidFill>
                  <a:srgbClr val="FF0000"/>
                </a:solidFill>
              </a:rPr>
              <a:t>ĐÁP ÁN BÀI TẬP 2 (</a:t>
            </a:r>
            <a:r>
              <a:rPr lang="en-US" sz="4000" b="1" dirty="0" err="1">
                <a:solidFill>
                  <a:srgbClr val="FF0000"/>
                </a:solidFill>
              </a:rPr>
              <a:t>tiếp</a:t>
            </a:r>
            <a:r>
              <a:rPr lang="en-US" sz="4000" b="1" dirty="0">
                <a:solidFill>
                  <a:srgbClr val="FF0000"/>
                </a:solidFill>
              </a:rPr>
              <a:t>)</a:t>
            </a:r>
          </a:p>
        </p:txBody>
      </p:sp>
      <p:sp>
        <p:nvSpPr>
          <p:cNvPr id="3" name="Content Placeholder 2"/>
          <p:cNvSpPr>
            <a:spLocks noGrp="1"/>
          </p:cNvSpPr>
          <p:nvPr>
            <p:ph idx="1"/>
          </p:nvPr>
        </p:nvSpPr>
        <p:spPr>
          <a:xfrm>
            <a:off x="457200" y="1019502"/>
            <a:ext cx="8229600" cy="4771698"/>
          </a:xfrm>
        </p:spPr>
        <p:txBody>
          <a:bodyPr>
            <a:normAutofit/>
          </a:bodyPr>
          <a:lstStyle/>
          <a:p>
            <a:pPr marL="0" lvl="0" indent="0" algn="just">
              <a:buNone/>
            </a:pPr>
            <a:r>
              <a:rPr lang="nl-NL" sz="2800" b="1" i="1" dirty="0">
                <a:solidFill>
                  <a:srgbClr val="0000CC"/>
                </a:solidFill>
              </a:rPr>
              <a:t>2. Kết quả tính: </a:t>
            </a:r>
          </a:p>
          <a:p>
            <a:pPr marL="0" lvl="0" indent="0" algn="just">
              <a:buNone/>
            </a:pPr>
            <a:endParaRPr lang="en-US" dirty="0">
              <a:solidFill>
                <a:srgbClr val="0000CC"/>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3999"/>
            <a:ext cx="8964561" cy="5181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44887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6224"/>
            <a:ext cx="6705600" cy="654376"/>
          </a:xfrm>
        </p:spPr>
        <p:txBody>
          <a:bodyPr>
            <a:noAutofit/>
          </a:bodyPr>
          <a:lstStyle/>
          <a:p>
            <a:pPr algn="ctr"/>
            <a:r>
              <a:rPr lang="en-US" sz="4000" b="1" dirty="0">
                <a:solidFill>
                  <a:srgbClr val="FF0000"/>
                </a:solidFill>
              </a:rPr>
              <a:t>ĐÁP ÁN BÀI TẬP 2 (</a:t>
            </a:r>
            <a:r>
              <a:rPr lang="en-US" sz="4000" b="1" dirty="0" err="1">
                <a:solidFill>
                  <a:srgbClr val="FF0000"/>
                </a:solidFill>
              </a:rPr>
              <a:t>tiếp</a:t>
            </a:r>
            <a:r>
              <a:rPr lang="en-US" sz="4000" b="1" dirty="0">
                <a:solidFill>
                  <a:srgbClr val="FF0000"/>
                </a:solidFill>
              </a:rPr>
              <a:t>)</a:t>
            </a:r>
          </a:p>
        </p:txBody>
      </p:sp>
      <p:sp>
        <p:nvSpPr>
          <p:cNvPr id="3" name="Content Placeholder 2"/>
          <p:cNvSpPr>
            <a:spLocks noGrp="1"/>
          </p:cNvSpPr>
          <p:nvPr>
            <p:ph idx="1"/>
          </p:nvPr>
        </p:nvSpPr>
        <p:spPr>
          <a:xfrm>
            <a:off x="457200" y="1019502"/>
            <a:ext cx="8229600" cy="4771698"/>
          </a:xfrm>
        </p:spPr>
        <p:txBody>
          <a:bodyPr>
            <a:normAutofit/>
          </a:bodyPr>
          <a:lstStyle/>
          <a:p>
            <a:pPr marL="0" lvl="0" indent="0" algn="just">
              <a:buNone/>
            </a:pPr>
            <a:r>
              <a:rPr lang="nl-NL" b="1" i="1" dirty="0">
                <a:solidFill>
                  <a:srgbClr val="0000CC"/>
                </a:solidFill>
              </a:rPr>
              <a:t>2. Kết quả tính: </a:t>
            </a:r>
          </a:p>
          <a:p>
            <a:pPr marL="0" lvl="0" indent="0" algn="just">
              <a:buNone/>
            </a:pPr>
            <a:endParaRPr lang="en-US" dirty="0">
              <a:solidFill>
                <a:srgbClr val="0000CC"/>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600199"/>
            <a:ext cx="9067800" cy="510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8486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6224"/>
            <a:ext cx="6781800" cy="654376"/>
          </a:xfrm>
        </p:spPr>
        <p:txBody>
          <a:bodyPr>
            <a:noAutofit/>
          </a:bodyPr>
          <a:lstStyle/>
          <a:p>
            <a:pPr algn="ctr"/>
            <a:r>
              <a:rPr lang="en-US" sz="3600" b="1" dirty="0">
                <a:solidFill>
                  <a:srgbClr val="FF0000"/>
                </a:solidFill>
              </a:rPr>
              <a:t>ĐÁP ÁN BÀI TẬP 2 (</a:t>
            </a:r>
            <a:r>
              <a:rPr lang="en-US" sz="3600" b="1" dirty="0" err="1">
                <a:solidFill>
                  <a:srgbClr val="FF0000"/>
                </a:solidFill>
              </a:rPr>
              <a:t>tiếp</a:t>
            </a:r>
            <a:r>
              <a:rPr lang="en-US" sz="3600" b="1" dirty="0">
                <a:solidFill>
                  <a:srgbClr val="FF0000"/>
                </a:solidFill>
              </a:rPr>
              <a:t>)</a:t>
            </a:r>
          </a:p>
        </p:txBody>
      </p:sp>
      <p:sp>
        <p:nvSpPr>
          <p:cNvPr id="3" name="Content Placeholder 2"/>
          <p:cNvSpPr>
            <a:spLocks noGrp="1"/>
          </p:cNvSpPr>
          <p:nvPr>
            <p:ph idx="1"/>
          </p:nvPr>
        </p:nvSpPr>
        <p:spPr>
          <a:xfrm>
            <a:off x="457200" y="1019502"/>
            <a:ext cx="8229600" cy="4771698"/>
          </a:xfrm>
        </p:spPr>
        <p:txBody>
          <a:bodyPr>
            <a:normAutofit/>
          </a:bodyPr>
          <a:lstStyle/>
          <a:p>
            <a:pPr marL="0" lvl="0" indent="0" algn="just">
              <a:buNone/>
            </a:pPr>
            <a:r>
              <a:rPr lang="nl-NL" b="1" i="1" dirty="0">
                <a:solidFill>
                  <a:srgbClr val="0000CC"/>
                </a:solidFill>
              </a:rPr>
              <a:t>2. Kết quả tính: </a:t>
            </a:r>
          </a:p>
          <a:p>
            <a:pPr marL="0" lvl="0" indent="0" algn="just">
              <a:buNone/>
            </a:pPr>
            <a:endParaRPr lang="en-US" dirty="0">
              <a:solidFill>
                <a:srgbClr val="0000CC"/>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57363"/>
            <a:ext cx="8801100" cy="494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43194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143000"/>
          </a:xfrm>
        </p:spPr>
        <p:txBody>
          <a:bodyPr>
            <a:noAutofit/>
          </a:bodyPr>
          <a:lstStyle/>
          <a:p>
            <a:pPr algn="ctr"/>
            <a:r>
              <a:rPr lang="en-US" sz="5000" b="1" dirty="0">
                <a:solidFill>
                  <a:srgbClr val="FF0000"/>
                </a:solidFill>
              </a:rPr>
              <a:t>XIN C</a:t>
            </a:r>
            <a:r>
              <a:rPr lang="vi-VN" sz="5000" dirty="0">
                <a:solidFill>
                  <a:srgbClr val="FF0000"/>
                </a:solidFill>
              </a:rPr>
              <a:t>Ả</a:t>
            </a:r>
            <a:r>
              <a:rPr lang="en-US" sz="5000" b="1" dirty="0">
                <a:solidFill>
                  <a:srgbClr val="FF0000"/>
                </a:solidFill>
              </a:rPr>
              <a:t>M ƠN!</a:t>
            </a:r>
          </a:p>
        </p:txBody>
      </p:sp>
    </p:spTree>
    <p:extLst>
      <p:ext uri="{BB962C8B-B14F-4D97-AF65-F5344CB8AC3E}">
        <p14:creationId xmlns:p14="http://schemas.microsoft.com/office/powerpoint/2010/main" val="49567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000" dirty="0">
                <a:solidFill>
                  <a:srgbClr val="FF0000"/>
                </a:solidFill>
              </a:rPr>
              <a:t>SỐ ĐO HIỆN MẮC</a:t>
            </a:r>
          </a:p>
        </p:txBody>
      </p:sp>
    </p:spTree>
    <p:extLst>
      <p:ext uri="{BB962C8B-B14F-4D97-AF65-F5344CB8AC3E}">
        <p14:creationId xmlns:p14="http://schemas.microsoft.com/office/powerpoint/2010/main" val="391566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419600"/>
          </a:xfrm>
        </p:spPr>
        <p:txBody>
          <a:bodyPr>
            <a:noAutofit/>
          </a:bodyPr>
          <a:lstStyle/>
          <a:p>
            <a:pPr marL="274320" lvl="2" indent="-274320" algn="just">
              <a:lnSpc>
                <a:spcPct val="130000"/>
              </a:lnSpc>
              <a:spcBef>
                <a:spcPts val="600"/>
              </a:spcBef>
              <a:spcAft>
                <a:spcPts val="600"/>
              </a:spcAft>
              <a:buClr>
                <a:schemeClr val="accent3"/>
              </a:buClr>
              <a:buSzPct val="95000"/>
              <a:buFont typeface="Wingdings" pitchFamily="2" charset="2"/>
              <a:buChar char="v"/>
            </a:pPr>
            <a:r>
              <a:rPr lang="nl-NL" sz="3200" b="1" i="1" dirty="0">
                <a:latin typeface="Arial" pitchFamily="34" charset="0"/>
                <a:cs typeface="Arial" pitchFamily="34" charset="0"/>
              </a:rPr>
              <a:t> Số hiện mắc (Prevalence): </a:t>
            </a:r>
            <a:r>
              <a:rPr lang="nl-NL" sz="3200" dirty="0">
                <a:latin typeface="Arial" pitchFamily="34" charset="0"/>
                <a:cs typeface="Arial" pitchFamily="34" charset="0"/>
              </a:rPr>
              <a:t>Là số trường hợp </a:t>
            </a:r>
            <a:r>
              <a:rPr lang="nl-NL" sz="3200" dirty="0">
                <a:solidFill>
                  <a:srgbClr val="FF0000"/>
                </a:solidFill>
                <a:latin typeface="Arial" pitchFamily="34" charset="0"/>
                <a:cs typeface="Arial" pitchFamily="34" charset="0"/>
              </a:rPr>
              <a:t>đang có bệnh </a:t>
            </a:r>
            <a:r>
              <a:rPr lang="nl-NL" sz="3200" dirty="0">
                <a:latin typeface="Arial" pitchFamily="34" charset="0"/>
                <a:cs typeface="Arial" pitchFamily="34" charset="0"/>
              </a:rPr>
              <a:t>ở một quần thể trong một </a:t>
            </a:r>
            <a:r>
              <a:rPr lang="nl-NL" sz="3200" dirty="0">
                <a:solidFill>
                  <a:srgbClr val="FF0000"/>
                </a:solidFill>
                <a:latin typeface="Arial" pitchFamily="34" charset="0"/>
                <a:cs typeface="Arial" pitchFamily="34" charset="0"/>
              </a:rPr>
              <a:t>khoảng thời gian </a:t>
            </a:r>
            <a:r>
              <a:rPr lang="nl-NL" sz="3200" dirty="0">
                <a:latin typeface="Arial" pitchFamily="34" charset="0"/>
                <a:cs typeface="Arial" pitchFamily="34" charset="0"/>
              </a:rPr>
              <a:t>hay một </a:t>
            </a:r>
            <a:r>
              <a:rPr lang="nl-NL" sz="3200" dirty="0">
                <a:solidFill>
                  <a:srgbClr val="FF0000"/>
                </a:solidFill>
                <a:latin typeface="Arial" pitchFamily="34" charset="0"/>
                <a:cs typeface="Arial" pitchFamily="34" charset="0"/>
              </a:rPr>
              <a:t>thời điểm </a:t>
            </a:r>
            <a:r>
              <a:rPr lang="nl-NL" sz="3200" dirty="0">
                <a:latin typeface="Arial" pitchFamily="34" charset="0"/>
                <a:cs typeface="Arial" pitchFamily="34" charset="0"/>
              </a:rPr>
              <a:t>xác định.</a:t>
            </a:r>
            <a:endParaRPr lang="en-US" sz="3200" dirty="0">
              <a:latin typeface="Arial" pitchFamily="34" charset="0"/>
              <a:cs typeface="Arial" pitchFamily="34" charset="0"/>
            </a:endParaRPr>
          </a:p>
        </p:txBody>
      </p:sp>
      <p:sp>
        <p:nvSpPr>
          <p:cNvPr id="4" name="Title 1"/>
          <p:cNvSpPr txBox="1">
            <a:spLocks/>
          </p:cNvSpPr>
          <p:nvPr/>
        </p:nvSpPr>
        <p:spPr>
          <a:xfrm>
            <a:off x="228600" y="152400"/>
            <a:ext cx="67818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4400" b="1" i="0" u="none" strike="noStrike" kern="1200" cap="none" spc="0" normalizeH="0" baseline="0" noProof="0" dirty="0">
                <a:ln>
                  <a:noFill/>
                </a:ln>
                <a:solidFill>
                  <a:srgbClr val="FFFF00"/>
                </a:solidFill>
                <a:effectLst/>
                <a:uLnTx/>
                <a:uFillTx/>
                <a:latin typeface="+mj-lt"/>
                <a:ea typeface="+mj-ea"/>
                <a:cs typeface="Arial" pitchFamily="34" charset="0"/>
              </a:rPr>
              <a:t>SỐ ĐO HIỆN MẮC</a:t>
            </a:r>
            <a:endParaRPr kumimoji="0" lang="en-US" sz="4400" b="1" i="0" u="none" strike="noStrike" kern="1200" cap="none" spc="0" normalizeH="0" baseline="0" noProof="0" dirty="0">
              <a:ln>
                <a:noFill/>
              </a:ln>
              <a:solidFill>
                <a:srgbClr val="FFFF00"/>
              </a:solidFill>
              <a:effectLst/>
              <a:uLnTx/>
              <a:uFillTx/>
              <a:latin typeface="+mj-lt"/>
              <a:ea typeface="+mj-ea"/>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534400" cy="4572000"/>
          </a:xfrm>
        </p:spPr>
        <p:txBody>
          <a:bodyPr>
            <a:noAutofit/>
          </a:bodyPr>
          <a:lstStyle/>
          <a:p>
            <a:pPr marL="274320" lvl="2" indent="-274320" algn="just">
              <a:lnSpc>
                <a:spcPct val="120000"/>
              </a:lnSpc>
              <a:spcBef>
                <a:spcPts val="200"/>
              </a:spcBef>
              <a:spcAft>
                <a:spcPts val="200"/>
              </a:spcAft>
              <a:buClr>
                <a:schemeClr val="accent3"/>
              </a:buClr>
              <a:buSzPct val="95000"/>
              <a:buNone/>
            </a:pPr>
            <a:r>
              <a:rPr lang="nl-NL" sz="2800" b="1" i="1" dirty="0">
                <a:latin typeface="Arial" pitchFamily="34" charset="0"/>
                <a:cs typeface="Arial" pitchFamily="34" charset="0"/>
              </a:rPr>
              <a:t>Tỷ lệ hiện mắc (Prevalence Rate):</a:t>
            </a:r>
            <a:r>
              <a:rPr lang="nl-NL" sz="2800" b="1" dirty="0">
                <a:latin typeface="Arial" pitchFamily="34" charset="0"/>
                <a:cs typeface="Arial" pitchFamily="34" charset="0"/>
              </a:rPr>
              <a:t> </a:t>
            </a:r>
          </a:p>
          <a:p>
            <a:pPr marL="274320" lvl="2" indent="-274320" algn="just">
              <a:lnSpc>
                <a:spcPct val="120000"/>
              </a:lnSpc>
              <a:spcBef>
                <a:spcPts val="200"/>
              </a:spcBef>
              <a:spcAft>
                <a:spcPts val="200"/>
              </a:spcAft>
              <a:buClr>
                <a:schemeClr val="accent3"/>
              </a:buClr>
              <a:buSzPct val="95000"/>
              <a:buFont typeface="Wingdings" pitchFamily="2" charset="2"/>
              <a:buChar char="v"/>
            </a:pPr>
            <a:r>
              <a:rPr lang="nl-NL" sz="2800" b="1" dirty="0">
                <a:latin typeface="Arial" pitchFamily="34" charset="0"/>
                <a:cs typeface="Arial" pitchFamily="34" charset="0"/>
              </a:rPr>
              <a:t> </a:t>
            </a:r>
            <a:r>
              <a:rPr lang="nl-NL" sz="2800" dirty="0">
                <a:latin typeface="Arial" pitchFamily="34" charset="0"/>
                <a:cs typeface="Arial" pitchFamily="34" charset="0"/>
              </a:rPr>
              <a:t>B</a:t>
            </a:r>
            <a:r>
              <a:rPr lang="nl-NL" sz="2800" dirty="0"/>
              <a:t>ằng số hiện mắc chia cho tổng số người trong quần thể tại thời điểm/khoảng thời gian đó. </a:t>
            </a:r>
          </a:p>
          <a:p>
            <a:pPr marL="274320" lvl="2" indent="-274320" algn="just">
              <a:lnSpc>
                <a:spcPct val="120000"/>
              </a:lnSpc>
              <a:spcBef>
                <a:spcPts val="200"/>
              </a:spcBef>
              <a:spcAft>
                <a:spcPts val="200"/>
              </a:spcAft>
              <a:buClr>
                <a:schemeClr val="accent3"/>
              </a:buClr>
              <a:buSzPct val="95000"/>
              <a:buFont typeface="Wingdings" pitchFamily="2" charset="2"/>
              <a:buChar char="v"/>
            </a:pPr>
            <a:r>
              <a:rPr lang="nl-NL" sz="2800" dirty="0"/>
              <a:t> Gồm Tỷ lệ hiện mắc điểm và Tỷ lệ hiện mắc khoảng/kỳ.</a:t>
            </a:r>
            <a:endParaRPr lang="en-US" sz="2800" dirty="0">
              <a:latin typeface="Arial" pitchFamily="34" charset="0"/>
              <a:cs typeface="Arial" pitchFamily="34" charset="0"/>
            </a:endParaRPr>
          </a:p>
        </p:txBody>
      </p:sp>
      <p:sp>
        <p:nvSpPr>
          <p:cNvPr id="4" name="Rectangle 11"/>
          <p:cNvSpPr>
            <a:spLocks noChangeArrowheads="1"/>
          </p:cNvSpPr>
          <p:nvPr/>
        </p:nvSpPr>
        <p:spPr bwMode="auto">
          <a:xfrm>
            <a:off x="7772400" y="4719935"/>
            <a:ext cx="114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nl-NL" sz="2400" dirty="0">
                <a:solidFill>
                  <a:schemeClr val="tx2">
                    <a:lumMod val="50000"/>
                  </a:schemeClr>
                </a:solidFill>
                <a:latin typeface="Arial" pitchFamily="34" charset="0"/>
                <a:ea typeface="Times New Roman" pitchFamily="18" charset="0"/>
                <a:cs typeface="Arial" pitchFamily="34" charset="0"/>
              </a:rPr>
              <a:t>x10</a:t>
            </a:r>
            <a:r>
              <a:rPr lang="en-US" sz="1100" dirty="0">
                <a:solidFill>
                  <a:schemeClr val="tx2">
                    <a:lumMod val="50000"/>
                  </a:schemeClr>
                </a:solidFill>
                <a:latin typeface="Arial" pitchFamily="34" charset="0"/>
                <a:cs typeface="Arial" pitchFamily="34" charset="0"/>
              </a:rPr>
              <a:t> </a:t>
            </a:r>
            <a:endParaRPr lang="en-US" sz="3200" dirty="0">
              <a:solidFill>
                <a:schemeClr val="tx2">
                  <a:lumMod val="50000"/>
                </a:schemeClr>
              </a:solidFill>
              <a:latin typeface="Arial" pitchFamily="34" charset="0"/>
              <a:cs typeface="Arial" pitchFamily="34" charset="0"/>
            </a:endParaRPr>
          </a:p>
        </p:txBody>
      </p:sp>
      <p:pic>
        <p:nvPicPr>
          <p:cNvPr id="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56832" y="4441794"/>
            <a:ext cx="7115568" cy="1044606"/>
          </a:xfrm>
          <a:prstGeom prst="rect">
            <a:avLst/>
          </a:prstGeom>
          <a:noFill/>
        </p:spPr>
      </p:pic>
      <p:sp>
        <p:nvSpPr>
          <p:cNvPr id="6" name="Rectangle 7"/>
          <p:cNvSpPr>
            <a:spLocks noChangeArrowheads="1"/>
          </p:cNvSpPr>
          <p:nvPr/>
        </p:nvSpPr>
        <p:spPr bwMode="auto">
          <a:xfrm>
            <a:off x="8305800" y="4636640"/>
            <a:ext cx="4572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30000" dirty="0">
                <a:ln>
                  <a:noFill/>
                </a:ln>
                <a:solidFill>
                  <a:schemeClr val="tx2">
                    <a:lumMod val="50000"/>
                  </a:schemeClr>
                </a:solidFill>
                <a:effectLst/>
                <a:latin typeface="Arial" pitchFamily="34" charset="0"/>
                <a:ea typeface="Times New Roman" pitchFamily="18" charset="0"/>
                <a:cs typeface="Arial" pitchFamily="34" charset="0"/>
              </a:rPr>
              <a:t>n</a:t>
            </a:r>
            <a:r>
              <a:rPr kumimoji="0" lang="en-US" sz="800" b="0" i="0" u="none" strike="noStrike" cap="none" normalizeH="0" baseline="0" dirty="0">
                <a:ln>
                  <a:noFill/>
                </a:ln>
                <a:solidFill>
                  <a:schemeClr val="tx2">
                    <a:lumMod val="50000"/>
                  </a:schemeClr>
                </a:solidFill>
                <a:effectLst/>
                <a:latin typeface="Arial" pitchFamily="34" charset="0"/>
                <a:cs typeface="Arial" pitchFamily="34" charset="0"/>
              </a:rPr>
              <a:t> </a:t>
            </a:r>
            <a:endParaRPr kumimoji="0" lang="en-US" sz="1800" b="0" i="0" u="none" strike="noStrike" cap="none" normalizeH="0" baseline="0" dirty="0">
              <a:ln>
                <a:noFill/>
              </a:ln>
              <a:solidFill>
                <a:schemeClr val="tx2">
                  <a:lumMod val="50000"/>
                </a:schemeClr>
              </a:solidFill>
              <a:effectLst/>
              <a:latin typeface="Arial" pitchFamily="34" charset="0"/>
              <a:cs typeface="Arial" pitchFamily="34" charset="0"/>
            </a:endParaRPr>
          </a:p>
        </p:txBody>
      </p:sp>
      <p:sp>
        <p:nvSpPr>
          <p:cNvPr id="7" name="Title 1"/>
          <p:cNvSpPr txBox="1">
            <a:spLocks/>
          </p:cNvSpPr>
          <p:nvPr/>
        </p:nvSpPr>
        <p:spPr>
          <a:xfrm>
            <a:off x="457200" y="399288"/>
            <a:ext cx="8229600" cy="743712"/>
          </a:xfrm>
          <a:prstGeom prst="rect">
            <a:avLst/>
          </a:prstGeom>
        </p:spPr>
        <p:txBody>
          <a:bodyPr vert="horz" lIns="91440" tIns="45720" rIns="91440" bIns="45720" rtlCol="0" anchor="ct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0" cap="none" spc="0" normalizeH="0" baseline="0" noProof="0" dirty="0">
              <a:ln>
                <a:noFill/>
              </a:ln>
              <a:solidFill>
                <a:srgbClr val="FF0000"/>
              </a:solidFill>
              <a:effectLst/>
              <a:uLnTx/>
              <a:uFillTx/>
              <a:latin typeface="Arial" pitchFamily="34" charset="0"/>
              <a:cs typeface="Arial" pitchFamily="34" charset="0"/>
            </a:endParaRPr>
          </a:p>
        </p:txBody>
      </p:sp>
      <p:sp>
        <p:nvSpPr>
          <p:cNvPr id="8" name="Title 1"/>
          <p:cNvSpPr txBox="1">
            <a:spLocks/>
          </p:cNvSpPr>
          <p:nvPr/>
        </p:nvSpPr>
        <p:spPr>
          <a:xfrm>
            <a:off x="152400" y="228600"/>
            <a:ext cx="67818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4400" b="1" i="0" u="none" strike="noStrike" kern="1200" cap="none" spc="0" normalizeH="0" baseline="0" noProof="0" dirty="0">
                <a:ln>
                  <a:noFill/>
                </a:ln>
                <a:solidFill>
                  <a:srgbClr val="FFFF00"/>
                </a:solidFill>
                <a:effectLst/>
                <a:uLnTx/>
                <a:uFillTx/>
                <a:latin typeface="+mj-lt"/>
                <a:ea typeface="+mj-ea"/>
                <a:cs typeface="Arial" pitchFamily="34" charset="0"/>
              </a:rPr>
              <a:t>SỐ ĐO HIỆN MẮC</a:t>
            </a:r>
            <a:endParaRPr kumimoji="0" lang="en-US" sz="4400" b="1" i="0" u="none" strike="noStrike" kern="1200" cap="none" spc="0" normalizeH="0" baseline="0" noProof="0" dirty="0">
              <a:ln>
                <a:noFill/>
              </a:ln>
              <a:solidFill>
                <a:srgbClr val="FFFF00"/>
              </a:solidFill>
              <a:effectLst/>
              <a:uLnTx/>
              <a:uFillTx/>
              <a:latin typeface="+mj-lt"/>
              <a:ea typeface="+mj-ea"/>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8229600" cy="4953000"/>
          </a:xfrm>
        </p:spPr>
        <p:txBody>
          <a:bodyPr>
            <a:normAutofit/>
          </a:bodyPr>
          <a:lstStyle/>
          <a:p>
            <a:pPr>
              <a:lnSpc>
                <a:spcPct val="130000"/>
              </a:lnSpc>
              <a:spcBef>
                <a:spcPts val="300"/>
              </a:spcBef>
              <a:spcAft>
                <a:spcPts val="300"/>
              </a:spcAft>
              <a:buNone/>
            </a:pPr>
            <a:r>
              <a:rPr lang="nl-NL" i="1" dirty="0"/>
              <a:t>Tỷ lệ hiện mắc </a:t>
            </a:r>
            <a:r>
              <a:rPr lang="nl-NL" b="1" i="1" dirty="0"/>
              <a:t>điểm</a:t>
            </a:r>
            <a:r>
              <a:rPr lang="nl-NL" i="1" dirty="0"/>
              <a:t>: </a:t>
            </a:r>
            <a:endParaRPr lang="en-US" i="1" dirty="0"/>
          </a:p>
          <a:p>
            <a:pPr>
              <a:lnSpc>
                <a:spcPct val="130000"/>
              </a:lnSpc>
              <a:spcBef>
                <a:spcPts val="2000"/>
              </a:spcBef>
              <a:spcAft>
                <a:spcPts val="300"/>
              </a:spcAft>
              <a:buNone/>
            </a:pPr>
            <a:endParaRPr lang="nl-NL" sz="8000" i="1" dirty="0"/>
          </a:p>
          <a:p>
            <a:pPr>
              <a:lnSpc>
                <a:spcPct val="130000"/>
              </a:lnSpc>
              <a:spcBef>
                <a:spcPts val="300"/>
              </a:spcBef>
              <a:spcAft>
                <a:spcPts val="300"/>
              </a:spcAft>
              <a:buNone/>
            </a:pPr>
            <a:r>
              <a:rPr lang="nl-NL" i="1" dirty="0"/>
              <a:t>Tỷ lệ hiện mắc </a:t>
            </a:r>
            <a:r>
              <a:rPr lang="nl-NL" b="1" i="1" dirty="0"/>
              <a:t>kỳ</a:t>
            </a:r>
            <a:r>
              <a:rPr lang="nl-NL" i="1" dirty="0"/>
              <a:t>:</a:t>
            </a:r>
          </a:p>
          <a:p>
            <a:pPr>
              <a:lnSpc>
                <a:spcPct val="130000"/>
              </a:lnSpc>
              <a:spcBef>
                <a:spcPts val="300"/>
              </a:spcBef>
              <a:spcAft>
                <a:spcPts val="300"/>
              </a:spcAft>
              <a:buNone/>
            </a:pPr>
            <a:endParaRPr lang="nl-NL" dirty="0"/>
          </a:p>
          <a:p>
            <a:pPr>
              <a:lnSpc>
                <a:spcPct val="130000"/>
              </a:lnSpc>
              <a:spcBef>
                <a:spcPts val="300"/>
              </a:spcBef>
              <a:spcAft>
                <a:spcPts val="300"/>
              </a:spcAft>
              <a:buNone/>
            </a:pPr>
            <a:r>
              <a:rPr lang="nl-NL" dirty="0"/>
              <a:t>	 </a:t>
            </a:r>
            <a:endParaRPr lang="en-US" dirty="0"/>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379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90600" y="4800600"/>
            <a:ext cx="6019800" cy="990600"/>
          </a:xfrm>
          <a:prstGeom prst="rect">
            <a:avLst/>
          </a:prstGeom>
          <a:noFill/>
        </p:spPr>
      </p:pic>
      <p:sp>
        <p:nvSpPr>
          <p:cNvPr id="8" name="Rectangle 7"/>
          <p:cNvSpPr>
            <a:spLocks noChangeArrowheads="1"/>
          </p:cNvSpPr>
          <p:nvPr/>
        </p:nvSpPr>
        <p:spPr bwMode="auto">
          <a:xfrm>
            <a:off x="7315200" y="2667000"/>
            <a:ext cx="4572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30000" dirty="0">
                <a:ln>
                  <a:noFill/>
                </a:ln>
                <a:solidFill>
                  <a:schemeClr val="tx2">
                    <a:lumMod val="50000"/>
                  </a:schemeClr>
                </a:solidFill>
                <a:effectLst/>
                <a:latin typeface="Arial" pitchFamily="34" charset="0"/>
                <a:ea typeface="Times New Roman" pitchFamily="18" charset="0"/>
                <a:cs typeface="Arial" pitchFamily="34" charset="0"/>
              </a:rPr>
              <a:t>n</a:t>
            </a:r>
            <a:r>
              <a:rPr kumimoji="0" lang="en-US" sz="800" b="0" i="0" u="none" strike="noStrike" cap="none" normalizeH="0" baseline="0" dirty="0">
                <a:ln>
                  <a:noFill/>
                </a:ln>
                <a:solidFill>
                  <a:schemeClr val="tx2">
                    <a:lumMod val="50000"/>
                  </a:schemeClr>
                </a:solidFill>
                <a:effectLst/>
                <a:latin typeface="Arial" pitchFamily="34" charset="0"/>
                <a:cs typeface="Arial" pitchFamily="34" charset="0"/>
              </a:rPr>
              <a:t> </a:t>
            </a:r>
            <a:endParaRPr kumimoji="0" lang="en-US" sz="1800" b="0" i="0" u="none" strike="noStrike" cap="none" normalizeH="0" baseline="0" dirty="0">
              <a:ln>
                <a:noFill/>
              </a:ln>
              <a:solidFill>
                <a:schemeClr val="tx2">
                  <a:lumMod val="50000"/>
                </a:schemeClr>
              </a:solidFill>
              <a:effectLst/>
              <a:latin typeface="Arial" pitchFamily="34" charset="0"/>
              <a:cs typeface="Arial" pitchFamily="34" charset="0"/>
            </a:endParaRPr>
          </a:p>
        </p:txBody>
      </p:sp>
      <p:sp>
        <p:nvSpPr>
          <p:cNvPr id="9" name="Rectangle 7"/>
          <p:cNvSpPr>
            <a:spLocks noChangeArrowheads="1"/>
          </p:cNvSpPr>
          <p:nvPr/>
        </p:nvSpPr>
        <p:spPr bwMode="auto">
          <a:xfrm>
            <a:off x="6968835" y="5091550"/>
            <a:ext cx="4572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30000" dirty="0">
                <a:ln>
                  <a:noFill/>
                </a:ln>
                <a:solidFill>
                  <a:schemeClr val="tx2">
                    <a:lumMod val="50000"/>
                  </a:schemeClr>
                </a:solidFill>
                <a:effectLst/>
                <a:latin typeface="Arial" pitchFamily="34" charset="0"/>
                <a:ea typeface="Times New Roman" pitchFamily="18" charset="0"/>
                <a:cs typeface="Arial" pitchFamily="34" charset="0"/>
              </a:rPr>
              <a:t>n</a:t>
            </a:r>
            <a:r>
              <a:rPr kumimoji="0" lang="en-US" sz="800" b="0" i="0" u="none" strike="noStrike" cap="none" normalizeH="0" baseline="0" dirty="0">
                <a:ln>
                  <a:noFill/>
                </a:ln>
                <a:solidFill>
                  <a:schemeClr val="tx2">
                    <a:lumMod val="50000"/>
                  </a:schemeClr>
                </a:solidFill>
                <a:effectLst/>
                <a:latin typeface="Arial" pitchFamily="34" charset="0"/>
                <a:cs typeface="Arial" pitchFamily="34" charset="0"/>
              </a:rPr>
              <a:t> </a:t>
            </a:r>
            <a:endParaRPr kumimoji="0" lang="en-US" sz="1800" b="0" i="0" u="none" strike="noStrike" cap="none" normalizeH="0" baseline="0" dirty="0">
              <a:ln>
                <a:noFill/>
              </a:ln>
              <a:solidFill>
                <a:schemeClr val="tx2">
                  <a:lumMod val="50000"/>
                </a:schemeClr>
              </a:solidFill>
              <a:effectLst/>
              <a:latin typeface="Arial" pitchFamily="34" charset="0"/>
              <a:cs typeface="Arial" pitchFamily="34" charset="0"/>
            </a:endParaRP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482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482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482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4825"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990600" y="2514600"/>
            <a:ext cx="5791200" cy="990600"/>
          </a:xfrm>
          <a:prstGeom prst="rect">
            <a:avLst/>
          </a:prstGeom>
          <a:noFill/>
        </p:spPr>
      </p:pic>
      <p:sp>
        <p:nvSpPr>
          <p:cNvPr id="34827" name="Rectangle 11"/>
          <p:cNvSpPr>
            <a:spLocks noChangeArrowheads="1"/>
          </p:cNvSpPr>
          <p:nvPr/>
        </p:nvSpPr>
        <p:spPr bwMode="auto">
          <a:xfrm>
            <a:off x="6781800" y="2814935"/>
            <a:ext cx="71846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nl-NL" sz="2400" dirty="0">
                <a:solidFill>
                  <a:schemeClr val="tx2">
                    <a:lumMod val="50000"/>
                  </a:schemeClr>
                </a:solidFill>
                <a:latin typeface="Arial" pitchFamily="34" charset="0"/>
                <a:ea typeface="Times New Roman" pitchFamily="18" charset="0"/>
                <a:cs typeface="Arial" pitchFamily="34" charset="0"/>
              </a:rPr>
              <a:t>x10</a:t>
            </a:r>
            <a:r>
              <a:rPr lang="en-US" sz="1100" dirty="0">
                <a:solidFill>
                  <a:schemeClr val="tx2">
                    <a:lumMod val="50000"/>
                  </a:schemeClr>
                </a:solidFill>
                <a:latin typeface="Arial" pitchFamily="34" charset="0"/>
                <a:cs typeface="Arial" pitchFamily="34" charset="0"/>
              </a:rPr>
              <a:t> </a:t>
            </a:r>
            <a:endParaRPr lang="en-US" sz="3200" dirty="0">
              <a:solidFill>
                <a:schemeClr val="tx2">
                  <a:lumMod val="50000"/>
                </a:schemeClr>
              </a:solidFill>
              <a:latin typeface="Arial" pitchFamily="34" charset="0"/>
              <a:cs typeface="Arial" pitchFamily="34" charset="0"/>
            </a:endParaRPr>
          </a:p>
        </p:txBody>
      </p:sp>
      <p:sp>
        <p:nvSpPr>
          <p:cNvPr id="16" name="Title 1"/>
          <p:cNvSpPr txBox="1">
            <a:spLocks/>
          </p:cNvSpPr>
          <p:nvPr/>
        </p:nvSpPr>
        <p:spPr>
          <a:xfrm>
            <a:off x="76200" y="304800"/>
            <a:ext cx="6892635" cy="743712"/>
          </a:xfrm>
          <a:prstGeom prst="rect">
            <a:avLst/>
          </a:prstGeom>
        </p:spPr>
        <p:txBody>
          <a:bodyPr vert="horz" lIns="91440" tIns="45720" rIns="91440" bIns="45720" rtlCol="0" anchor="ctr">
            <a:no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0" cap="none" spc="0" normalizeH="0" baseline="0" noProof="0" dirty="0">
                <a:ln>
                  <a:noFill/>
                </a:ln>
                <a:solidFill>
                  <a:srgbClr val="FFFF00"/>
                </a:solidFill>
                <a:effectLst/>
                <a:uLnTx/>
                <a:uFillTx/>
                <a:latin typeface="Arial" pitchFamily="34" charset="0"/>
                <a:cs typeface="Arial" pitchFamily="34" charset="0"/>
              </a:rPr>
              <a:t>TỶ LỆ HIỆN MẮC</a:t>
            </a:r>
            <a:endParaRPr kumimoji="0" lang="en-US" sz="4400" b="0" i="0" u="none" strike="noStrike" kern="0" cap="none" spc="0" normalizeH="0" baseline="0" noProof="0" dirty="0">
              <a:ln>
                <a:noFill/>
              </a:ln>
              <a:solidFill>
                <a:srgbClr val="FFFF00"/>
              </a:solidFill>
              <a:effectLst/>
              <a:uLnTx/>
              <a:uFillTx/>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81000" y="2743200"/>
            <a:ext cx="8458200" cy="1295400"/>
          </a:xfrm>
          <a:prstGeom prst="rect">
            <a:avLst/>
          </a:prstGeom>
        </p:spPr>
        <p:txBody>
          <a:bodyPr vert="horz" lIns="91440" tIns="45720" rIns="91440" bIns="45720" rtlCol="0" anchor="ctr">
            <a:noAutofit/>
          </a:bodyPr>
          <a:lstStyle/>
          <a:p>
            <a:pPr lvl="0" algn="ctr">
              <a:spcBef>
                <a:spcPct val="0"/>
              </a:spcBef>
            </a:pPr>
            <a:r>
              <a:rPr lang="es-ES_tradnl" sz="4000" b="1" dirty="0" err="1">
                <a:solidFill>
                  <a:srgbClr val="0000CC"/>
                </a:solidFill>
              </a:rPr>
              <a:t>Tại</a:t>
            </a:r>
            <a:r>
              <a:rPr lang="es-ES_tradnl" sz="4000" b="1" dirty="0">
                <a:solidFill>
                  <a:srgbClr val="0000CC"/>
                </a:solidFill>
              </a:rPr>
              <a:t> sao </a:t>
            </a:r>
            <a:r>
              <a:rPr lang="es-ES_tradnl" sz="4000" b="1" dirty="0" err="1">
                <a:solidFill>
                  <a:srgbClr val="0000CC"/>
                </a:solidFill>
              </a:rPr>
              <a:t>có</a:t>
            </a:r>
            <a:r>
              <a:rPr lang="es-ES_tradnl" sz="4000" b="1" dirty="0">
                <a:solidFill>
                  <a:srgbClr val="0000CC"/>
                </a:solidFill>
              </a:rPr>
              <a:t> </a:t>
            </a:r>
            <a:r>
              <a:rPr lang="es-ES_tradnl" sz="4000" b="1" dirty="0" err="1">
                <a:solidFill>
                  <a:srgbClr val="0000CC"/>
                </a:solidFill>
              </a:rPr>
              <a:t>Số</a:t>
            </a:r>
            <a:r>
              <a:rPr lang="es-ES_tradnl" sz="4000" b="1" dirty="0">
                <a:solidFill>
                  <a:srgbClr val="0000CC"/>
                </a:solidFill>
              </a:rPr>
              <a:t> </a:t>
            </a:r>
            <a:r>
              <a:rPr lang="es-ES_tradnl" sz="4000" b="1" dirty="0" err="1">
                <a:solidFill>
                  <a:srgbClr val="0000CC"/>
                </a:solidFill>
              </a:rPr>
              <a:t>hiện</a:t>
            </a:r>
            <a:r>
              <a:rPr lang="es-ES_tradnl" sz="4000" b="1" dirty="0">
                <a:solidFill>
                  <a:srgbClr val="0000CC"/>
                </a:solidFill>
              </a:rPr>
              <a:t> </a:t>
            </a:r>
            <a:r>
              <a:rPr lang="es-ES_tradnl" sz="4000" b="1" dirty="0" err="1">
                <a:solidFill>
                  <a:srgbClr val="0000CC"/>
                </a:solidFill>
              </a:rPr>
              <a:t>mắc</a:t>
            </a:r>
            <a:r>
              <a:rPr lang="es-ES_tradnl" sz="4000" b="1" dirty="0">
                <a:solidFill>
                  <a:srgbClr val="0000CC"/>
                </a:solidFill>
              </a:rPr>
              <a:t> </a:t>
            </a:r>
            <a:r>
              <a:rPr lang="es-ES_tradnl" sz="4000" b="1" dirty="0" err="1">
                <a:solidFill>
                  <a:srgbClr val="0000CC"/>
                </a:solidFill>
              </a:rPr>
              <a:t>nhưng</a:t>
            </a:r>
            <a:r>
              <a:rPr lang="es-ES_tradnl" sz="4000" b="1" dirty="0">
                <a:solidFill>
                  <a:srgbClr val="0000CC"/>
                </a:solidFill>
              </a:rPr>
              <a:t> </a:t>
            </a:r>
            <a:r>
              <a:rPr lang="es-ES_tradnl" sz="4000" b="1" dirty="0" err="1">
                <a:solidFill>
                  <a:srgbClr val="0000CC"/>
                </a:solidFill>
              </a:rPr>
              <a:t>người</a:t>
            </a:r>
            <a:r>
              <a:rPr lang="es-ES_tradnl" sz="4000" b="1" dirty="0">
                <a:solidFill>
                  <a:srgbClr val="0000CC"/>
                </a:solidFill>
              </a:rPr>
              <a:t> </a:t>
            </a:r>
            <a:r>
              <a:rPr lang="es-ES_tradnl" sz="4000" b="1" dirty="0" err="1">
                <a:solidFill>
                  <a:srgbClr val="0000CC"/>
                </a:solidFill>
              </a:rPr>
              <a:t>ta</a:t>
            </a:r>
            <a:r>
              <a:rPr lang="es-ES_tradnl" sz="4000" b="1" dirty="0">
                <a:solidFill>
                  <a:srgbClr val="0000CC"/>
                </a:solidFill>
              </a:rPr>
              <a:t> </a:t>
            </a:r>
            <a:r>
              <a:rPr lang="es-ES_tradnl" sz="4000" b="1" dirty="0" err="1">
                <a:solidFill>
                  <a:srgbClr val="0000CC"/>
                </a:solidFill>
              </a:rPr>
              <a:t>vẫn</a:t>
            </a:r>
            <a:r>
              <a:rPr lang="es-ES_tradnl" sz="4000" b="1" dirty="0">
                <a:solidFill>
                  <a:srgbClr val="0000CC"/>
                </a:solidFill>
              </a:rPr>
              <a:t> </a:t>
            </a:r>
            <a:r>
              <a:rPr lang="es-ES_tradnl" sz="4000" b="1" dirty="0" err="1">
                <a:solidFill>
                  <a:srgbClr val="0000CC"/>
                </a:solidFill>
              </a:rPr>
              <a:t>tính</a:t>
            </a:r>
            <a:r>
              <a:rPr lang="es-ES_tradnl" sz="4000" b="1" dirty="0">
                <a:solidFill>
                  <a:srgbClr val="0000CC"/>
                </a:solidFill>
              </a:rPr>
              <a:t> </a:t>
            </a:r>
            <a:r>
              <a:rPr lang="es-ES_tradnl" sz="4000" b="1" dirty="0" err="1">
                <a:solidFill>
                  <a:srgbClr val="0000CC"/>
                </a:solidFill>
              </a:rPr>
              <a:t>Tỷ</a:t>
            </a:r>
            <a:r>
              <a:rPr lang="es-ES_tradnl" sz="4000" b="1" dirty="0">
                <a:solidFill>
                  <a:srgbClr val="0000CC"/>
                </a:solidFill>
              </a:rPr>
              <a:t> </a:t>
            </a:r>
            <a:r>
              <a:rPr lang="es-ES_tradnl" sz="4000" b="1" dirty="0" err="1">
                <a:solidFill>
                  <a:srgbClr val="0000CC"/>
                </a:solidFill>
              </a:rPr>
              <a:t>lệ</a:t>
            </a:r>
            <a:r>
              <a:rPr lang="es-ES_tradnl" sz="4000" b="1" dirty="0">
                <a:solidFill>
                  <a:srgbClr val="0000CC"/>
                </a:solidFill>
              </a:rPr>
              <a:t> </a:t>
            </a:r>
            <a:r>
              <a:rPr lang="es-ES_tradnl" sz="4000" b="1" dirty="0" err="1">
                <a:solidFill>
                  <a:srgbClr val="0000CC"/>
                </a:solidFill>
              </a:rPr>
              <a:t>hiện</a:t>
            </a:r>
            <a:r>
              <a:rPr lang="es-ES_tradnl" sz="4000" b="1" dirty="0">
                <a:solidFill>
                  <a:srgbClr val="0000CC"/>
                </a:solidFill>
              </a:rPr>
              <a:t> </a:t>
            </a:r>
            <a:r>
              <a:rPr lang="es-ES_tradnl" sz="4000" b="1" dirty="0" err="1">
                <a:solidFill>
                  <a:srgbClr val="0000CC"/>
                </a:solidFill>
              </a:rPr>
              <a:t>mắc</a:t>
            </a:r>
            <a:r>
              <a:rPr lang="es-ES_tradnl" sz="4000" b="1" dirty="0">
                <a:solidFill>
                  <a:srgbClr val="0000CC"/>
                </a:solidFill>
              </a:rPr>
              <a:t>?</a:t>
            </a:r>
            <a:endParaRPr lang="en-US" sz="4000" b="1" dirty="0">
              <a:solidFill>
                <a:srgbClr val="0000CC"/>
              </a:solidFill>
            </a:endParaRPr>
          </a:p>
        </p:txBody>
      </p:sp>
      <p:sp>
        <p:nvSpPr>
          <p:cNvPr id="7" name="Title 1"/>
          <p:cNvSpPr txBox="1">
            <a:spLocks/>
          </p:cNvSpPr>
          <p:nvPr/>
        </p:nvSpPr>
        <p:spPr>
          <a:xfrm>
            <a:off x="228600" y="152400"/>
            <a:ext cx="6705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4400" b="1" i="0" u="none" strike="noStrike" kern="1200" cap="none" spc="0" normalizeH="0" baseline="0" noProof="0" dirty="0">
                <a:ln>
                  <a:noFill/>
                </a:ln>
                <a:solidFill>
                  <a:srgbClr val="FFFF00"/>
                </a:solidFill>
                <a:effectLst/>
                <a:uLnTx/>
                <a:uFillTx/>
                <a:latin typeface="+mj-lt"/>
                <a:ea typeface="+mj-ea"/>
                <a:cs typeface="Arial" pitchFamily="34" charset="0"/>
              </a:rPr>
              <a:t>SỐ ĐO HIỆN MẮC</a:t>
            </a:r>
            <a:endParaRPr kumimoji="0" lang="en-US" sz="4400" b="1" i="0" u="none" strike="noStrike" kern="1200" cap="none" spc="0" normalizeH="0" baseline="0" noProof="0" dirty="0">
              <a:ln>
                <a:noFill/>
              </a:ln>
              <a:solidFill>
                <a:srgbClr val="FFFF00"/>
              </a:solidFill>
              <a:effectLst/>
              <a:uLnTx/>
              <a:uFillTx/>
              <a:latin typeface="+mj-lt"/>
              <a:ea typeface="+mj-ea"/>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574TGp_natural_light">
  <a:themeElements>
    <a:clrScheme name="Default Design 2">
      <a:dk1>
        <a:srgbClr val="808080"/>
      </a:dk1>
      <a:lt1>
        <a:srgbClr val="9BD3E5"/>
      </a:lt1>
      <a:dk2>
        <a:srgbClr val="357DA9"/>
      </a:dk2>
      <a:lt2>
        <a:srgbClr val="101C56"/>
      </a:lt2>
      <a:accent1>
        <a:srgbClr val="58BECC"/>
      </a:accent1>
      <a:accent2>
        <a:srgbClr val="8A5BDF"/>
      </a:accent2>
      <a:accent3>
        <a:srgbClr val="AEBFD1"/>
      </a:accent3>
      <a:accent4>
        <a:srgbClr val="84B4C3"/>
      </a:accent4>
      <a:accent5>
        <a:srgbClr val="B4DBE2"/>
      </a:accent5>
      <a:accent6>
        <a:srgbClr val="7D52CA"/>
      </a:accent6>
      <a:hlink>
        <a:srgbClr val="6ECC4C"/>
      </a:hlink>
      <a:folHlink>
        <a:srgbClr val="DD693B"/>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1">
          <a:blip xmlns:r="http://schemas.openxmlformats.org/officeDocument/2006/relationships" r:embed="rId1"/>
          <a:srcRect/>
          <a:stretch>
            <a:fillRect/>
          </a:stretch>
        </a:blip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blipFill dpi="0" rotWithShape="1">
          <a:blip xmlns:r="http://schemas.openxmlformats.org/officeDocument/2006/relationships" r:embed="rId1"/>
          <a:srcRect/>
          <a:stretch>
            <a:fillRect/>
          </a:stretch>
        </a:blip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808080"/>
        </a:dk1>
        <a:lt1>
          <a:srgbClr val="EADCC0"/>
        </a:lt1>
        <a:dk2>
          <a:srgbClr val="F97407"/>
        </a:dk2>
        <a:lt2>
          <a:srgbClr val="E65D00"/>
        </a:lt2>
        <a:accent1>
          <a:srgbClr val="FBCF2D"/>
        </a:accent1>
        <a:accent2>
          <a:srgbClr val="5C8CDA"/>
        </a:accent2>
        <a:accent3>
          <a:srgbClr val="FBBCAA"/>
        </a:accent3>
        <a:accent4>
          <a:srgbClr val="C8BCA4"/>
        </a:accent4>
        <a:accent5>
          <a:srgbClr val="FDE4AD"/>
        </a:accent5>
        <a:accent6>
          <a:srgbClr val="537EC5"/>
        </a:accent6>
        <a:hlink>
          <a:srgbClr val="87D242"/>
        </a:hlink>
        <a:folHlink>
          <a:srgbClr val="DA6478"/>
        </a:folHlink>
      </a:clrScheme>
      <a:clrMap bg1="dk2" tx1="lt1" bg2="dk1" tx2="lt2" accent1="accent1" accent2="accent2" accent3="accent3" accent4="accent4" accent5="accent5" accent6="accent6" hlink="hlink" folHlink="folHlink"/>
    </a:extraClrScheme>
    <a:extraClrScheme>
      <a:clrScheme name="Default Design 2">
        <a:dk1>
          <a:srgbClr val="808080"/>
        </a:dk1>
        <a:lt1>
          <a:srgbClr val="9BD3E5"/>
        </a:lt1>
        <a:dk2>
          <a:srgbClr val="357DA9"/>
        </a:dk2>
        <a:lt2>
          <a:srgbClr val="101C56"/>
        </a:lt2>
        <a:accent1>
          <a:srgbClr val="58BECC"/>
        </a:accent1>
        <a:accent2>
          <a:srgbClr val="8A5BDF"/>
        </a:accent2>
        <a:accent3>
          <a:srgbClr val="AEBFD1"/>
        </a:accent3>
        <a:accent4>
          <a:srgbClr val="84B4C3"/>
        </a:accent4>
        <a:accent5>
          <a:srgbClr val="B4DBE2"/>
        </a:accent5>
        <a:accent6>
          <a:srgbClr val="7D52CA"/>
        </a:accent6>
        <a:hlink>
          <a:srgbClr val="6ECC4C"/>
        </a:hlink>
        <a:folHlink>
          <a:srgbClr val="DD693B"/>
        </a:folHlink>
      </a:clrScheme>
      <a:clrMap bg1="dk2" tx1="lt1" bg2="dk1" tx2="lt2" accent1="accent1" accent2="accent2" accent3="accent3" accent4="accent4" accent5="accent5" accent6="accent6" hlink="hlink" folHlink="folHlink"/>
    </a:extraClrScheme>
    <a:extraClrScheme>
      <a:clrScheme name="Default Design 3">
        <a:dk1>
          <a:srgbClr val="808080"/>
        </a:dk1>
        <a:lt1>
          <a:srgbClr val="DDE89A"/>
        </a:lt1>
        <a:dk2>
          <a:srgbClr val="329A2A"/>
        </a:dk2>
        <a:lt2>
          <a:srgbClr val="185E25"/>
        </a:lt2>
        <a:accent1>
          <a:srgbClr val="80CB35"/>
        </a:accent1>
        <a:accent2>
          <a:srgbClr val="518CD3"/>
        </a:accent2>
        <a:accent3>
          <a:srgbClr val="ADCAAC"/>
        </a:accent3>
        <a:accent4>
          <a:srgbClr val="BDC683"/>
        </a:accent4>
        <a:accent5>
          <a:srgbClr val="C0E2AE"/>
        </a:accent5>
        <a:accent6>
          <a:srgbClr val="497EBF"/>
        </a:accent6>
        <a:hlink>
          <a:srgbClr val="E15D7C"/>
        </a:hlink>
        <a:folHlink>
          <a:srgbClr val="DB915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B1</Template>
  <TotalTime>9701</TotalTime>
  <Words>1657</Words>
  <Application>Microsoft Office PowerPoint</Application>
  <PresentationFormat>On-screen Show (4:3)</PresentationFormat>
  <Paragraphs>220</Paragraphs>
  <Slides>49</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Calibri</vt:lpstr>
      <vt:lpstr>Courier New</vt:lpstr>
      <vt:lpstr>Times New Roman</vt:lpstr>
      <vt:lpstr>Wingdings</vt:lpstr>
      <vt:lpstr>574TGp_natural_light</vt:lpstr>
      <vt:lpstr>DỊCH TỄ HỌC</vt:lpstr>
      <vt:lpstr>ĐO LƯỜNG  TẦN SỐ BỆNH TRẠNG</vt:lpstr>
      <vt:lpstr>MỤC TIÊU HỌC TẬP</vt:lpstr>
      <vt:lpstr>SỐ ĐO BỆNH TRẠNG</vt:lpstr>
      <vt:lpstr>SỐ ĐO HIỆN MẮC</vt:lpstr>
      <vt:lpstr>PowerPoint Presentation</vt:lpstr>
      <vt:lpstr>PowerPoint Presentation</vt:lpstr>
      <vt:lpstr>PowerPoint Presentation</vt:lpstr>
      <vt:lpstr>PowerPoint Presentation</vt:lpstr>
      <vt:lpstr>PowerPoint Presentation</vt:lpstr>
      <vt:lpstr>Các yếu tố ảnh hưởng đến  tỷ lệ hiện mắc?</vt:lpstr>
      <vt:lpstr>Các yếu tố ảnh hưởng</vt:lpstr>
      <vt:lpstr>SỐ ĐO MỚI MẮC</vt:lpstr>
      <vt:lpstr>PowerPoint Presentation</vt:lpstr>
      <vt:lpstr>PowerPoint Presentation</vt:lpstr>
      <vt:lpstr>PowerPoint Presentation</vt:lpstr>
      <vt:lpstr>PowerPoint Presentation</vt:lpstr>
      <vt:lpstr>PowerPoint Presentation</vt:lpstr>
      <vt:lpstr>MỐI LIÊN QUAN GIỮA  TỶ LỆ HIỆN MẮC &amp; TỶ LỆ MỚI MẮC</vt:lpstr>
      <vt:lpstr>PowerPoint Presentation</vt:lpstr>
      <vt:lpstr>PowerPoint Presentation</vt:lpstr>
      <vt:lpstr>BÀI TẬP 1  THẢO LUẬN NHÓM</vt:lpstr>
      <vt:lpstr>BÀI TẬP 1</vt:lpstr>
      <vt:lpstr>ĐÁP ÁN BÀI TẬP 1</vt:lpstr>
      <vt:lpstr>ĐÁP ÁN BÀI TẬP 1 (tiếp)</vt:lpstr>
      <vt:lpstr>ĐÁP ÁN BÀI TẬP 1 (tiếp)</vt:lpstr>
      <vt:lpstr>SỐ ĐO MẮC BỆNH</vt:lpstr>
      <vt:lpstr>SỐ ĐO TỬ VONG</vt:lpstr>
      <vt:lpstr>TỶ LỆ TỬ VONG THÔ/ TỶ SUẤT TỬ VONG THÔ (CDR)</vt:lpstr>
      <vt:lpstr>TỶ SUẤT TỬ VONG THÔ</vt:lpstr>
      <vt:lpstr>TỶ SUẤT TỬ VONG THÔ</vt:lpstr>
      <vt:lpstr>TỶ LỆ TỬ VONG ĐẶC HIỆU</vt:lpstr>
      <vt:lpstr>TỶ LỆ TỬ VONG THEO TUỔI</vt:lpstr>
      <vt:lpstr>PowerPoint Presentation</vt:lpstr>
      <vt:lpstr>TỶ LỆ TỬ VONG THEO GIỚI</vt:lpstr>
      <vt:lpstr>PowerPoint Presentation</vt:lpstr>
      <vt:lpstr>TỶ LỆ TỬ VONG  THEO DÂN TỘC/CHỦNG TỘC</vt:lpstr>
      <vt:lpstr>PowerPoint Presentation</vt:lpstr>
      <vt:lpstr>TL TV THEO NGUYÊN NHÂN</vt:lpstr>
      <vt:lpstr>PowerPoint Presentation</vt:lpstr>
      <vt:lpstr>TỶ LỆ CHẾT/MẮC</vt:lpstr>
      <vt:lpstr>PowerPoint Presentation</vt:lpstr>
      <vt:lpstr>PowerPoint Presentation</vt:lpstr>
      <vt:lpstr>BÀI TẬP 2</vt:lpstr>
      <vt:lpstr>ĐÁP ÁN BÀI TẬP 2</vt:lpstr>
      <vt:lpstr>ĐÁP ÁN BÀI TẬP 2 (tiếp)</vt:lpstr>
      <vt:lpstr>ĐÁP ÁN BÀI TẬP 2 (tiếp)</vt:lpstr>
      <vt:lpstr>ĐÁP ÁN BÀI TẬP 2 (tiếp)</vt:lpstr>
      <vt:lpstr>XIN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ĐO LƯỜNG TẦN SỐ BỆNH TRẠNG</dc:title>
  <dc:creator>DELL</dc:creator>
  <cp:lastModifiedBy>Linhcute</cp:lastModifiedBy>
  <cp:revision>840</cp:revision>
  <dcterms:created xsi:type="dcterms:W3CDTF">2006-08-16T00:00:00Z</dcterms:created>
  <dcterms:modified xsi:type="dcterms:W3CDTF">2022-10-07T14:01:20Z</dcterms:modified>
</cp:coreProperties>
</file>