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38"/>
  </p:notesMasterIdLst>
  <p:handoutMasterIdLst>
    <p:handoutMasterId r:id="rId39"/>
  </p:handoutMasterIdLst>
  <p:sldIdLst>
    <p:sldId id="257" r:id="rId2"/>
    <p:sldId id="424" r:id="rId3"/>
    <p:sldId id="425" r:id="rId4"/>
    <p:sldId id="426" r:id="rId5"/>
    <p:sldId id="427" r:id="rId6"/>
    <p:sldId id="429" r:id="rId7"/>
    <p:sldId id="430" r:id="rId8"/>
    <p:sldId id="431" r:id="rId9"/>
    <p:sldId id="432" r:id="rId10"/>
    <p:sldId id="507" r:id="rId11"/>
    <p:sldId id="434" r:id="rId12"/>
    <p:sldId id="436" r:id="rId13"/>
    <p:sldId id="448" r:id="rId14"/>
    <p:sldId id="533" r:id="rId15"/>
    <p:sldId id="534" r:id="rId16"/>
    <p:sldId id="535" r:id="rId17"/>
    <p:sldId id="536" r:id="rId18"/>
    <p:sldId id="537" r:id="rId19"/>
    <p:sldId id="538" r:id="rId20"/>
    <p:sldId id="539" r:id="rId21"/>
    <p:sldId id="540" r:id="rId22"/>
    <p:sldId id="541" r:id="rId23"/>
    <p:sldId id="449" r:id="rId24"/>
    <p:sldId id="531" r:id="rId25"/>
    <p:sldId id="508" r:id="rId26"/>
    <p:sldId id="450" r:id="rId27"/>
    <p:sldId id="451" r:id="rId28"/>
    <p:sldId id="510" r:id="rId29"/>
    <p:sldId id="511" r:id="rId30"/>
    <p:sldId id="452" r:id="rId31"/>
    <p:sldId id="455" r:id="rId32"/>
    <p:sldId id="512" r:id="rId33"/>
    <p:sldId id="457" r:id="rId34"/>
    <p:sldId id="459" r:id="rId35"/>
    <p:sldId id="517" r:id="rId36"/>
    <p:sldId id="513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94718" autoAdjust="0"/>
  </p:normalViewPr>
  <p:slideViewPr>
    <p:cSldViewPr>
      <p:cViewPr varScale="1">
        <p:scale>
          <a:sx n="69" d="100"/>
          <a:sy n="69" d="100"/>
        </p:scale>
        <p:origin x="163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B35892D-A320-4897-A8B8-49396FE53106}" type="datetimeFigureOut">
              <a:rPr lang="en-US"/>
              <a:pPr>
                <a:defRPr/>
              </a:pPr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0197C41-802D-4E10-A4C4-1DDC45E47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60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41058BC-6BD2-4BA9-A50F-7DC3B618A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25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EDE07A3-9469-4BAB-B0E8-73846BCA283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2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vi-VN" alt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A97515-9377-4E83-A4CC-791CDE3BE2F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1058BC-6BD2-4BA9-A50F-7DC3B618A28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1058BC-6BD2-4BA9-A50F-7DC3B618A28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Documents and Settings\Rami\Desktop\Ramis Work\PresPro\February 2004 Updates\JPGS without Text\PPP_SAGRI_TLE_Sunflow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855122" cy="895083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26230"/>
            <a:ext cx="8855122" cy="757378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7E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6525" y="6624638"/>
            <a:ext cx="1905000" cy="23336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10350"/>
            <a:ext cx="2895600" cy="233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70725" y="6624638"/>
            <a:ext cx="1905000" cy="233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1A272-DDC3-43A7-9E77-9DA597824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6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E579C-9AE5-466A-96BF-A123175B2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8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824" y="0"/>
            <a:ext cx="2230942" cy="65409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55536" cy="65409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7F9D-B233-47BF-AAE2-DE10649E3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0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67E3D-4B06-4864-9B08-F0D459C96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2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14E2F-40A4-4DF9-9227-76936FAB2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3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866" y="1652461"/>
            <a:ext cx="4187306" cy="488853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6460" y="1652461"/>
            <a:ext cx="4187306" cy="488853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1C22C-6F92-4FC0-884C-5534FF326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0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8E44-BD47-4C63-A0D4-8008FADAE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5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13803-0695-472E-B1DB-76C3EB3F0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6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8299F-B23B-42C5-9826-CAA1A5779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4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AA041-B963-49C6-895B-651C348AB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7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pPr lvl="0"/>
            <a:r>
              <a:rPr lang="en-US" noProof="0"/>
              <a:t>Click icon to add picture</a:t>
            </a:r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5A646-5CC1-4C8B-BB23-1515F6CECB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2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C:\Documents and Settings\Rami\Desktop\Ramis Work\PresPro\February 2004 Updates\JPGS without Text\PPP_SAGRI_TXT_Sunflower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41362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652588"/>
            <a:ext cx="8512175" cy="488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34163"/>
            <a:ext cx="19050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34163"/>
            <a:ext cx="28956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634163"/>
            <a:ext cx="19050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1100">
                <a:latin typeface="Arial" charset="0"/>
              </a:defRPr>
            </a:lvl1pPr>
          </a:lstStyle>
          <a:p>
            <a:pPr>
              <a:defRPr/>
            </a:pPr>
            <a:fld id="{C2A2D26B-7A7E-402F-BC20-9E9314A3B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5pPr>
      <a:lvl6pPr marL="412394" algn="l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6pPr>
      <a:lvl7pPr marL="824789" algn="l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7pPr>
      <a:lvl8pPr marL="1237183" algn="l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8pPr>
      <a:lvl9pPr marL="1649578" algn="l" defTabSz="915001" rtl="0" eaLnBrk="1" fontAlgn="base" hangingPunct="1">
        <a:spcBef>
          <a:spcPct val="0"/>
        </a:spcBef>
        <a:spcAft>
          <a:spcPct val="0"/>
        </a:spcAft>
        <a:defRPr sz="3200">
          <a:solidFill>
            <a:srgbClr val="4C0026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rgbClr val="97450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rgbClr val="97450D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97450D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97450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97450D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rgbClr val="97450D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rgbClr val="97450D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rgbClr val="97450D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rgbClr val="97450D"/>
          </a:solidFill>
          <a:latin typeface="+mn-lt"/>
        </a:defRPr>
      </a:lvl9pPr>
    </p:bodyStyle>
    <p:otherStyle>
      <a:defPPr>
        <a:defRPr lang="vi-VN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458200" cy="2438400"/>
          </a:xfrm>
        </p:spPr>
        <p:txBody>
          <a:bodyPr/>
          <a:lstStyle/>
          <a:p>
            <a:pPr algn="ctr" eaLnBrk="1" hangingPunct="1"/>
            <a:r>
              <a:rPr lang="en-US" sz="4800" b="1" dirty="0">
                <a:latin typeface="Arial" pitchFamily="34" charset="0"/>
                <a:cs typeface="Arial" pitchFamily="34" charset="0"/>
              </a:rPr>
              <a:t>GIÁO DỤC SỨC KHỎE</a:t>
            </a:r>
            <a:endParaRPr lang="en-US" sz="5400" b="1" dirty="0"/>
          </a:p>
        </p:txBody>
      </p:sp>
      <p:sp>
        <p:nvSpPr>
          <p:cNvPr id="3076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/>
            <a:fld id="{9EE6FB8F-D552-4CD2-BAD1-AA9B443A513B}" type="slidenum">
              <a:rPr lang="en-US" smtClean="0"/>
              <a:pPr defTabSz="91440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VAI TRÒ</a:t>
            </a:r>
            <a:endParaRPr lang="vi-VN" sz="3600" b="1" dirty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i="1" dirty="0" err="1">
                <a:solidFill>
                  <a:schemeClr val="tx1"/>
                </a:solidFill>
              </a:rPr>
              <a:t>Vai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trò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của</a:t>
            </a:r>
            <a:r>
              <a:rPr lang="en-US" sz="2800" b="1" i="1" dirty="0">
                <a:solidFill>
                  <a:schemeClr val="tx1"/>
                </a:solidFill>
              </a:rPr>
              <a:t> GDSK </a:t>
            </a:r>
            <a:r>
              <a:rPr lang="en-US" sz="2800" b="1" i="1" dirty="0" err="1">
                <a:solidFill>
                  <a:schemeClr val="tx1"/>
                </a:solidFill>
              </a:rPr>
              <a:t>trong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công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tác</a:t>
            </a:r>
            <a:r>
              <a:rPr lang="en-US" sz="2800" b="1" i="1" dirty="0">
                <a:solidFill>
                  <a:schemeClr val="tx1"/>
                </a:solidFill>
              </a:rPr>
              <a:t> CSSK: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Giúp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người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dân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nâng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cao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kiến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thức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hiểu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xác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định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đúng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vấn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đề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nhu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cầu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bản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thân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gia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đồng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b="1" dirty="0" err="1">
                <a:solidFill>
                  <a:schemeClr val="tx1"/>
                </a:solidFill>
              </a:rPr>
              <a:t>Hướng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dẫn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kỹ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năng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bảo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vệ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nhằm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thành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duy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trì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những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hành</a:t>
            </a:r>
            <a:r>
              <a:rPr lang="en-US" sz="2800" dirty="0">
                <a:solidFill>
                  <a:schemeClr val="tx1"/>
                </a:solidFill>
              </a:rPr>
              <a:t> vi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lợi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nhiệm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vụ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bất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cứ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người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nào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gia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hoạt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động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tế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phát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triển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đồng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DB3F7713-3E10-47D5-A5A6-C29BF5C11ADC}" type="slidenum">
              <a:rPr lang="en-US" smtClean="0">
                <a:latin typeface="Arial" charset="0"/>
              </a:rPr>
              <a:pPr algn="ctr"/>
              <a:t>10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VAI TRÒ</a:t>
            </a:r>
            <a:endParaRPr lang="vi-VN" sz="3600" b="1" dirty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533400" y="1741488"/>
            <a:ext cx="8389938" cy="4583112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i="1" dirty="0" err="1">
                <a:solidFill>
                  <a:schemeClr val="tx1"/>
                </a:solidFill>
              </a:rPr>
              <a:t>Vai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trò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của</a:t>
            </a:r>
            <a:r>
              <a:rPr lang="en-US" sz="2800" b="1" i="1" dirty="0">
                <a:solidFill>
                  <a:schemeClr val="tx1"/>
                </a:solidFill>
              </a:rPr>
              <a:t> GDSK </a:t>
            </a:r>
            <a:r>
              <a:rPr lang="en-US" sz="2800" b="1" i="1" dirty="0" err="1">
                <a:solidFill>
                  <a:schemeClr val="tx1"/>
                </a:solidFill>
              </a:rPr>
              <a:t>trong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công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tác</a:t>
            </a:r>
            <a:r>
              <a:rPr lang="en-US" sz="2800" b="1" i="1" dirty="0">
                <a:solidFill>
                  <a:schemeClr val="tx1"/>
                </a:solidFill>
              </a:rPr>
              <a:t> CSSK: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Người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dân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chủ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động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tham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tích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cực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trong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công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bảo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vệ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cũng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đưa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quyết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định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lựa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chọn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hành</a:t>
            </a:r>
            <a:r>
              <a:rPr lang="en-US" sz="2800" dirty="0">
                <a:solidFill>
                  <a:schemeClr val="tx1"/>
                </a:solidFill>
              </a:rPr>
              <a:t> vi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thích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hợp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nhất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giải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quyết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vấn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đề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bảo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vệ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bản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thân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gia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đình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dirty="0" err="1">
                <a:solidFill>
                  <a:schemeClr val="tx1"/>
                </a:solidFill>
              </a:rPr>
              <a:t>cộng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đồng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Giới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thiệu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đẩy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mạnh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việc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sử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dụng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đúng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dịch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vụ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chăm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sóc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sẵn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nâng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cao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hiệu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quả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dịch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vụ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chăm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sóc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khác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E171680E-1FB9-41A2-9943-74FB1CDC4500}" type="slidenum">
              <a:rPr lang="en-US" smtClean="0">
                <a:latin typeface="Arial" charset="0"/>
              </a:rPr>
              <a:pPr algn="ctr"/>
              <a:t>11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NGUYÊN TẮC</a:t>
            </a:r>
            <a:endParaRPr lang="vi-VN" sz="3600" b="1" dirty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038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Tính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khoa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học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Tính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đại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chúng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Tính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quan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Tính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tiễn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Tính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lồng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ghép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7A1DF5D1-46A9-48FF-9802-6A6C82A98AF5}" type="slidenum">
              <a:rPr lang="en-US" smtClean="0">
                <a:latin typeface="Arial" charset="0"/>
              </a:rPr>
              <a:pPr algn="ctr"/>
              <a:t>12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KỸ NĂNG</a:t>
            </a:r>
            <a:endParaRPr lang="vi-VN" sz="3600" b="1" dirty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Nói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Hỏi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Nghe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Quan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sát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Hiểu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Thuyết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phục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Chọn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thời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điểm</a:t>
            </a:r>
            <a:r>
              <a:rPr lang="en-US" sz="2800" dirty="0">
                <a:solidFill>
                  <a:schemeClr val="tx1"/>
                </a:solidFill>
              </a:rPr>
              <a:t> GDSK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Chọn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người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địa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điểm</a:t>
            </a:r>
            <a:r>
              <a:rPr lang="en-US" sz="2800" dirty="0">
                <a:solidFill>
                  <a:schemeClr val="tx1"/>
                </a:solidFill>
              </a:rPr>
              <a:t> GDSK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Soạn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thảo</a:t>
            </a:r>
            <a:r>
              <a:rPr lang="en-US" sz="2800" dirty="0">
                <a:solidFill>
                  <a:schemeClr val="tx1"/>
                </a:solidFill>
              </a:rPr>
              <a:t> ND GDSK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6C3880D6-502A-4C3E-8C18-41BE7A5F8C31}" type="slidenum">
              <a:rPr lang="en-US" smtClean="0">
                <a:latin typeface="Arial" charset="0"/>
              </a:rPr>
              <a:pPr algn="ctr"/>
              <a:t>13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19150"/>
          </a:xfrm>
        </p:spPr>
        <p:txBody>
          <a:bodyPr/>
          <a:lstStyle/>
          <a:p>
            <a:pPr algn="ctr"/>
            <a:r>
              <a:rPr lang="en-US" altLang="en-US" sz="3600" b="1" dirty="0"/>
              <a:t>KỸ NĂNG NÓI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9688"/>
            <a:ext cx="8686800" cy="4495800"/>
          </a:xfrm>
        </p:spPr>
        <p:txBody>
          <a:bodyPr/>
          <a:lstStyle/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Nói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trực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tiếp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thường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có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hiệu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quả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nhất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Cần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kết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hợp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với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các</a:t>
            </a:r>
            <a:r>
              <a:rPr lang="en-US" sz="3200" b="0" dirty="0">
                <a:solidFill>
                  <a:schemeClr val="tx1"/>
                </a:solidFill>
              </a:rPr>
              <a:t> phi </a:t>
            </a:r>
            <a:r>
              <a:rPr lang="en-US" sz="3200" b="0" dirty="0" err="1">
                <a:solidFill>
                  <a:schemeClr val="tx1"/>
                </a:solidFill>
              </a:rPr>
              <a:t>ngôn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từ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3200" dirty="0" err="1">
                <a:solidFill>
                  <a:srgbClr val="FF0000"/>
                </a:solidFill>
              </a:rPr>
              <a:t>Nguyên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tắc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Đảm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bảo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tính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chính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xác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Nói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rõ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ràng</a:t>
            </a:r>
            <a:r>
              <a:rPr lang="en-US" sz="3200" b="0" dirty="0">
                <a:solidFill>
                  <a:schemeClr val="tx1"/>
                </a:solidFill>
              </a:rPr>
              <a:t>, </a:t>
            </a:r>
            <a:r>
              <a:rPr lang="en-US" sz="3200" b="0" dirty="0" err="1">
                <a:solidFill>
                  <a:schemeClr val="tx1"/>
                </a:solidFill>
              </a:rPr>
              <a:t>ngắn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gọn</a:t>
            </a:r>
            <a:r>
              <a:rPr lang="en-US" sz="3200" b="0" dirty="0">
                <a:solidFill>
                  <a:schemeClr val="tx1"/>
                </a:solidFill>
              </a:rPr>
              <a:t>, </a:t>
            </a:r>
            <a:r>
              <a:rPr lang="en-US" sz="3200" b="0" dirty="0" err="1">
                <a:solidFill>
                  <a:schemeClr val="tx1"/>
                </a:solidFill>
              </a:rPr>
              <a:t>xúc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tích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Nói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đầy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đủ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Nói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theo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hệ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thống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và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lôgíc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Thuyết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phục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đối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tượng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76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38150" y="381000"/>
            <a:ext cx="8229600" cy="590550"/>
          </a:xfrm>
        </p:spPr>
        <p:txBody>
          <a:bodyPr/>
          <a:lstStyle/>
          <a:p>
            <a:pPr algn="ctr"/>
            <a:r>
              <a:rPr lang="en-US" altLang="en-US" sz="3600" b="1" dirty="0"/>
              <a:t>KỸ NĂNG HỎI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52400" y="1200150"/>
            <a:ext cx="8443913" cy="5429250"/>
          </a:xfrm>
        </p:spPr>
        <p:txBody>
          <a:bodyPr/>
          <a:lstStyle/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Biết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nhận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thức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thái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độ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hành</a:t>
            </a:r>
            <a:r>
              <a:rPr lang="en-US" altLang="en-US" sz="3200" b="0" dirty="0">
                <a:solidFill>
                  <a:schemeClr val="tx1"/>
                </a:solidFill>
              </a:rPr>
              <a:t> vi  </a:t>
            </a:r>
            <a:r>
              <a:rPr lang="en-US" altLang="en-US" sz="3200" b="0" dirty="0" err="1">
                <a:solidFill>
                  <a:schemeClr val="tx1"/>
                </a:solidFill>
              </a:rPr>
              <a:t>của</a:t>
            </a:r>
            <a:r>
              <a:rPr lang="en-US" altLang="en-US" sz="3200" b="0" dirty="0">
                <a:solidFill>
                  <a:schemeClr val="tx1"/>
                </a:solidFill>
              </a:rPr>
              <a:t> KH</a:t>
            </a: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Thăm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dò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các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phản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ứng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Tạo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không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khí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sôi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nổi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tích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cực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thu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hút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sự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tham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gia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tập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trung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sự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chú</a:t>
            </a:r>
            <a:r>
              <a:rPr lang="en-US" altLang="en-US" sz="3200" b="0" dirty="0">
                <a:solidFill>
                  <a:schemeClr val="tx1"/>
                </a:solidFill>
              </a:rPr>
              <a:t> ý </a:t>
            </a:r>
            <a:r>
              <a:rPr lang="en-US" altLang="en-US" sz="3200" b="0" dirty="0" err="1">
                <a:solidFill>
                  <a:schemeClr val="tx1"/>
                </a:solidFill>
              </a:rPr>
              <a:t>suy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nghĩ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Khêu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gợi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sáng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kiến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kinh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nghiệm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của</a:t>
            </a:r>
            <a:r>
              <a:rPr lang="en-US" altLang="en-US" sz="3200" b="0" dirty="0">
                <a:solidFill>
                  <a:schemeClr val="tx1"/>
                </a:solidFill>
              </a:rPr>
              <a:t> KH, </a:t>
            </a:r>
            <a:r>
              <a:rPr lang="en-US" altLang="en-US" sz="3200" b="0" dirty="0" err="1">
                <a:solidFill>
                  <a:schemeClr val="tx1"/>
                </a:solidFill>
              </a:rPr>
              <a:t>nhất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là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trong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các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cuộc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thảo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luận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nhóm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Câu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hỏi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phải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thể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3200" b="0" dirty="0">
                <a:solidFill>
                  <a:schemeClr val="tx1"/>
                </a:solidFill>
              </a:rPr>
              <a:t>: </a:t>
            </a:r>
            <a:r>
              <a:rPr lang="en-US" altLang="en-US" sz="3200" b="0" dirty="0" err="1">
                <a:solidFill>
                  <a:schemeClr val="tx1"/>
                </a:solidFill>
              </a:rPr>
              <a:t>Cái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gì</a:t>
            </a:r>
            <a:r>
              <a:rPr lang="en-US" altLang="en-US" sz="3200" b="0" dirty="0">
                <a:solidFill>
                  <a:schemeClr val="tx1"/>
                </a:solidFill>
              </a:rPr>
              <a:t>, ở </a:t>
            </a:r>
            <a:r>
              <a:rPr lang="en-US" altLang="en-US" sz="3200" b="0" dirty="0" err="1">
                <a:solidFill>
                  <a:schemeClr val="tx1"/>
                </a:solidFill>
              </a:rPr>
              <a:t>đâu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khi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nào</a:t>
            </a:r>
            <a:r>
              <a:rPr lang="en-US" altLang="en-US" sz="3200" b="0" dirty="0">
                <a:solidFill>
                  <a:schemeClr val="tx1"/>
                </a:solidFill>
              </a:rPr>
              <a:t>, ai </a:t>
            </a:r>
            <a:r>
              <a:rPr lang="en-US" altLang="en-US" sz="3200" b="0" dirty="0" err="1">
                <a:solidFill>
                  <a:schemeClr val="tx1"/>
                </a:solidFill>
              </a:rPr>
              <a:t>và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như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thế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nào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Câu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hỏi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có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hai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loại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là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câu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hỏi</a:t>
            </a:r>
            <a:r>
              <a:rPr lang="en-US" altLang="en-US" sz="3200" b="0" dirty="0">
                <a:solidFill>
                  <a:schemeClr val="tx1"/>
                </a:solidFill>
              </a:rPr>
              <a:t> "</a:t>
            </a:r>
            <a:r>
              <a:rPr lang="en-US" altLang="en-US" sz="3200" b="0" dirty="0" err="1">
                <a:solidFill>
                  <a:schemeClr val="tx1"/>
                </a:solidFill>
              </a:rPr>
              <a:t>Đóng</a:t>
            </a:r>
            <a:r>
              <a:rPr lang="en-US" altLang="en-US" sz="3200" b="0" dirty="0">
                <a:solidFill>
                  <a:schemeClr val="tx1"/>
                </a:solidFill>
              </a:rPr>
              <a:t>" </a:t>
            </a:r>
            <a:r>
              <a:rPr lang="en-US" altLang="en-US" sz="3200" b="0" dirty="0" err="1">
                <a:solidFill>
                  <a:schemeClr val="tx1"/>
                </a:solidFill>
              </a:rPr>
              <a:t>và</a:t>
            </a:r>
            <a:r>
              <a:rPr lang="en-US" altLang="en-US" sz="3200" b="0" dirty="0">
                <a:solidFill>
                  <a:schemeClr val="tx1"/>
                </a:solidFill>
              </a:rPr>
              <a:t> "</a:t>
            </a:r>
            <a:r>
              <a:rPr lang="en-US" altLang="en-US" sz="3200" b="0" dirty="0" err="1">
                <a:solidFill>
                  <a:schemeClr val="tx1"/>
                </a:solidFill>
              </a:rPr>
              <a:t>Mở</a:t>
            </a:r>
            <a:r>
              <a:rPr lang="en-US" altLang="en-US" sz="3200" b="0" dirty="0">
                <a:solidFill>
                  <a:schemeClr val="tx1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981669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42950"/>
          </a:xfrm>
        </p:spPr>
        <p:txBody>
          <a:bodyPr/>
          <a:lstStyle/>
          <a:p>
            <a:pPr algn="ctr"/>
            <a:r>
              <a:rPr lang="en-US" altLang="en-US" sz="3600" b="1" dirty="0"/>
              <a:t>KỸ NĂNG NGHE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12725" y="1524000"/>
            <a:ext cx="8458200" cy="4648200"/>
          </a:xfrm>
        </p:spPr>
        <p:txBody>
          <a:bodyPr/>
          <a:lstStyle/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Lượng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giá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khái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quát</a:t>
            </a:r>
            <a:r>
              <a:rPr lang="en-US" altLang="en-US" sz="3200" b="0" dirty="0">
                <a:solidFill>
                  <a:schemeClr val="tx1"/>
                </a:solidFill>
              </a:rPr>
              <a:t> KAP, </a:t>
            </a:r>
            <a:r>
              <a:rPr lang="en-US" altLang="en-US" sz="3200" b="0" dirty="0" err="1">
                <a:solidFill>
                  <a:schemeClr val="tx1"/>
                </a:solidFill>
              </a:rPr>
              <a:t>các</a:t>
            </a:r>
            <a:r>
              <a:rPr lang="en-US" altLang="en-US" sz="3200" b="0" dirty="0">
                <a:solidFill>
                  <a:schemeClr val="tx1"/>
                </a:solidFill>
              </a:rPr>
              <a:t> ý </a:t>
            </a:r>
            <a:r>
              <a:rPr lang="en-US" altLang="en-US" sz="3200" b="0" dirty="0" err="1">
                <a:solidFill>
                  <a:schemeClr val="tx1"/>
                </a:solidFill>
              </a:rPr>
              <a:t>tưởng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mới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Có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thông</a:t>
            </a:r>
            <a:r>
              <a:rPr lang="en-US" altLang="en-US" sz="3200" b="0" dirty="0">
                <a:solidFill>
                  <a:schemeClr val="tx1"/>
                </a:solidFill>
              </a:rPr>
              <a:t> tin </a:t>
            </a:r>
            <a:r>
              <a:rPr lang="en-US" altLang="en-US" sz="3200" b="0" dirty="0" err="1">
                <a:solidFill>
                  <a:schemeClr val="tx1"/>
                </a:solidFill>
              </a:rPr>
              <a:t>phản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hồi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để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biết</a:t>
            </a:r>
            <a:r>
              <a:rPr lang="en-US" altLang="en-US" sz="3200" b="0" dirty="0">
                <a:solidFill>
                  <a:schemeClr val="tx1"/>
                </a:solidFill>
              </a:rPr>
              <a:t> KH </a:t>
            </a:r>
            <a:r>
              <a:rPr lang="en-US" altLang="en-US" sz="3200" b="0" dirty="0" err="1">
                <a:solidFill>
                  <a:schemeClr val="tx1"/>
                </a:solidFill>
              </a:rPr>
              <a:t>có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nhận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đầy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đủ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và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hiểu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đúng</a:t>
            </a:r>
            <a:r>
              <a:rPr lang="en-US" altLang="en-US" sz="3200" b="0" dirty="0">
                <a:solidFill>
                  <a:schemeClr val="tx1"/>
                </a:solidFill>
              </a:rPr>
              <a:t> hay </a:t>
            </a:r>
            <a:r>
              <a:rPr lang="en-US" altLang="en-US" sz="3200" b="0" dirty="0" err="1">
                <a:solidFill>
                  <a:schemeClr val="tx1"/>
                </a:solidFill>
              </a:rPr>
              <a:t>không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Có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thêm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thông</a:t>
            </a:r>
            <a:r>
              <a:rPr lang="en-US" altLang="en-US" sz="3200" b="0" dirty="0">
                <a:solidFill>
                  <a:schemeClr val="tx1"/>
                </a:solidFill>
              </a:rPr>
              <a:t> tin </a:t>
            </a:r>
            <a:r>
              <a:rPr lang="en-US" altLang="en-US" sz="3200" b="0" dirty="0" err="1">
                <a:solidFill>
                  <a:schemeClr val="tx1"/>
                </a:solidFill>
              </a:rPr>
              <a:t>và</a:t>
            </a:r>
            <a:r>
              <a:rPr lang="en-US" altLang="en-US" sz="3200" b="0" dirty="0">
                <a:solidFill>
                  <a:schemeClr val="tx1"/>
                </a:solidFill>
              </a:rPr>
              <a:t> ý </a:t>
            </a:r>
            <a:r>
              <a:rPr lang="en-US" altLang="en-US" sz="3200" b="0" dirty="0" err="1">
                <a:solidFill>
                  <a:schemeClr val="tx1"/>
                </a:solidFill>
              </a:rPr>
              <a:t>tưởng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để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điều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chỉnh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quá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trình</a:t>
            </a:r>
            <a:r>
              <a:rPr lang="en-US" altLang="en-US" sz="3200" b="0" dirty="0">
                <a:solidFill>
                  <a:schemeClr val="tx1"/>
                </a:solidFill>
              </a:rPr>
              <a:t> TT-GDSK</a:t>
            </a: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Khích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lệ</a:t>
            </a:r>
            <a:r>
              <a:rPr lang="en-US" altLang="en-US" sz="3200" b="0" dirty="0">
                <a:solidFill>
                  <a:schemeClr val="tx1"/>
                </a:solidFill>
              </a:rPr>
              <a:t> KH </a:t>
            </a:r>
            <a:r>
              <a:rPr lang="en-US" altLang="en-US" sz="3200" b="0" dirty="0" err="1">
                <a:solidFill>
                  <a:schemeClr val="tx1"/>
                </a:solidFill>
              </a:rPr>
              <a:t>tham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gia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tích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cực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hơn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3200" b="0" dirty="0" err="1">
                <a:solidFill>
                  <a:schemeClr val="tx1"/>
                </a:solidFill>
              </a:rPr>
              <a:t>Thể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hiện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sự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đồng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cảm</a:t>
            </a:r>
            <a:r>
              <a:rPr lang="en-US" altLang="en-US" sz="3200" b="0" dirty="0">
                <a:solidFill>
                  <a:schemeClr val="tx1"/>
                </a:solidFill>
              </a:rPr>
              <a:t>, </a:t>
            </a:r>
            <a:r>
              <a:rPr lang="en-US" altLang="en-US" sz="3200" b="0" dirty="0" err="1">
                <a:solidFill>
                  <a:schemeClr val="tx1"/>
                </a:solidFill>
              </a:rPr>
              <a:t>thấu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hiểu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các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vấn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đề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và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hoàn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cảnh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</a:rPr>
              <a:t>của</a:t>
            </a:r>
            <a:r>
              <a:rPr lang="en-US" altLang="en-US" sz="3200" b="0" dirty="0">
                <a:solidFill>
                  <a:schemeClr val="tx1"/>
                </a:solidFill>
              </a:rPr>
              <a:t> KH</a:t>
            </a:r>
          </a:p>
          <a:p>
            <a:endParaRPr lang="en-US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823109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666750"/>
          </a:xfrm>
        </p:spPr>
        <p:txBody>
          <a:bodyPr/>
          <a:lstStyle/>
          <a:p>
            <a:pPr algn="ctr"/>
            <a:r>
              <a:rPr lang="pt-BR" altLang="en-US" sz="3600" b="1" dirty="0"/>
              <a:t>KỸ NĂNG QUAN SÁT</a:t>
            </a:r>
            <a:endParaRPr lang="en-US" alt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1816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Quan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sát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để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làm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gì</a:t>
            </a:r>
            <a:r>
              <a:rPr lang="en-US" sz="3200" b="0" dirty="0">
                <a:solidFill>
                  <a:schemeClr val="tx1"/>
                </a:solidFill>
              </a:rPr>
              <a:t>?</a:t>
            </a:r>
          </a:p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</a:rPr>
              <a:t>KH </a:t>
            </a:r>
            <a:r>
              <a:rPr lang="en-US" sz="3200" b="0" dirty="0" err="1">
                <a:solidFill>
                  <a:schemeClr val="tx1"/>
                </a:solidFill>
              </a:rPr>
              <a:t>có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chú</a:t>
            </a:r>
            <a:r>
              <a:rPr lang="en-US" sz="3200" b="0" dirty="0">
                <a:solidFill>
                  <a:schemeClr val="tx1"/>
                </a:solidFill>
              </a:rPr>
              <a:t> ý </a:t>
            </a:r>
            <a:r>
              <a:rPr lang="en-US" sz="3200" b="0" dirty="0" err="1">
                <a:solidFill>
                  <a:schemeClr val="tx1"/>
                </a:solidFill>
              </a:rPr>
              <a:t>đến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vấn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đề</a:t>
            </a:r>
            <a:r>
              <a:rPr lang="en-US" sz="3200" b="0" dirty="0">
                <a:solidFill>
                  <a:schemeClr val="tx1"/>
                </a:solidFill>
              </a:rPr>
              <a:t> TT-GDSK </a:t>
            </a:r>
            <a:r>
              <a:rPr lang="en-US" sz="3200" b="0" dirty="0" err="1">
                <a:solidFill>
                  <a:schemeClr val="tx1"/>
                </a:solidFill>
              </a:rPr>
              <a:t>không</a:t>
            </a:r>
            <a:r>
              <a:rPr lang="en-US" sz="3200" b="0" dirty="0">
                <a:solidFill>
                  <a:schemeClr val="tx1"/>
                </a:solidFill>
              </a:rPr>
              <a:t>? </a:t>
            </a:r>
          </a:p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</a:rPr>
              <a:t>KH </a:t>
            </a:r>
            <a:r>
              <a:rPr lang="en-US" sz="3200" b="0" dirty="0" err="1">
                <a:solidFill>
                  <a:schemeClr val="tx1"/>
                </a:solidFill>
              </a:rPr>
              <a:t>có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hiểu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được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nội</a:t>
            </a:r>
            <a:r>
              <a:rPr lang="en-US" sz="3200" b="0" dirty="0">
                <a:solidFill>
                  <a:schemeClr val="tx1"/>
                </a:solidFill>
              </a:rPr>
              <a:t> dung </a:t>
            </a:r>
            <a:r>
              <a:rPr lang="en-US" sz="3200" b="0" dirty="0" err="1">
                <a:solidFill>
                  <a:schemeClr val="tx1"/>
                </a:solidFill>
              </a:rPr>
              <a:t>không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 err="1">
                <a:solidFill>
                  <a:schemeClr val="tx1"/>
                </a:solidFill>
              </a:rPr>
              <a:t>Thông</a:t>
            </a:r>
            <a:r>
              <a:rPr lang="en-US" sz="3200" b="0" dirty="0">
                <a:solidFill>
                  <a:schemeClr val="tx1"/>
                </a:solidFill>
              </a:rPr>
              <a:t> tin </a:t>
            </a:r>
            <a:r>
              <a:rPr lang="en-US" sz="3200" b="0" dirty="0" err="1">
                <a:solidFill>
                  <a:schemeClr val="tx1"/>
                </a:solidFill>
              </a:rPr>
              <a:t>cung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cấp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đã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thích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hợp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chưa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</a:rPr>
              <a:t>KH </a:t>
            </a:r>
            <a:r>
              <a:rPr lang="en-US" sz="3200" b="0" dirty="0" err="1">
                <a:solidFill>
                  <a:schemeClr val="tx1"/>
                </a:solidFill>
              </a:rPr>
              <a:t>có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yêu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cầu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thêm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thông</a:t>
            </a:r>
            <a:r>
              <a:rPr lang="en-US" sz="3200" b="0" dirty="0">
                <a:solidFill>
                  <a:schemeClr val="tx1"/>
                </a:solidFill>
              </a:rPr>
              <a:t> tin </a:t>
            </a:r>
            <a:r>
              <a:rPr lang="en-US" sz="3200" b="0" dirty="0" err="1">
                <a:solidFill>
                  <a:schemeClr val="tx1"/>
                </a:solidFill>
              </a:rPr>
              <a:t>nữa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không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</a:rPr>
              <a:t>KH </a:t>
            </a:r>
            <a:r>
              <a:rPr lang="en-US" sz="3200" b="0" dirty="0" err="1">
                <a:solidFill>
                  <a:schemeClr val="tx1"/>
                </a:solidFill>
              </a:rPr>
              <a:t>có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sẵn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sàng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hành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động</a:t>
            </a:r>
            <a:r>
              <a:rPr lang="en-US" sz="3200" b="0" dirty="0">
                <a:solidFill>
                  <a:schemeClr val="tx1"/>
                </a:solidFill>
              </a:rPr>
              <a:t> hay </a:t>
            </a:r>
            <a:r>
              <a:rPr lang="en-US" sz="3200" b="0" dirty="0" err="1">
                <a:solidFill>
                  <a:schemeClr val="tx1"/>
                </a:solidFill>
              </a:rPr>
              <a:t>không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</a:rPr>
              <a:t>KH </a:t>
            </a:r>
            <a:r>
              <a:rPr lang="en-US" sz="3200" b="0" dirty="0" err="1">
                <a:solidFill>
                  <a:schemeClr val="tx1"/>
                </a:solidFill>
              </a:rPr>
              <a:t>phản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hồi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tích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cực</a:t>
            </a:r>
            <a:r>
              <a:rPr lang="en-US" sz="3200" b="0" dirty="0">
                <a:solidFill>
                  <a:schemeClr val="tx1"/>
                </a:solidFill>
              </a:rPr>
              <a:t> hay </a:t>
            </a:r>
            <a:r>
              <a:rPr lang="en-US" sz="3200" b="0" dirty="0" err="1">
                <a:solidFill>
                  <a:schemeClr val="tx1"/>
                </a:solidFill>
              </a:rPr>
              <a:t>tiêu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cực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để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kịp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thời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điều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chỉnh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</a:rPr>
              <a:t>KH </a:t>
            </a:r>
            <a:r>
              <a:rPr lang="en-US" sz="3200" b="0" dirty="0" err="1">
                <a:solidFill>
                  <a:schemeClr val="tx1"/>
                </a:solidFill>
              </a:rPr>
              <a:t>nghe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tập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trung</a:t>
            </a:r>
            <a:r>
              <a:rPr lang="en-US" sz="3200" b="0" dirty="0">
                <a:solidFill>
                  <a:schemeClr val="tx1"/>
                </a:solidFill>
              </a:rPr>
              <a:t> </a:t>
            </a:r>
            <a:r>
              <a:rPr lang="en-US" sz="3200" b="0" dirty="0" err="1">
                <a:solidFill>
                  <a:schemeClr val="tx1"/>
                </a:solidFill>
              </a:rPr>
              <a:t>hơn</a:t>
            </a:r>
            <a:endParaRPr lang="en-US" sz="3200" b="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3200" b="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29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fr-FR" altLang="en-US" sz="3200" b="0" dirty="0">
                <a:solidFill>
                  <a:schemeClr val="tx1"/>
                </a:solidFill>
              </a:rPr>
              <a:t>Bao </a:t>
            </a:r>
            <a:r>
              <a:rPr lang="fr-FR" altLang="en-US" sz="3200" b="0" dirty="0" err="1">
                <a:solidFill>
                  <a:schemeClr val="tx1"/>
                </a:solidFill>
              </a:rPr>
              <a:t>quát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được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toàn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bộ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đối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tượng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fr-FR" altLang="en-US" sz="3200" b="0" dirty="0" err="1">
                <a:solidFill>
                  <a:schemeClr val="tx1"/>
                </a:solidFill>
              </a:rPr>
              <a:t>Phát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hiện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được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những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biểu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hiện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khác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thường</a:t>
            </a:r>
            <a:r>
              <a:rPr lang="fr-FR" altLang="en-US" sz="3200" b="0" dirty="0">
                <a:solidFill>
                  <a:schemeClr val="tx1"/>
                </a:solidFill>
              </a:rPr>
              <a:t> ở </a:t>
            </a:r>
            <a:r>
              <a:rPr lang="fr-FR" altLang="en-US" sz="3200" b="0" dirty="0" err="1">
                <a:solidFill>
                  <a:schemeClr val="tx1"/>
                </a:solidFill>
              </a:rPr>
              <a:t>đối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tượng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để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điều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chỉnh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fr-FR" altLang="en-US" sz="3200" b="0" dirty="0" err="1">
                <a:solidFill>
                  <a:schemeClr val="tx1"/>
                </a:solidFill>
              </a:rPr>
              <a:t>Nhắc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nhở</a:t>
            </a:r>
            <a:r>
              <a:rPr lang="fr-FR" altLang="en-US" sz="3200" b="0" dirty="0">
                <a:solidFill>
                  <a:schemeClr val="tx1"/>
                </a:solidFill>
              </a:rPr>
              <a:t>, </a:t>
            </a:r>
            <a:r>
              <a:rPr lang="fr-FR" altLang="en-US" sz="3200" b="0" dirty="0" err="1">
                <a:solidFill>
                  <a:schemeClr val="tx1"/>
                </a:solidFill>
              </a:rPr>
              <a:t>thu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hút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sự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chú</a:t>
            </a:r>
            <a:r>
              <a:rPr lang="fr-FR" altLang="en-US" sz="3200" b="0" dirty="0">
                <a:solidFill>
                  <a:schemeClr val="tx1"/>
                </a:solidFill>
              </a:rPr>
              <a:t> ý </a:t>
            </a:r>
            <a:r>
              <a:rPr lang="fr-FR" altLang="en-US" sz="3200" b="0" dirty="0" err="1">
                <a:solidFill>
                  <a:schemeClr val="tx1"/>
                </a:solidFill>
              </a:rPr>
              <a:t>của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đối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tượng</a:t>
            </a:r>
            <a:endParaRPr lang="en-US" altLang="en-US" sz="3200" b="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fr-FR" altLang="en-US" sz="3200" b="0" dirty="0" err="1">
                <a:solidFill>
                  <a:schemeClr val="tx1"/>
                </a:solidFill>
              </a:rPr>
              <a:t>Động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viên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sự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tham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gia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tích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của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đối</a:t>
            </a:r>
            <a:r>
              <a:rPr lang="fr-FR" altLang="en-US" sz="3200" b="0" dirty="0">
                <a:solidFill>
                  <a:schemeClr val="tx1"/>
                </a:solidFill>
              </a:rPr>
              <a:t> </a:t>
            </a:r>
            <a:r>
              <a:rPr lang="fr-FR" altLang="en-US" sz="3200" b="0" dirty="0" err="1">
                <a:solidFill>
                  <a:schemeClr val="tx1"/>
                </a:solidFill>
              </a:rPr>
              <a:t>tượng</a:t>
            </a:r>
            <a:endParaRPr lang="en-US" altLang="en-US" sz="3200" b="0" dirty="0">
              <a:solidFill>
                <a:schemeClr val="tx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7E1A625-A715-40A8-A62C-46D33958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666750"/>
          </a:xfrm>
        </p:spPr>
        <p:txBody>
          <a:bodyPr/>
          <a:lstStyle/>
          <a:p>
            <a:pPr algn="ctr"/>
            <a:r>
              <a:rPr lang="pt-BR" altLang="en-US" sz="3600" b="1" dirty="0"/>
              <a:t>KỸ NĂNG QUAN SÁT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42053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49263" y="304800"/>
            <a:ext cx="8229600" cy="742950"/>
          </a:xfrm>
        </p:spPr>
        <p:txBody>
          <a:bodyPr/>
          <a:lstStyle/>
          <a:p>
            <a:pPr algn="ctr"/>
            <a:r>
              <a:rPr lang="en-US" altLang="en-US" sz="3600" b="1" dirty="0"/>
              <a:t>KỸ NĂNG THUYẾT PHỤC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76800"/>
          </a:xfrm>
        </p:spPr>
        <p:txBody>
          <a:bodyPr/>
          <a:lstStyle/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Thuyết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phục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2800" b="0" dirty="0">
                <a:solidFill>
                  <a:schemeClr val="tx1"/>
                </a:solidFill>
              </a:rPr>
              <a:t> KH </a:t>
            </a:r>
            <a:r>
              <a:rPr lang="en-US" altLang="en-US" sz="2800" b="0" dirty="0" err="1">
                <a:solidFill>
                  <a:schemeClr val="tx1"/>
                </a:solidFill>
              </a:rPr>
              <a:t>trong</a:t>
            </a:r>
            <a:r>
              <a:rPr lang="en-US" altLang="en-US" sz="2800" b="0" dirty="0">
                <a:solidFill>
                  <a:schemeClr val="tx1"/>
                </a:solidFill>
              </a:rPr>
              <a:t> TT-GDSK </a:t>
            </a:r>
            <a:r>
              <a:rPr lang="en-US" altLang="en-US" sz="2800" b="0" dirty="0" err="1">
                <a:solidFill>
                  <a:schemeClr val="tx1"/>
                </a:solidFill>
              </a:rPr>
              <a:t>là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một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kỹ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năng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tổng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hợp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vì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mục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đích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quan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trọng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nhất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của</a:t>
            </a:r>
            <a:r>
              <a:rPr lang="en-US" altLang="en-US" sz="2800" b="0" dirty="0">
                <a:solidFill>
                  <a:schemeClr val="tx1"/>
                </a:solidFill>
              </a:rPr>
              <a:t> TT-GDSK </a:t>
            </a:r>
            <a:r>
              <a:rPr lang="en-US" altLang="en-US" sz="2800" b="0" dirty="0" err="1">
                <a:solidFill>
                  <a:schemeClr val="tx1"/>
                </a:solidFill>
              </a:rPr>
              <a:t>là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thuyết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phục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đối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tượng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thực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hành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hành</a:t>
            </a:r>
            <a:r>
              <a:rPr lang="en-US" altLang="en-US" sz="2800" b="0" dirty="0">
                <a:solidFill>
                  <a:schemeClr val="tx1"/>
                </a:solidFill>
              </a:rPr>
              <a:t> vi </a:t>
            </a:r>
            <a:r>
              <a:rPr lang="en-US" altLang="en-US" sz="2800" b="0" dirty="0" err="1">
                <a:solidFill>
                  <a:schemeClr val="tx1"/>
                </a:solidFill>
              </a:rPr>
              <a:t>có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lợi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cho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sức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khỏe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Để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thuyết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phục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đối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tượng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thì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cần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phối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hợp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nhiều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kỹ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năng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khác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như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làm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quen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nói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hỏi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nghe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sử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dụng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phương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tiện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và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hình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ảnh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ví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dụ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minh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hoạ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Sử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dụng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tình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cảm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để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thuyết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phục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Giải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thích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có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vai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trò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quan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trọng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để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thuyết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phục</a:t>
            </a:r>
            <a:endParaRPr lang="en-US" altLang="en-US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1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90500"/>
            <a:ext cx="7010400" cy="915988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cs typeface="Arial" charset="0"/>
              </a:rPr>
              <a:t>MỤC TIÊU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2713" y="1270000"/>
            <a:ext cx="8832850" cy="1359561"/>
            <a:chOff x="87313" y="914400"/>
            <a:chExt cx="8832443" cy="873760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457200" y="914400"/>
              <a:ext cx="8462556" cy="873760"/>
              <a:chOff x="381000" y="914400"/>
              <a:chExt cx="8462556" cy="873760"/>
            </a:xfrm>
          </p:grpSpPr>
          <p:grpSp>
            <p:nvGrpSpPr>
              <p:cNvPr id="4" name="Group 3"/>
              <p:cNvGrpSpPr>
                <a:grpSpLocks/>
              </p:cNvGrpSpPr>
              <p:nvPr/>
            </p:nvGrpSpPr>
            <p:grpSpPr bwMode="auto">
              <a:xfrm>
                <a:off x="381000" y="914400"/>
                <a:ext cx="8462556" cy="873760"/>
                <a:chOff x="720" y="1392"/>
                <a:chExt cx="4097" cy="344"/>
              </a:xfrm>
            </p:grpSpPr>
            <p:sp>
              <p:nvSpPr>
                <p:cNvPr id="7172" name="AutoShape 4"/>
                <p:cNvSpPr>
                  <a:spLocks noChangeArrowheads="1"/>
                </p:cNvSpPr>
                <p:nvPr/>
              </p:nvSpPr>
              <p:spPr bwMode="gray">
                <a:xfrm>
                  <a:off x="720" y="1392"/>
                  <a:ext cx="4058" cy="334"/>
                </a:xfrm>
                <a:prstGeom prst="roundRect">
                  <a:avLst>
                    <a:gd name="adj" fmla="val 17509"/>
                  </a:avLst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  <p:grpSp>
              <p:nvGrpSpPr>
                <p:cNvPr id="7" name="Group 5"/>
                <p:cNvGrpSpPr>
                  <a:grpSpLocks/>
                </p:cNvGrpSpPr>
                <p:nvPr/>
              </p:nvGrpSpPr>
              <p:grpSpPr bwMode="auto">
                <a:xfrm>
                  <a:off x="730" y="1407"/>
                  <a:ext cx="4087" cy="329"/>
                  <a:chOff x="744" y="1407"/>
                  <a:chExt cx="4031" cy="329"/>
                </a:xfrm>
              </p:grpSpPr>
              <p:sp>
                <p:nvSpPr>
                  <p:cNvPr id="5" name="AutoShape 6"/>
                  <p:cNvSpPr>
                    <a:spLocks noChangeArrowheads="1"/>
                  </p:cNvSpPr>
                  <p:nvPr/>
                </p:nvSpPr>
                <p:spPr bwMode="gray">
                  <a:xfrm flipV="1">
                    <a:off x="744" y="1707"/>
                    <a:ext cx="3988" cy="2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2">
                          <a:alpha val="0"/>
                        </a:schemeClr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6" name="AutoShape 7"/>
                  <p:cNvSpPr>
                    <a:spLocks noChangeArrowheads="1"/>
                  </p:cNvSpPr>
                  <p:nvPr/>
                </p:nvSpPr>
                <p:spPr bwMode="gray">
                  <a:xfrm>
                    <a:off x="787" y="140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</p:grpSp>
          </p:grpSp>
          <p:sp>
            <p:nvSpPr>
              <p:cNvPr id="45085" name="Text Box 23"/>
              <p:cNvSpPr txBox="1">
                <a:spLocks noChangeArrowheads="1"/>
              </p:cNvSpPr>
              <p:nvPr/>
            </p:nvSpPr>
            <p:spPr bwMode="white">
              <a:xfrm>
                <a:off x="727364" y="1047224"/>
                <a:ext cx="7921034" cy="613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indent="-457200" algn="just"/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Trình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bày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được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khái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niệm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,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bản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chất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,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mục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đích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và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vai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trò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của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giáo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dục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sức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khỏe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.</a:t>
                </a:r>
              </a:p>
            </p:txBody>
          </p:sp>
        </p:grpSp>
        <p:sp>
          <p:nvSpPr>
            <p:cNvPr id="31" name="Oval 30"/>
            <p:cNvSpPr/>
            <p:nvPr/>
          </p:nvSpPr>
          <p:spPr>
            <a:xfrm>
              <a:off x="87313" y="1057235"/>
              <a:ext cx="649257" cy="510126"/>
            </a:xfrm>
            <a:prstGeom prst="ellips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vi-VN" sz="32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25413" y="2694710"/>
            <a:ext cx="8739187" cy="1334195"/>
            <a:chOff x="100014" y="2286000"/>
            <a:chExt cx="8739186" cy="906780"/>
          </a:xfrm>
        </p:grpSpPr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457200" y="2286000"/>
              <a:ext cx="8382000" cy="906780"/>
              <a:chOff x="381000" y="2286000"/>
              <a:chExt cx="8382000" cy="906780"/>
            </a:xfrm>
          </p:grpSpPr>
          <p:grpSp>
            <p:nvGrpSpPr>
              <p:cNvPr id="10" name="Group 8"/>
              <p:cNvGrpSpPr>
                <a:grpSpLocks/>
              </p:cNvGrpSpPr>
              <p:nvPr/>
            </p:nvGrpSpPr>
            <p:grpSpPr bwMode="auto">
              <a:xfrm>
                <a:off x="381000" y="2286000"/>
                <a:ext cx="8382000" cy="906780"/>
                <a:chOff x="720" y="1392"/>
                <a:chExt cx="4058" cy="357"/>
              </a:xfrm>
            </p:grpSpPr>
            <p:sp>
              <p:nvSpPr>
                <p:cNvPr id="46116" name="AutoShape 9"/>
                <p:cNvSpPr>
                  <a:spLocks noChangeArrowheads="1"/>
                </p:cNvSpPr>
                <p:nvPr/>
              </p:nvSpPr>
              <p:spPr bwMode="gray">
                <a:xfrm>
                  <a:off x="720" y="1392"/>
                  <a:ext cx="4058" cy="326"/>
                </a:xfrm>
                <a:prstGeom prst="roundRect">
                  <a:avLst>
                    <a:gd name="adj" fmla="val 17509"/>
                  </a:avLst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vi-VN">
                    <a:ea typeface="ＭＳ Ｐゴシック"/>
                    <a:cs typeface="ＭＳ Ｐゴシック"/>
                  </a:endParaRPr>
                </a:p>
              </p:txBody>
            </p:sp>
            <p:grpSp>
              <p:nvGrpSpPr>
                <p:cNvPr id="11" name="Group 10"/>
                <p:cNvGrpSpPr>
                  <a:grpSpLocks/>
                </p:cNvGrpSpPr>
                <p:nvPr/>
              </p:nvGrpSpPr>
              <p:grpSpPr bwMode="auto">
                <a:xfrm>
                  <a:off x="730" y="1407"/>
                  <a:ext cx="4043" cy="342"/>
                  <a:chOff x="744" y="1407"/>
                  <a:chExt cx="3988" cy="342"/>
                </a:xfrm>
              </p:grpSpPr>
              <p:sp>
                <p:nvSpPr>
                  <p:cNvPr id="7179" name="AutoShape 11"/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737"/>
                    <a:ext cx="3988" cy="12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hlink">
                          <a:alpha val="0"/>
                        </a:schemeClr>
                      </a:gs>
                      <a:gs pos="100000">
                        <a:schemeClr val="hlink">
                          <a:gamma/>
                          <a:tint val="0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7180" name="AutoShape 12"/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40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hlink">
                          <a:gamma/>
                          <a:tint val="0"/>
                          <a:invGamma/>
                        </a:schemeClr>
                      </a:gs>
                      <a:gs pos="100000">
                        <a:schemeClr val="hlink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</p:grpSp>
          </p:grpSp>
          <p:sp>
            <p:nvSpPr>
              <p:cNvPr id="5146" name="Text Box 26"/>
              <p:cNvSpPr txBox="1">
                <a:spLocks noChangeArrowheads="1"/>
              </p:cNvSpPr>
              <p:nvPr/>
            </p:nvSpPr>
            <p:spPr bwMode="white">
              <a:xfrm>
                <a:off x="741364" y="2396052"/>
                <a:ext cx="7848599" cy="6484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ctr">
                <a:spAutoFit/>
              </a:bodyPr>
              <a:lstStyle>
                <a:lvl1pPr indent="-4572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b="1" dirty="0" err="1"/>
                  <a:t>Trình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bày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được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các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nguyên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tắc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và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các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kỹ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năng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giáo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dục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sức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khỏe</a:t>
                </a:r>
                <a:endParaRPr lang="en-US" sz="2800" b="1" dirty="0"/>
              </a:p>
            </p:txBody>
          </p:sp>
        </p:grpSp>
        <p:sp>
          <p:nvSpPr>
            <p:cNvPr id="32" name="Oval 31"/>
            <p:cNvSpPr/>
            <p:nvPr/>
          </p:nvSpPr>
          <p:spPr>
            <a:xfrm>
              <a:off x="100014" y="2446762"/>
              <a:ext cx="636587" cy="616073"/>
            </a:xfrm>
            <a:prstGeom prst="ellips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vi-VN" sz="32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112713" y="4083050"/>
            <a:ext cx="8718550" cy="1250950"/>
            <a:chOff x="152400" y="3657600"/>
            <a:chExt cx="8839200" cy="1524000"/>
          </a:xfrm>
        </p:grpSpPr>
        <p:grpSp>
          <p:nvGrpSpPr>
            <p:cNvPr id="13" name="Group 33"/>
            <p:cNvGrpSpPr>
              <a:grpSpLocks/>
            </p:cNvGrpSpPr>
            <p:nvPr/>
          </p:nvGrpSpPr>
          <p:grpSpPr bwMode="auto">
            <a:xfrm>
              <a:off x="533400" y="3657600"/>
              <a:ext cx="8458200" cy="1524000"/>
              <a:chOff x="381000" y="3657600"/>
              <a:chExt cx="8458200" cy="1524000"/>
            </a:xfrm>
          </p:grpSpPr>
          <p:grpSp>
            <p:nvGrpSpPr>
              <p:cNvPr id="14" name="Group 3"/>
              <p:cNvGrpSpPr>
                <a:grpSpLocks/>
              </p:cNvGrpSpPr>
              <p:nvPr/>
            </p:nvGrpSpPr>
            <p:grpSpPr bwMode="auto">
              <a:xfrm>
                <a:off x="381000" y="3657600"/>
                <a:ext cx="8458200" cy="1524000"/>
                <a:chOff x="720" y="1392"/>
                <a:chExt cx="4058" cy="480"/>
              </a:xfrm>
            </p:grpSpPr>
            <p:sp>
              <p:nvSpPr>
                <p:cNvPr id="23" name="AutoShape 4"/>
                <p:cNvSpPr>
                  <a:spLocks noChangeArrowheads="1"/>
                </p:cNvSpPr>
                <p:nvPr/>
              </p:nvSpPr>
              <p:spPr bwMode="gray">
                <a:xfrm>
                  <a:off x="720" y="1392"/>
                  <a:ext cx="4058" cy="480"/>
                </a:xfrm>
                <a:prstGeom prst="roundRect">
                  <a:avLst>
                    <a:gd name="adj" fmla="val 17509"/>
                  </a:avLst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  <p:grpSp>
              <p:nvGrpSpPr>
                <p:cNvPr id="15" name="Group 5"/>
                <p:cNvGrpSpPr>
                  <a:grpSpLocks/>
                </p:cNvGrpSpPr>
                <p:nvPr/>
              </p:nvGrpSpPr>
              <p:grpSpPr bwMode="auto">
                <a:xfrm>
                  <a:off x="730" y="1407"/>
                  <a:ext cx="4043" cy="445"/>
                  <a:chOff x="744" y="1407"/>
                  <a:chExt cx="3988" cy="445"/>
                </a:xfrm>
              </p:grpSpPr>
              <p:sp>
                <p:nvSpPr>
                  <p:cNvPr id="25" name="AutoShape 6"/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73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2">
                          <a:alpha val="0"/>
                        </a:schemeClr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26" name="AutoShape 7"/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40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</p:grpSp>
          </p:grpSp>
          <p:sp>
            <p:nvSpPr>
              <p:cNvPr id="45065" name="Text Box 23"/>
              <p:cNvSpPr txBox="1">
                <a:spLocks noChangeArrowheads="1"/>
              </p:cNvSpPr>
              <p:nvPr/>
            </p:nvSpPr>
            <p:spPr bwMode="white">
              <a:xfrm>
                <a:off x="740986" y="3838943"/>
                <a:ext cx="8001000" cy="1162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indent="-457200" algn="just"/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Trình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bày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được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các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phương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pháp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và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phương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tiện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giáo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dục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sức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khỏe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.</a:t>
                </a:r>
              </a:p>
            </p:txBody>
          </p:sp>
        </p:grpSp>
        <p:sp>
          <p:nvSpPr>
            <p:cNvPr id="33" name="Oval 32"/>
            <p:cNvSpPr/>
            <p:nvPr/>
          </p:nvSpPr>
          <p:spPr>
            <a:xfrm>
              <a:off x="152400" y="3887748"/>
              <a:ext cx="685634" cy="947665"/>
            </a:xfrm>
            <a:prstGeom prst="ellips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vi-VN" sz="32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35">
            <a:extLst>
              <a:ext uri="{FF2B5EF4-FFF2-40B4-BE49-F238E27FC236}">
                <a16:creationId xmlns:a16="http://schemas.microsoft.com/office/drawing/2014/main" id="{B5CA06B9-5533-4D30-974A-F2E03C6DFB56}"/>
              </a:ext>
            </a:extLst>
          </p:cNvPr>
          <p:cNvGrpSpPr>
            <a:grpSpLocks/>
          </p:cNvGrpSpPr>
          <p:nvPr/>
        </p:nvGrpSpPr>
        <p:grpSpPr bwMode="auto">
          <a:xfrm>
            <a:off x="100013" y="5447605"/>
            <a:ext cx="8739187" cy="1334195"/>
            <a:chOff x="100014" y="2286000"/>
            <a:chExt cx="8739186" cy="906780"/>
          </a:xfrm>
        </p:grpSpPr>
        <p:grpSp>
          <p:nvGrpSpPr>
            <p:cNvPr id="43" name="Group 32">
              <a:extLst>
                <a:ext uri="{FF2B5EF4-FFF2-40B4-BE49-F238E27FC236}">
                  <a16:creationId xmlns:a16="http://schemas.microsoft.com/office/drawing/2014/main" id="{16F416D0-72A8-4E0B-A593-2C32BACF4E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" y="2286000"/>
              <a:ext cx="8382000" cy="906780"/>
              <a:chOff x="381000" y="2286000"/>
              <a:chExt cx="8382000" cy="906780"/>
            </a:xfrm>
          </p:grpSpPr>
          <p:grpSp>
            <p:nvGrpSpPr>
              <p:cNvPr id="45" name="Group 8">
                <a:extLst>
                  <a:ext uri="{FF2B5EF4-FFF2-40B4-BE49-F238E27FC236}">
                    <a16:creationId xmlns:a16="http://schemas.microsoft.com/office/drawing/2014/main" id="{AFAD54C4-52CF-4A20-BCAD-31E45E60AA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1000" y="2286000"/>
                <a:ext cx="8382000" cy="906780"/>
                <a:chOff x="720" y="1392"/>
                <a:chExt cx="4058" cy="357"/>
              </a:xfrm>
            </p:grpSpPr>
            <p:sp>
              <p:nvSpPr>
                <p:cNvPr id="47" name="AutoShape 9">
                  <a:extLst>
                    <a:ext uri="{FF2B5EF4-FFF2-40B4-BE49-F238E27FC236}">
                      <a16:creationId xmlns:a16="http://schemas.microsoft.com/office/drawing/2014/main" id="{15CF0ACA-D78A-4ACD-A21D-94626CF7A8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720" y="1392"/>
                  <a:ext cx="4058" cy="326"/>
                </a:xfrm>
                <a:prstGeom prst="roundRect">
                  <a:avLst>
                    <a:gd name="adj" fmla="val 17509"/>
                  </a:avLst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vi-VN">
                    <a:ea typeface="ＭＳ Ｐゴシック"/>
                    <a:cs typeface="ＭＳ Ｐゴシック"/>
                  </a:endParaRPr>
                </a:p>
              </p:txBody>
            </p: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F037AF90-A072-468C-8ABC-9E7FDEE6E4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30" y="1407"/>
                  <a:ext cx="4043" cy="342"/>
                  <a:chOff x="744" y="1407"/>
                  <a:chExt cx="3988" cy="342"/>
                </a:xfrm>
              </p:grpSpPr>
              <p:sp>
                <p:nvSpPr>
                  <p:cNvPr id="49" name="AutoShape 11">
                    <a:extLst>
                      <a:ext uri="{FF2B5EF4-FFF2-40B4-BE49-F238E27FC236}">
                        <a16:creationId xmlns:a16="http://schemas.microsoft.com/office/drawing/2014/main" id="{9E0BA1A7-91E0-43CD-9134-89256C364B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737"/>
                    <a:ext cx="3988" cy="12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hlink">
                          <a:alpha val="0"/>
                        </a:schemeClr>
                      </a:gs>
                      <a:gs pos="100000">
                        <a:schemeClr val="hlink">
                          <a:gamma/>
                          <a:tint val="0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50" name="AutoShape 12">
                    <a:extLst>
                      <a:ext uri="{FF2B5EF4-FFF2-40B4-BE49-F238E27FC236}">
                        <a16:creationId xmlns:a16="http://schemas.microsoft.com/office/drawing/2014/main" id="{05D40C42-7A36-4575-918A-031A6A0138E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40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hlink">
                          <a:gamma/>
                          <a:tint val="0"/>
                          <a:invGamma/>
                        </a:schemeClr>
                      </a:gs>
                      <a:gs pos="100000">
                        <a:schemeClr val="hlink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</p:grpSp>
          </p:grpSp>
          <p:sp>
            <p:nvSpPr>
              <p:cNvPr id="46" name="Text Box 26">
                <a:extLst>
                  <a:ext uri="{FF2B5EF4-FFF2-40B4-BE49-F238E27FC236}">
                    <a16:creationId xmlns:a16="http://schemas.microsoft.com/office/drawing/2014/main" id="{7AB5ADF3-4D4A-446F-A605-CC3100DEC331}"/>
                  </a:ext>
                </a:extLst>
              </p:cNvPr>
              <p:cNvSpPr txBox="1">
                <a:spLocks noChangeArrowheads="1"/>
              </p:cNvSpPr>
              <p:nvPr/>
            </p:nvSpPr>
            <p:spPr bwMode="white">
              <a:xfrm>
                <a:off x="741364" y="2396052"/>
                <a:ext cx="7848599" cy="6484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ctr">
                <a:spAutoFit/>
              </a:bodyPr>
              <a:lstStyle>
                <a:lvl1pPr indent="-4572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b="1" dirty="0" err="1"/>
                  <a:t>Trình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bày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được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các</a:t>
                </a:r>
                <a:r>
                  <a:rPr lang="en-US" sz="2800" b="1" dirty="0"/>
                  <a:t> </a:t>
                </a:r>
                <a:r>
                  <a:rPr lang="vi-VN" sz="2800" b="1" dirty="0"/>
                  <a:t>nội dung cần </a:t>
                </a:r>
                <a:r>
                  <a:rPr lang="en-US" sz="2800" b="1" dirty="0" err="1"/>
                  <a:t>giáo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dục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sức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khỏe</a:t>
                </a:r>
                <a:r>
                  <a:rPr lang="vi-VN" sz="2800" b="1" dirty="0"/>
                  <a:t> tại cộng đồng.</a:t>
                </a:r>
                <a:endParaRPr lang="en-US" sz="2800" b="1" dirty="0"/>
              </a:p>
            </p:txBody>
          </p:sp>
        </p:grp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9538601-004B-43AD-AB23-D219EDC50303}"/>
                </a:ext>
              </a:extLst>
            </p:cNvPr>
            <p:cNvSpPr/>
            <p:nvPr/>
          </p:nvSpPr>
          <p:spPr>
            <a:xfrm>
              <a:off x="100014" y="2446762"/>
              <a:ext cx="636587" cy="616073"/>
            </a:xfrm>
            <a:prstGeom prst="ellips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vi-VN" sz="3200" b="1" dirty="0">
                  <a:solidFill>
                    <a:schemeClr val="tx1"/>
                  </a:solidFill>
                  <a:cs typeface="Arial" pitchFamily="34" charset="0"/>
                </a:rPr>
                <a:t>4</a:t>
              </a:r>
            </a:p>
          </p:txBody>
        </p:sp>
      </p:grp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534400" cy="6019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ES" sz="3200" b="1" dirty="0" err="1">
                <a:solidFill>
                  <a:schemeClr val="tx1"/>
                </a:solidFill>
              </a:rPr>
              <a:t>Yêu</a:t>
            </a:r>
            <a:r>
              <a:rPr lang="es-ES" sz="3200" b="1" dirty="0">
                <a:solidFill>
                  <a:schemeClr val="tx1"/>
                </a:solidFill>
              </a:rPr>
              <a:t> </a:t>
            </a:r>
            <a:r>
              <a:rPr lang="es-ES" sz="3200" b="1" dirty="0" err="1">
                <a:solidFill>
                  <a:schemeClr val="tx1"/>
                </a:solidFill>
              </a:rPr>
              <a:t>cầu</a:t>
            </a:r>
            <a:r>
              <a:rPr lang="es-ES" sz="3200" b="1" dirty="0">
                <a:solidFill>
                  <a:schemeClr val="tx1"/>
                </a:solidFill>
              </a:rPr>
              <a:t> </a:t>
            </a:r>
            <a:r>
              <a:rPr lang="es-ES" sz="3200" b="1" dirty="0" err="1">
                <a:solidFill>
                  <a:schemeClr val="tx1"/>
                </a:solidFill>
              </a:rPr>
              <a:t>khi</a:t>
            </a:r>
            <a:r>
              <a:rPr lang="es-ES" sz="3200" b="1" dirty="0">
                <a:solidFill>
                  <a:schemeClr val="tx1"/>
                </a:solidFill>
              </a:rPr>
              <a:t> </a:t>
            </a:r>
            <a:r>
              <a:rPr lang="es-ES" sz="3200" b="1" dirty="0" err="1">
                <a:solidFill>
                  <a:schemeClr val="tx1"/>
                </a:solidFill>
              </a:rPr>
              <a:t>giải</a:t>
            </a:r>
            <a:r>
              <a:rPr lang="es-ES" sz="3200" b="1" dirty="0">
                <a:solidFill>
                  <a:schemeClr val="tx1"/>
                </a:solidFill>
              </a:rPr>
              <a:t> </a:t>
            </a:r>
            <a:r>
              <a:rPr lang="es-ES" sz="3200" b="1" dirty="0" err="1">
                <a:solidFill>
                  <a:schemeClr val="tx1"/>
                </a:solidFill>
              </a:rPr>
              <a:t>thích</a:t>
            </a:r>
            <a:r>
              <a:rPr lang="es-ES" sz="3200" b="1" dirty="0">
                <a:solidFill>
                  <a:schemeClr val="tx1"/>
                </a:solidFill>
              </a:rPr>
              <a:t>: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800" b="0" dirty="0" err="1">
                <a:solidFill>
                  <a:schemeClr val="tx1"/>
                </a:solidFill>
              </a:rPr>
              <a:t>Nắm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chắc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vấn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đề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cần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giải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thích</a:t>
            </a:r>
            <a:endParaRPr lang="en-US" sz="2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800" b="0" dirty="0" err="1">
                <a:solidFill>
                  <a:schemeClr val="tx1"/>
                </a:solidFill>
              </a:rPr>
              <a:t>Giải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thích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đầy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đủ</a:t>
            </a:r>
            <a:r>
              <a:rPr lang="es-ES" sz="2800" b="0" dirty="0">
                <a:solidFill>
                  <a:schemeClr val="tx1"/>
                </a:solidFill>
              </a:rPr>
              <a:t>, </a:t>
            </a:r>
            <a:r>
              <a:rPr lang="es-ES" sz="2800" b="0" dirty="0" err="1">
                <a:solidFill>
                  <a:schemeClr val="tx1"/>
                </a:solidFill>
              </a:rPr>
              <a:t>rõ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ràng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vấn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đề</a:t>
            </a:r>
            <a:endParaRPr lang="en-US" sz="2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800" b="0" dirty="0" err="1">
                <a:solidFill>
                  <a:schemeClr val="tx1"/>
                </a:solidFill>
              </a:rPr>
              <a:t>Giải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thích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ngắn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gọn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xúc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tích</a:t>
            </a:r>
            <a:endParaRPr lang="es-ES" sz="2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Sử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dụng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từ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ngữ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dễ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hiểu</a:t>
            </a:r>
            <a:r>
              <a:rPr lang="es-ES" sz="2800" b="0" dirty="0">
                <a:solidFill>
                  <a:schemeClr val="tx1"/>
                </a:solidFill>
              </a:rPr>
              <a:t>;</a:t>
            </a:r>
            <a:endParaRPr lang="en-US" sz="2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800" b="0" dirty="0" err="1">
                <a:solidFill>
                  <a:schemeClr val="tx1"/>
                </a:solidFill>
              </a:rPr>
              <a:t>Sử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dụng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các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ví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dụ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và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tranh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ảnh</a:t>
            </a:r>
            <a:r>
              <a:rPr lang="es-ES" sz="2800" b="0" dirty="0">
                <a:solidFill>
                  <a:schemeClr val="tx1"/>
                </a:solidFill>
              </a:rPr>
              <a:t>, </a:t>
            </a:r>
            <a:r>
              <a:rPr lang="es-ES" sz="2800" b="0" dirty="0" err="1">
                <a:solidFill>
                  <a:schemeClr val="tx1"/>
                </a:solidFill>
              </a:rPr>
              <a:t>tài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liệu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minh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hoạ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để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giải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thích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nếu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có</a:t>
            </a:r>
            <a:r>
              <a:rPr lang="es-ES" sz="2800" b="0" dirty="0">
                <a:solidFill>
                  <a:schemeClr val="tx1"/>
                </a:solidFill>
              </a:rPr>
              <a:t>;</a:t>
            </a:r>
            <a:endParaRPr lang="en-US" sz="2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800" b="0" dirty="0" err="1">
                <a:solidFill>
                  <a:schemeClr val="tx1"/>
                </a:solidFill>
              </a:rPr>
              <a:t>Giải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thích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tất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cả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mọi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câu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hỏi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mà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đối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tượng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đã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nêu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ra</a:t>
            </a:r>
            <a:r>
              <a:rPr lang="es-ES" sz="2800" b="0" dirty="0">
                <a:solidFill>
                  <a:schemeClr val="tx1"/>
                </a:solidFill>
              </a:rPr>
              <a:t>;</a:t>
            </a:r>
            <a:endParaRPr lang="en-US" sz="2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sz="2800" b="0" dirty="0" err="1">
                <a:solidFill>
                  <a:schemeClr val="tx1"/>
                </a:solidFill>
              </a:rPr>
              <a:t>Bằng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cử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chỉ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thể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hiện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sự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đồng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cảm</a:t>
            </a:r>
            <a:r>
              <a:rPr lang="es-ES" sz="2800" b="0" dirty="0">
                <a:solidFill>
                  <a:schemeClr val="tx1"/>
                </a:solidFill>
              </a:rPr>
              <a:t>, </a:t>
            </a:r>
            <a:r>
              <a:rPr lang="es-ES" sz="2800" b="0" dirty="0" err="1">
                <a:solidFill>
                  <a:schemeClr val="tx1"/>
                </a:solidFill>
              </a:rPr>
              <a:t>kính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trọng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đối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tượng</a:t>
            </a:r>
            <a:r>
              <a:rPr lang="es-ES" sz="2800" b="0" dirty="0">
                <a:solidFill>
                  <a:schemeClr val="tx1"/>
                </a:solidFill>
              </a:rPr>
              <a:t>, </a:t>
            </a:r>
            <a:r>
              <a:rPr lang="es-ES" sz="2800" b="0" dirty="0" err="1">
                <a:solidFill>
                  <a:schemeClr val="tx1"/>
                </a:solidFill>
              </a:rPr>
              <a:t>không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được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tỏ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thái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độ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coi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thường</a:t>
            </a:r>
            <a:r>
              <a:rPr lang="es-ES" sz="2800" b="0" dirty="0">
                <a:solidFill>
                  <a:schemeClr val="tx1"/>
                </a:solidFill>
              </a:rPr>
              <a:t> </a:t>
            </a:r>
            <a:r>
              <a:rPr lang="es-ES" sz="2800" b="0" dirty="0" err="1">
                <a:solidFill>
                  <a:schemeClr val="tx1"/>
                </a:solidFill>
              </a:rPr>
              <a:t>họ</a:t>
            </a:r>
            <a:r>
              <a:rPr lang="es-ES" sz="2800" b="0" dirty="0">
                <a:solidFill>
                  <a:schemeClr val="tx1"/>
                </a:solidFill>
              </a:rPr>
              <a:t>. </a:t>
            </a:r>
            <a:endParaRPr lang="en-US" sz="2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b="0" dirty="0" err="1">
                <a:solidFill>
                  <a:schemeClr val="tx1"/>
                </a:solidFill>
              </a:rPr>
              <a:t>Cần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có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thái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độ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kiên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trì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khi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giải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  <a:r>
              <a:rPr lang="en-US" sz="2800" b="0" dirty="0" err="1">
                <a:solidFill>
                  <a:schemeClr val="tx1"/>
                </a:solidFill>
              </a:rPr>
              <a:t>thíc</a:t>
            </a:r>
            <a:r>
              <a:rPr lang="en-US" sz="2400" dirty="0" err="1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95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76200" y="476250"/>
            <a:ext cx="8610600" cy="666750"/>
          </a:xfrm>
        </p:spPr>
        <p:txBody>
          <a:bodyPr/>
          <a:lstStyle/>
          <a:p>
            <a:pPr algn="ctr"/>
            <a:r>
              <a:rPr lang="en-US" altLang="en-US" sz="3600" b="1" dirty="0"/>
              <a:t>KỸ NĂNG THUYẾT PHỤC, </a:t>
            </a:r>
            <a:br>
              <a:rPr lang="vi-VN" altLang="en-US" sz="3600" b="1" dirty="0"/>
            </a:br>
            <a:r>
              <a:rPr lang="en-US" altLang="en-US" sz="3600" b="1" dirty="0"/>
              <a:t>ĐỘNG VIÊN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800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Tôn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trọng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Không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phê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phán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Tạo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cơ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hội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cho</a:t>
            </a:r>
            <a:r>
              <a:rPr lang="en-US" altLang="en-US" sz="2800" b="0" dirty="0">
                <a:solidFill>
                  <a:schemeClr val="tx1"/>
                </a:solidFill>
              </a:rPr>
              <a:t> KH </a:t>
            </a:r>
            <a:r>
              <a:rPr lang="en-US" altLang="en-US" sz="2800" b="0" dirty="0" err="1">
                <a:solidFill>
                  <a:schemeClr val="tx1"/>
                </a:solidFill>
              </a:rPr>
              <a:t>tham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gia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>
                <a:solidFill>
                  <a:schemeClr val="tx1"/>
                </a:solidFill>
              </a:rPr>
              <a:t>Thu </a:t>
            </a:r>
            <a:r>
              <a:rPr lang="en-US" altLang="en-US" sz="2800" b="0" dirty="0" err="1">
                <a:solidFill>
                  <a:schemeClr val="tx1"/>
                </a:solidFill>
              </a:rPr>
              <a:t>hút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sự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đồng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tình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ủng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hộ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của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những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người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khác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Tiếp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tục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hỗ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trợ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đối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tượng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thực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hiện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các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hành</a:t>
            </a:r>
            <a:r>
              <a:rPr lang="en-US" altLang="en-US" sz="2800" b="0" dirty="0">
                <a:solidFill>
                  <a:schemeClr val="tx1"/>
                </a:solidFill>
              </a:rPr>
              <a:t> vi </a:t>
            </a:r>
            <a:r>
              <a:rPr lang="en-US" altLang="en-US" sz="2800" b="0" dirty="0" err="1">
                <a:solidFill>
                  <a:schemeClr val="tx1"/>
                </a:solidFill>
              </a:rPr>
              <a:t>lành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mạnh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Động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viên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về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tinh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thần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tâm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lý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vật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chất</a:t>
            </a:r>
            <a:r>
              <a:rPr lang="en-US" altLang="en-US" sz="2800" b="0" dirty="0">
                <a:solidFill>
                  <a:schemeClr val="tx1"/>
                </a:solidFill>
              </a:rPr>
              <a:t> (</a:t>
            </a:r>
            <a:r>
              <a:rPr lang="en-US" altLang="en-US" sz="2800" b="0" dirty="0" err="1">
                <a:solidFill>
                  <a:schemeClr val="tx1"/>
                </a:solidFill>
              </a:rPr>
              <a:t>nếu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có</a:t>
            </a:r>
            <a:r>
              <a:rPr lang="en-US" altLang="en-US" sz="2800" b="0" dirty="0">
                <a:solidFill>
                  <a:schemeClr val="tx1"/>
                </a:solidFill>
              </a:rPr>
              <a:t> đ/k)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800" b="0" dirty="0" err="1">
                <a:solidFill>
                  <a:schemeClr val="tx1"/>
                </a:solidFill>
              </a:rPr>
              <a:t>Tạo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môi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trường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hỗ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trợ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khuyến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khích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động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viên</a:t>
            </a:r>
            <a:r>
              <a:rPr lang="en-US" altLang="en-US" sz="2800" b="0" dirty="0">
                <a:solidFill>
                  <a:schemeClr val="tx1"/>
                </a:solidFill>
              </a:rPr>
              <a:t> KH (</a:t>
            </a:r>
            <a:r>
              <a:rPr lang="en-US" altLang="en-US" sz="2800" b="0" dirty="0" err="1">
                <a:solidFill>
                  <a:schemeClr val="tx1"/>
                </a:solidFill>
              </a:rPr>
              <a:t>gia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đình</a:t>
            </a:r>
            <a:r>
              <a:rPr lang="en-US" altLang="en-US" sz="2800" b="0" dirty="0">
                <a:solidFill>
                  <a:schemeClr val="tx1"/>
                </a:solidFill>
              </a:rPr>
              <a:t>, </a:t>
            </a:r>
            <a:r>
              <a:rPr lang="en-US" altLang="en-US" sz="2800" b="0" dirty="0" err="1">
                <a:solidFill>
                  <a:schemeClr val="tx1"/>
                </a:solidFill>
              </a:rPr>
              <a:t>cộng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đồng</a:t>
            </a:r>
            <a:r>
              <a:rPr lang="en-US" altLang="en-US" sz="2800" b="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8566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1219200"/>
          </a:xfrm>
        </p:spPr>
        <p:txBody>
          <a:bodyPr/>
          <a:lstStyle/>
          <a:p>
            <a:pPr algn="ctr"/>
            <a:r>
              <a:rPr lang="en-US" altLang="en-US" sz="3600" b="1" dirty="0"/>
              <a:t>KỸ NĂNG SỬ DỤNG TÀI LIỆU </a:t>
            </a:r>
            <a:br>
              <a:rPr lang="vi-VN" altLang="en-US" sz="3600" b="1" dirty="0"/>
            </a:br>
            <a:r>
              <a:rPr lang="en-US" altLang="en-US" sz="3600" b="1" dirty="0"/>
              <a:t>TT-GDSK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algn="just"/>
            <a:r>
              <a:rPr lang="en-US" altLang="en-US" sz="2800" b="0" dirty="0" err="1">
                <a:solidFill>
                  <a:schemeClr val="tx1"/>
                </a:solidFill>
              </a:rPr>
              <a:t>Tài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liệu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phải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phù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hợp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với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chủ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đề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và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đối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tượng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2800" b="0" dirty="0" err="1">
                <a:solidFill>
                  <a:schemeClr val="tx1"/>
                </a:solidFill>
              </a:rPr>
              <a:t>Tài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liệu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đã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chính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thức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lưu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hành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2800" b="0" dirty="0" err="1">
                <a:solidFill>
                  <a:schemeClr val="tx1"/>
                </a:solidFill>
              </a:rPr>
              <a:t>Dùng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đúng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lúc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đúng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chỗ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để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hút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được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sự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chú</a:t>
            </a:r>
            <a:r>
              <a:rPr lang="en-US" altLang="en-US" sz="2800" b="0" dirty="0">
                <a:solidFill>
                  <a:schemeClr val="tx1"/>
                </a:solidFill>
              </a:rPr>
              <a:t> ý</a:t>
            </a:r>
          </a:p>
          <a:p>
            <a:pPr algn="just"/>
            <a:r>
              <a:rPr lang="en-US" altLang="en-US" sz="2800" b="0" dirty="0" err="1">
                <a:solidFill>
                  <a:schemeClr val="tx1"/>
                </a:solidFill>
              </a:rPr>
              <a:t>Mọi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đối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tượng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nhìn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rõ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hoặc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đọc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được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 algn="just"/>
            <a:r>
              <a:rPr lang="en-US" altLang="en-US" sz="2800" b="0" dirty="0" err="1">
                <a:solidFill>
                  <a:schemeClr val="tx1"/>
                </a:solidFill>
              </a:rPr>
              <a:t>Giới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thiệu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và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giải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thích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đầy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đủ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altLang="en-US" sz="2800" b="0" dirty="0" err="1">
                <a:solidFill>
                  <a:schemeClr val="tx1"/>
                </a:solidFill>
              </a:rPr>
              <a:t>Hướng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dẫn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rõ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cấu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trúc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của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và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cách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sử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dụng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tài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liệu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altLang="en-US" sz="2800" b="0" dirty="0" err="1">
                <a:solidFill>
                  <a:schemeClr val="tx1"/>
                </a:solidFill>
              </a:rPr>
              <a:t>Hướng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dẫn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những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địa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điểm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có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các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tài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liệu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liên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quan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cần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thiết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khác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để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đối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tượng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có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thể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tìm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hiểu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  <a:r>
              <a:rPr lang="en-US" altLang="en-US" sz="2800" b="0" dirty="0" err="1">
                <a:solidFill>
                  <a:schemeClr val="tx1"/>
                </a:solidFill>
              </a:rPr>
              <a:t>thêm</a:t>
            </a:r>
            <a:r>
              <a:rPr lang="en-US" altLang="en-US" sz="2800" b="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5029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3886200"/>
          </a:xfrm>
        </p:spPr>
        <p:txBody>
          <a:bodyPr/>
          <a:lstStyle/>
          <a:p>
            <a:pPr algn="just">
              <a:buNone/>
            </a:pPr>
            <a:r>
              <a:rPr lang="fr-FR" sz="2800" dirty="0">
                <a:solidFill>
                  <a:schemeClr val="tx1"/>
                </a:solidFill>
              </a:rPr>
              <a:t>	Là </a:t>
            </a:r>
            <a:r>
              <a:rPr lang="fr-FR" sz="2800" b="1" dirty="0" err="1">
                <a:solidFill>
                  <a:schemeClr val="tx1"/>
                </a:solidFill>
              </a:rPr>
              <a:t>cách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thức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người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giáo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dục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sức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khỏe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chuyển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các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thông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điệp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sức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khỏe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tới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đối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tượng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giáo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dục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sức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khỏe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để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giúp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họ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</a:rPr>
              <a:t>thay</a:t>
            </a:r>
            <a:r>
              <a:rPr lang="fr-FR" sz="2800" b="1" i="1" dirty="0">
                <a:solidFill>
                  <a:srgbClr val="FF0000"/>
                </a:solidFill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</a:rPr>
              <a:t>đổi</a:t>
            </a:r>
            <a:r>
              <a:rPr lang="fr-FR" sz="2800" b="1" i="1" dirty="0">
                <a:solidFill>
                  <a:srgbClr val="FF0000"/>
                </a:solidFill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</a:rPr>
              <a:t>hành</a:t>
            </a:r>
            <a:r>
              <a:rPr lang="fr-FR" sz="2800" b="1" i="1" dirty="0">
                <a:solidFill>
                  <a:srgbClr val="FF0000"/>
                </a:solidFill>
              </a:rPr>
              <a:t> vi.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23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Trực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Gián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6C3880D6-502A-4C3E-8C18-41BE7A5F8C31}" type="slidenum">
              <a:rPr lang="en-US" smtClean="0">
                <a:latin typeface="Arial" charset="0"/>
              </a:rPr>
              <a:pPr algn="ctr"/>
              <a:t>24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GDSK </a:t>
            </a:r>
            <a:r>
              <a:rPr lang="en-US" sz="2800" dirty="0" err="1">
                <a:solidFill>
                  <a:schemeClr val="tx1"/>
                </a:solidFill>
              </a:rPr>
              <a:t>gián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err="1">
                <a:solidFill>
                  <a:schemeClr val="tx1"/>
                </a:solidFill>
              </a:rPr>
              <a:t>Khái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niệm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  <a:r>
              <a:rPr lang="vi-VN" sz="2600" dirty="0">
                <a:solidFill>
                  <a:schemeClr val="tx1"/>
                </a:solidFill>
              </a:rPr>
              <a:t>là phương pháp mà người </a:t>
            </a:r>
            <a:r>
              <a:rPr lang="fr-FR" sz="2600" dirty="0">
                <a:solidFill>
                  <a:schemeClr val="tx1"/>
                </a:solidFill>
              </a:rPr>
              <a:t>g</a:t>
            </a:r>
            <a:r>
              <a:rPr lang="vi-VN" sz="2600" dirty="0">
                <a:solidFill>
                  <a:schemeClr val="tx1"/>
                </a:solidFill>
              </a:rPr>
              <a:t>iáo dục sức khỏe </a:t>
            </a:r>
            <a:r>
              <a:rPr lang="vi-VN" sz="2600" b="1" i="1" dirty="0">
                <a:solidFill>
                  <a:srgbClr val="FF0000"/>
                </a:solidFill>
              </a:rPr>
              <a:t>tiếp xúc </a:t>
            </a:r>
            <a:r>
              <a:rPr lang="en-US" sz="2600" b="1" i="1" dirty="0" err="1">
                <a:solidFill>
                  <a:srgbClr val="FF0000"/>
                </a:solidFill>
              </a:rPr>
              <a:t>một</a:t>
            </a:r>
            <a:r>
              <a:rPr lang="en-US" sz="2600" b="1" i="1" dirty="0">
                <a:solidFill>
                  <a:srgbClr val="FF0000"/>
                </a:solidFill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</a:rPr>
              <a:t>cách</a:t>
            </a:r>
            <a:r>
              <a:rPr lang="en-US" sz="2600" b="1" i="1" dirty="0">
                <a:solidFill>
                  <a:srgbClr val="FF0000"/>
                </a:solidFill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</a:rPr>
              <a:t>gián</a:t>
            </a:r>
            <a:r>
              <a:rPr lang="vi-VN" sz="2600" b="1" i="1" dirty="0">
                <a:solidFill>
                  <a:srgbClr val="FF0000"/>
                </a:solidFill>
              </a:rPr>
              <a:t> tiếp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vi-VN" sz="2600" dirty="0">
                <a:solidFill>
                  <a:schemeClr val="tx1"/>
                </a:solidFill>
              </a:rPr>
              <a:t>với đối tượng giáo dục, các nội dung (thông điệp truyền thông) được chuyển tới đối tượng thông qua các phương tiện thông tin đại chúng</a:t>
            </a:r>
            <a:r>
              <a:rPr lang="fr-FR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25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148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GDSK </a:t>
            </a:r>
            <a:r>
              <a:rPr lang="en-US" sz="2800" dirty="0" err="1">
                <a:solidFill>
                  <a:schemeClr val="tx1"/>
                </a:solidFill>
              </a:rPr>
              <a:t>gián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err="1">
                <a:solidFill>
                  <a:schemeClr val="tx1"/>
                </a:solidFill>
              </a:rPr>
              <a:t>Ưu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điểm</a:t>
            </a:r>
            <a:endParaRPr lang="en-US" sz="2600" dirty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2600" dirty="0" err="1">
                <a:solidFill>
                  <a:schemeClr val="tx1"/>
                </a:solidFill>
              </a:rPr>
              <a:t>Hạn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chế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26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GDSK </a:t>
            </a:r>
            <a:r>
              <a:rPr lang="en-US" sz="2800" dirty="0" err="1">
                <a:solidFill>
                  <a:schemeClr val="tx1"/>
                </a:solidFill>
              </a:rPr>
              <a:t>trực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err="1">
                <a:solidFill>
                  <a:schemeClr val="tx1"/>
                </a:solidFill>
              </a:rPr>
              <a:t>Khái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niệm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2500" dirty="0">
                <a:solidFill>
                  <a:schemeClr val="tx1"/>
                </a:solidFill>
              </a:rPr>
              <a:t>L</a:t>
            </a:r>
            <a:r>
              <a:rPr lang="vi-VN" sz="2500" dirty="0">
                <a:solidFill>
                  <a:schemeClr val="tx1"/>
                </a:solidFill>
              </a:rPr>
              <a:t>à phương pháp mà người </a:t>
            </a:r>
            <a:r>
              <a:rPr lang="en-US" sz="2500" dirty="0">
                <a:solidFill>
                  <a:schemeClr val="tx1"/>
                </a:solidFill>
              </a:rPr>
              <a:t>g</a:t>
            </a:r>
            <a:r>
              <a:rPr lang="vi-VN" sz="2500" dirty="0">
                <a:solidFill>
                  <a:schemeClr val="tx1"/>
                </a:solidFill>
              </a:rPr>
              <a:t>iáo dục sức khỏe </a:t>
            </a:r>
            <a:r>
              <a:rPr lang="vi-VN" sz="2500" b="1" i="1" dirty="0">
                <a:solidFill>
                  <a:srgbClr val="FF0000"/>
                </a:solidFill>
              </a:rPr>
              <a:t>tiếp xúc trực tiếp</a:t>
            </a:r>
            <a:r>
              <a:rPr lang="vi-VN" sz="2500" dirty="0">
                <a:solidFill>
                  <a:schemeClr val="tx1"/>
                </a:solidFill>
              </a:rPr>
              <a:t> với đối tượng giáo dục, </a:t>
            </a:r>
            <a:r>
              <a:rPr lang="en-US" sz="2500" dirty="0" err="1">
                <a:solidFill>
                  <a:schemeClr val="tx1"/>
                </a:solidFill>
              </a:rPr>
              <a:t>mặt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đối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mặt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để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chuyển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tải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vi-VN" sz="2500" dirty="0">
                <a:solidFill>
                  <a:schemeClr val="tx1"/>
                </a:solidFill>
              </a:rPr>
              <a:t>các nội dung (thông điệp truyền thông) </a:t>
            </a:r>
            <a:r>
              <a:rPr lang="en-US" sz="2500" dirty="0" err="1">
                <a:solidFill>
                  <a:schemeClr val="tx1"/>
                </a:solidFill>
              </a:rPr>
              <a:t>đến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đối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tượng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được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giáo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dục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sức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khỏe</a:t>
            </a:r>
            <a:r>
              <a:rPr lang="en-US" sz="2500" dirty="0">
                <a:solidFill>
                  <a:schemeClr val="tx1"/>
                </a:solidFill>
              </a:rPr>
              <a:t>.</a:t>
            </a:r>
          </a:p>
          <a:p>
            <a:pPr lvl="2" algn="just">
              <a:buFont typeface="Wingdings" pitchFamily="2" charset="2"/>
              <a:buChar char="q"/>
            </a:pPr>
            <a:r>
              <a:rPr lang="en-US" sz="2500" dirty="0" err="1">
                <a:solidFill>
                  <a:schemeClr val="tx1"/>
                </a:solidFill>
              </a:rPr>
              <a:t>Là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</a:rPr>
              <a:t>phương</a:t>
            </a:r>
            <a:r>
              <a:rPr lang="en-US" sz="2500" b="1" i="1" dirty="0">
                <a:solidFill>
                  <a:srgbClr val="FF0000"/>
                </a:solidFill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</a:rPr>
              <a:t>pháp</a:t>
            </a:r>
            <a:r>
              <a:rPr lang="en-US" sz="2500" b="1" i="1" dirty="0">
                <a:solidFill>
                  <a:srgbClr val="FF0000"/>
                </a:solidFill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</a:rPr>
              <a:t>tốt</a:t>
            </a:r>
            <a:r>
              <a:rPr lang="en-US" sz="2500" b="1" i="1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nhất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để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làm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thay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đổi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hành</a:t>
            </a:r>
            <a:r>
              <a:rPr lang="en-US" sz="2500" dirty="0">
                <a:solidFill>
                  <a:schemeClr val="tx1"/>
                </a:solidFill>
              </a:rPr>
              <a:t> vi </a:t>
            </a:r>
            <a:r>
              <a:rPr lang="en-US" sz="2500" dirty="0" err="1">
                <a:solidFill>
                  <a:schemeClr val="tx1"/>
                </a:solidFill>
              </a:rPr>
              <a:t>sức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khỏe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của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đối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tượng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giáo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dục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27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GDSK </a:t>
            </a:r>
            <a:r>
              <a:rPr lang="en-US" sz="2800" dirty="0" err="1">
                <a:solidFill>
                  <a:schemeClr val="tx1"/>
                </a:solidFill>
              </a:rPr>
              <a:t>trực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kỹ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năng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thiết</a:t>
            </a:r>
            <a:endParaRPr lang="en-US" sz="2800" dirty="0">
              <a:solidFill>
                <a:schemeClr val="tx1"/>
              </a:solidFill>
            </a:endParaRP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Tìm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hiểu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nhận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biết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được</a:t>
            </a:r>
            <a:r>
              <a:rPr lang="en-US" sz="2400" dirty="0">
                <a:solidFill>
                  <a:schemeClr val="tx1"/>
                </a:solidFill>
              </a:rPr>
              <a:t> HVSK </a:t>
            </a:r>
            <a:r>
              <a:rPr lang="en-US" sz="2400" dirty="0" err="1">
                <a:solidFill>
                  <a:schemeClr val="tx1"/>
                </a:solidFill>
              </a:rPr>
              <a:t>của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đối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tượng</a:t>
            </a:r>
            <a:r>
              <a:rPr lang="en-US" sz="2400" dirty="0">
                <a:solidFill>
                  <a:schemeClr val="tx1"/>
                </a:solidFill>
              </a:rPr>
              <a:t> GD </a:t>
            </a:r>
            <a:r>
              <a:rPr lang="en-US" sz="2400" dirty="0" err="1">
                <a:solidFill>
                  <a:schemeClr val="tx1"/>
                </a:solidFill>
              </a:rPr>
              <a:t>trước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khi</a:t>
            </a:r>
            <a:r>
              <a:rPr lang="en-US" sz="2400" dirty="0">
                <a:solidFill>
                  <a:schemeClr val="tx1"/>
                </a:solidFill>
              </a:rPr>
              <a:t> GDSK</a:t>
            </a: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Sử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dụng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hiệu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quả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của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ngôn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ngữ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nói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ngôn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ngữ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hình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thể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nét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mặt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điệu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bộ</a:t>
            </a:r>
            <a:r>
              <a:rPr lang="en-US" sz="2400" dirty="0">
                <a:solidFill>
                  <a:schemeClr val="tx1"/>
                </a:solidFill>
              </a:rPr>
              <a:t>...) </a:t>
            </a:r>
            <a:r>
              <a:rPr lang="en-US" sz="2400" dirty="0" err="1">
                <a:solidFill>
                  <a:schemeClr val="tx1"/>
                </a:solidFill>
              </a:rPr>
              <a:t>để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chuyển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tải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thông</a:t>
            </a:r>
            <a:r>
              <a:rPr lang="en-US" sz="2400" dirty="0">
                <a:solidFill>
                  <a:schemeClr val="tx1"/>
                </a:solidFill>
              </a:rPr>
              <a:t> tin. </a:t>
            </a: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Bình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đẳng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đối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thoại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bàn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bạc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dân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chủ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		     </a:t>
            </a:r>
            <a:r>
              <a:rPr lang="en-US" sz="2400" dirty="0" err="1">
                <a:solidFill>
                  <a:schemeClr val="tx1"/>
                </a:solidFill>
              </a:rPr>
              <a:t>tự</a:t>
            </a:r>
            <a:r>
              <a:rPr lang="en-US" sz="2400" dirty="0">
                <a:solidFill>
                  <a:schemeClr val="tx1"/>
                </a:solidFill>
              </a:rPr>
              <a:t> do </a:t>
            </a:r>
            <a:r>
              <a:rPr lang="en-US" sz="2400" dirty="0" err="1">
                <a:solidFill>
                  <a:schemeClr val="tx1"/>
                </a:solidFill>
              </a:rPr>
              <a:t>phát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biểu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tranh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luận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		     </a:t>
            </a:r>
            <a:r>
              <a:rPr lang="en-US" sz="2400" dirty="0" err="1">
                <a:solidFill>
                  <a:schemeClr val="tx1"/>
                </a:solidFill>
              </a:rPr>
              <a:t>tự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nêu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các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biện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pháp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giải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quyết</a:t>
            </a:r>
            <a:r>
              <a:rPr lang="en-US" sz="2400" dirty="0">
                <a:solidFill>
                  <a:schemeClr val="tx1"/>
                </a:solidFill>
              </a:rPr>
              <a:t> VĐSK </a:t>
            </a:r>
            <a:r>
              <a:rPr lang="en-US" sz="2400" dirty="0" err="1">
                <a:solidFill>
                  <a:schemeClr val="tx1"/>
                </a:solidFill>
              </a:rPr>
              <a:t>của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họ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28</a:t>
            </a:fld>
            <a:endParaRPr lang="en-US">
              <a:latin typeface="Arial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371600" y="4876800"/>
            <a:ext cx="381000" cy="76200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371600" y="4419600"/>
            <a:ext cx="381000" cy="76200"/>
          </a:xfrm>
          <a:prstGeom prst="right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GDSK </a:t>
            </a:r>
            <a:r>
              <a:rPr lang="en-US" sz="2800" dirty="0" err="1">
                <a:solidFill>
                  <a:schemeClr val="tx1"/>
                </a:solidFill>
              </a:rPr>
              <a:t>trực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en-US" sz="2800" dirty="0" err="1">
                <a:solidFill>
                  <a:schemeClr val="tx1"/>
                </a:solidFill>
              </a:rPr>
              <a:t>nên</a:t>
            </a:r>
            <a:endParaRPr lang="en-US" sz="2800" dirty="0">
              <a:solidFill>
                <a:schemeClr val="tx1"/>
              </a:solidFill>
            </a:endParaRP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Đặt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câu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hỏi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ngỏ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thật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ngắn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gọn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dễ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hiểu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nhằm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mục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tiêu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giáo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dục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sức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khỏe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Cung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cấp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một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thông</a:t>
            </a:r>
            <a:r>
              <a:rPr lang="en-US" sz="2400" dirty="0">
                <a:solidFill>
                  <a:schemeClr val="tx1"/>
                </a:solidFill>
              </a:rPr>
              <a:t> tin, </a:t>
            </a:r>
            <a:r>
              <a:rPr lang="en-US" sz="2400" dirty="0" err="1">
                <a:solidFill>
                  <a:schemeClr val="tx1"/>
                </a:solidFill>
              </a:rPr>
              <a:t>gợi</a:t>
            </a:r>
            <a:r>
              <a:rPr lang="en-US" sz="2400" dirty="0">
                <a:solidFill>
                  <a:schemeClr val="tx1"/>
                </a:solidFill>
              </a:rPr>
              <a:t> ý </a:t>
            </a:r>
            <a:r>
              <a:rPr lang="en-US" sz="2400" dirty="0" err="1">
                <a:solidFill>
                  <a:schemeClr val="tx1"/>
                </a:solidFill>
              </a:rPr>
              <a:t>mọi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người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cùng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nghĩ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phát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biểu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Hỏi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ít</a:t>
            </a:r>
            <a:r>
              <a:rPr lang="en-US" sz="2400" dirty="0">
                <a:solidFill>
                  <a:schemeClr val="tx1"/>
                </a:solidFill>
              </a:rPr>
              <a:t> - </a:t>
            </a:r>
            <a:r>
              <a:rPr lang="en-US" sz="2400" dirty="0" err="1">
                <a:solidFill>
                  <a:schemeClr val="tx1"/>
                </a:solidFill>
              </a:rPr>
              <a:t>nghe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nhiều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phương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châm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là</a:t>
            </a:r>
            <a:r>
              <a:rPr lang="en-US" sz="2400" dirty="0">
                <a:solidFill>
                  <a:schemeClr val="tx1"/>
                </a:solidFill>
              </a:rPr>
              <a:t> "</a:t>
            </a:r>
            <a:r>
              <a:rPr lang="en-US" sz="2400" dirty="0" err="1">
                <a:solidFill>
                  <a:schemeClr val="tx1"/>
                </a:solidFill>
              </a:rPr>
              <a:t>lắng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kiên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trì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lắng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nghe</a:t>
            </a:r>
            <a:r>
              <a:rPr lang="en-US" sz="2400" dirty="0">
                <a:solidFill>
                  <a:schemeClr val="tx1"/>
                </a:solidFill>
              </a:rPr>
              <a:t>". </a:t>
            </a: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Đưa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được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những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biện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pháp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khắc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phục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cụ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thể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thích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hợp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với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đối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tượng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đối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tượng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thể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thực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hiện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được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29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90500"/>
            <a:ext cx="7010400" cy="915988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cs typeface="Arial" charset="0"/>
              </a:rPr>
              <a:t>MỤC TIÊU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2713" y="1762125"/>
            <a:ext cx="8832850" cy="1397000"/>
            <a:chOff x="87313" y="914400"/>
            <a:chExt cx="8832443" cy="1219200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457200" y="914400"/>
              <a:ext cx="8462556" cy="1219200"/>
              <a:chOff x="381000" y="914400"/>
              <a:chExt cx="8462556" cy="1219200"/>
            </a:xfrm>
          </p:grpSpPr>
          <p:grpSp>
            <p:nvGrpSpPr>
              <p:cNvPr id="4" name="Group 3"/>
              <p:cNvGrpSpPr>
                <a:grpSpLocks/>
              </p:cNvGrpSpPr>
              <p:nvPr/>
            </p:nvGrpSpPr>
            <p:grpSpPr bwMode="auto">
              <a:xfrm>
                <a:off x="381000" y="914400"/>
                <a:ext cx="8462556" cy="1219200"/>
                <a:chOff x="720" y="1392"/>
                <a:chExt cx="4097" cy="480"/>
              </a:xfrm>
            </p:grpSpPr>
            <p:sp>
              <p:nvSpPr>
                <p:cNvPr id="7172" name="AutoShape 4"/>
                <p:cNvSpPr>
                  <a:spLocks noChangeArrowheads="1"/>
                </p:cNvSpPr>
                <p:nvPr/>
              </p:nvSpPr>
              <p:spPr bwMode="gray">
                <a:xfrm>
                  <a:off x="720" y="1392"/>
                  <a:ext cx="4058" cy="480"/>
                </a:xfrm>
                <a:prstGeom prst="roundRect">
                  <a:avLst>
                    <a:gd name="adj" fmla="val 17509"/>
                  </a:avLst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  <p:grpSp>
              <p:nvGrpSpPr>
                <p:cNvPr id="7" name="Group 5"/>
                <p:cNvGrpSpPr>
                  <a:grpSpLocks/>
                </p:cNvGrpSpPr>
                <p:nvPr/>
              </p:nvGrpSpPr>
              <p:grpSpPr bwMode="auto">
                <a:xfrm>
                  <a:off x="730" y="1407"/>
                  <a:ext cx="4087" cy="444"/>
                  <a:chOff x="744" y="1407"/>
                  <a:chExt cx="4031" cy="444"/>
                </a:xfrm>
              </p:grpSpPr>
              <p:sp>
                <p:nvSpPr>
                  <p:cNvPr id="5" name="AutoShape 6"/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736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2">
                          <a:alpha val="0"/>
                        </a:schemeClr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6" name="AutoShape 7"/>
                  <p:cNvSpPr>
                    <a:spLocks noChangeArrowheads="1"/>
                  </p:cNvSpPr>
                  <p:nvPr/>
                </p:nvSpPr>
                <p:spPr bwMode="gray">
                  <a:xfrm>
                    <a:off x="787" y="140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</p:grpSp>
          </p:grpSp>
          <p:sp>
            <p:nvSpPr>
              <p:cNvPr id="46098" name="Text Box 23"/>
              <p:cNvSpPr txBox="1">
                <a:spLocks noChangeArrowheads="1"/>
              </p:cNvSpPr>
              <p:nvPr/>
            </p:nvSpPr>
            <p:spPr bwMode="white">
              <a:xfrm>
                <a:off x="727364" y="1047223"/>
                <a:ext cx="7921034" cy="832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indent="-457200" algn="just"/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Lựa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chọn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được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phương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pháp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GDSK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thích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hợp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trong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một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số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tình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huống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giả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 </a:t>
                </a:r>
                <a:r>
                  <a:rPr lang="en-US" altLang="en-US" sz="2800" b="1" dirty="0" err="1">
                    <a:solidFill>
                      <a:srgbClr val="FFFFFF"/>
                    </a:solidFill>
                    <a:latin typeface="Arial" charset="0"/>
                  </a:rPr>
                  <a:t>định</a:t>
                </a:r>
                <a:r>
                  <a:rPr lang="en-US" altLang="en-US" sz="2800" b="1" dirty="0">
                    <a:solidFill>
                      <a:srgbClr val="FFFFFF"/>
                    </a:solidFill>
                    <a:latin typeface="Arial" charset="0"/>
                  </a:rPr>
                  <a:t>.</a:t>
                </a:r>
              </a:p>
            </p:txBody>
          </p:sp>
        </p:grpSp>
        <p:sp>
          <p:nvSpPr>
            <p:cNvPr id="31" name="Oval 30"/>
            <p:cNvSpPr/>
            <p:nvPr/>
          </p:nvSpPr>
          <p:spPr>
            <a:xfrm>
              <a:off x="87313" y="1203960"/>
              <a:ext cx="703230" cy="662247"/>
            </a:xfrm>
            <a:prstGeom prst="ellips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chemeClr val="tx1"/>
                  </a:solidFill>
                  <a:cs typeface="Arial" pitchFamily="34" charset="0"/>
                </a:rPr>
                <a:t>5</a:t>
              </a:r>
              <a:endParaRPr lang="vi-VN" sz="32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25413" y="3844925"/>
            <a:ext cx="8739187" cy="1793875"/>
            <a:chOff x="100014" y="2286000"/>
            <a:chExt cx="8739186" cy="1219200"/>
          </a:xfrm>
        </p:grpSpPr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457200" y="2286000"/>
              <a:ext cx="8382000" cy="1219200"/>
              <a:chOff x="381000" y="2286000"/>
              <a:chExt cx="8382000" cy="1219200"/>
            </a:xfrm>
          </p:grpSpPr>
          <p:grpSp>
            <p:nvGrpSpPr>
              <p:cNvPr id="10" name="Group 8"/>
              <p:cNvGrpSpPr>
                <a:grpSpLocks/>
              </p:cNvGrpSpPr>
              <p:nvPr/>
            </p:nvGrpSpPr>
            <p:grpSpPr bwMode="auto">
              <a:xfrm>
                <a:off x="381000" y="2286000"/>
                <a:ext cx="8382000" cy="1219200"/>
                <a:chOff x="720" y="1392"/>
                <a:chExt cx="4058" cy="480"/>
              </a:xfrm>
            </p:grpSpPr>
            <p:sp>
              <p:nvSpPr>
                <p:cNvPr id="46116" name="AutoShape 9"/>
                <p:cNvSpPr>
                  <a:spLocks noChangeArrowheads="1"/>
                </p:cNvSpPr>
                <p:nvPr/>
              </p:nvSpPr>
              <p:spPr bwMode="gray">
                <a:xfrm>
                  <a:off x="720" y="1392"/>
                  <a:ext cx="4058" cy="480"/>
                </a:xfrm>
                <a:prstGeom prst="roundRect">
                  <a:avLst>
                    <a:gd name="adj" fmla="val 17509"/>
                  </a:avLst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vi-VN">
                    <a:ea typeface="ＭＳ Ｐゴシック"/>
                    <a:cs typeface="ＭＳ Ｐゴシック"/>
                  </a:endParaRPr>
                </a:p>
              </p:txBody>
            </p:sp>
            <p:grpSp>
              <p:nvGrpSpPr>
                <p:cNvPr id="11" name="Group 10"/>
                <p:cNvGrpSpPr>
                  <a:grpSpLocks/>
                </p:cNvGrpSpPr>
                <p:nvPr/>
              </p:nvGrpSpPr>
              <p:grpSpPr bwMode="auto">
                <a:xfrm>
                  <a:off x="730" y="1407"/>
                  <a:ext cx="4043" cy="444"/>
                  <a:chOff x="744" y="1407"/>
                  <a:chExt cx="3988" cy="444"/>
                </a:xfrm>
              </p:grpSpPr>
              <p:sp>
                <p:nvSpPr>
                  <p:cNvPr id="7179" name="AutoShape 11"/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73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hlink">
                          <a:alpha val="0"/>
                        </a:schemeClr>
                      </a:gs>
                      <a:gs pos="100000">
                        <a:schemeClr val="hlink">
                          <a:gamma/>
                          <a:tint val="0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7180" name="AutoShape 12"/>
                  <p:cNvSpPr>
                    <a:spLocks noChangeArrowheads="1"/>
                  </p:cNvSpPr>
                  <p:nvPr/>
                </p:nvSpPr>
                <p:spPr bwMode="gray">
                  <a:xfrm>
                    <a:off x="744" y="1407"/>
                    <a:ext cx="3988" cy="115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chemeClr val="hlink">
                          <a:gamma/>
                          <a:tint val="0"/>
                          <a:invGamma/>
                        </a:schemeClr>
                      </a:gs>
                      <a:gs pos="100000">
                        <a:schemeClr val="hlink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</p:spPr>
                <p:txBody>
                  <a:bodyPr wrap="none" anchor="ctr"/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ea typeface="ＭＳ Ｐゴシック" charset="0"/>
                      <a:cs typeface="+mn-cs"/>
                    </a:endParaRPr>
                  </a:p>
                </p:txBody>
              </p:sp>
            </p:grpSp>
          </p:grpSp>
          <p:sp>
            <p:nvSpPr>
              <p:cNvPr id="5146" name="Text Box 26"/>
              <p:cNvSpPr txBox="1">
                <a:spLocks noChangeArrowheads="1"/>
              </p:cNvSpPr>
              <p:nvPr/>
            </p:nvSpPr>
            <p:spPr bwMode="white">
              <a:xfrm>
                <a:off x="741364" y="2396052"/>
                <a:ext cx="7848599" cy="94130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="ctr">
                <a:spAutoFit/>
              </a:bodyPr>
              <a:lstStyle>
                <a:lvl1pPr indent="-4572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b="1" dirty="0" err="1"/>
                  <a:t>Cẩn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trọng</a:t>
                </a:r>
                <a:r>
                  <a:rPr lang="en-US" sz="2800" b="1" dirty="0"/>
                  <a:t>, </a:t>
                </a:r>
                <a:r>
                  <a:rPr lang="en-US" sz="2800" b="1" dirty="0" err="1"/>
                  <a:t>chính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xác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khi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lựa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chọn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phương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pháp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giáo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dục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sức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khỏe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thích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hợp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trong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một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số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tình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huống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giả</a:t>
                </a:r>
                <a:r>
                  <a:rPr lang="en-US" sz="2800" b="1" dirty="0"/>
                  <a:t> </a:t>
                </a:r>
                <a:r>
                  <a:rPr lang="en-US" sz="2800" b="1" dirty="0" err="1"/>
                  <a:t>định</a:t>
                </a:r>
                <a:r>
                  <a:rPr lang="en-US" sz="2800" b="1" dirty="0"/>
                  <a:t>.</a:t>
                </a:r>
              </a:p>
            </p:txBody>
          </p:sp>
        </p:grpSp>
        <p:sp>
          <p:nvSpPr>
            <p:cNvPr id="32" name="Oval 31"/>
            <p:cNvSpPr/>
            <p:nvPr/>
          </p:nvSpPr>
          <p:spPr>
            <a:xfrm>
              <a:off x="100014" y="2446762"/>
              <a:ext cx="690562" cy="793019"/>
            </a:xfrm>
            <a:prstGeom prst="ellips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solidFill>
                    <a:schemeClr val="tx1"/>
                  </a:solidFill>
                  <a:cs typeface="Arial" pitchFamily="34" charset="0"/>
                </a:rPr>
                <a:t>6</a:t>
              </a:r>
              <a:endParaRPr lang="vi-VN" sz="32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PHÁP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GDSK </a:t>
            </a:r>
            <a:r>
              <a:rPr lang="en-US" sz="2800" dirty="0" err="1">
                <a:solidFill>
                  <a:schemeClr val="tx1"/>
                </a:solidFill>
              </a:rPr>
              <a:t>trực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tiếp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en-US" sz="2800" dirty="0" err="1">
                <a:solidFill>
                  <a:schemeClr val="tx1"/>
                </a:solidFill>
              </a:rPr>
              <a:t>hình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thức</a:t>
            </a:r>
            <a:endParaRPr lang="en-US" sz="2800" dirty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2600" dirty="0" err="1">
                <a:solidFill>
                  <a:schemeClr val="tx1"/>
                </a:solidFill>
              </a:rPr>
              <a:t>Tổ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chức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nói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chuyện</a:t>
            </a:r>
            <a:r>
              <a:rPr lang="en-US" sz="2600" dirty="0">
                <a:solidFill>
                  <a:schemeClr val="tx1"/>
                </a:solidFill>
              </a:rPr>
              <a:t> GDSK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err="1">
                <a:solidFill>
                  <a:schemeClr val="tx1"/>
                </a:solidFill>
              </a:rPr>
              <a:t>Thảo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luận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nhóm</a:t>
            </a:r>
            <a:endParaRPr lang="en-US" sz="2600" dirty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2600" dirty="0" err="1">
                <a:solidFill>
                  <a:schemeClr val="tx1"/>
                </a:solidFill>
              </a:rPr>
              <a:t>Tư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vấn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sức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khỏe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30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TIỆN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657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fr-FR" sz="2800" dirty="0">
                <a:solidFill>
                  <a:schemeClr val="tx1"/>
                </a:solidFill>
              </a:rPr>
              <a:t>là </a:t>
            </a:r>
            <a:r>
              <a:rPr lang="fr-FR" sz="2800" dirty="0" err="1">
                <a:solidFill>
                  <a:schemeClr val="tx1"/>
                </a:solidFill>
              </a:rPr>
              <a:t>những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</a:rPr>
              <a:t>công</a:t>
            </a:r>
            <a:r>
              <a:rPr lang="fr-FR" sz="2800" b="1" i="1" dirty="0">
                <a:solidFill>
                  <a:srgbClr val="FF0000"/>
                </a:solidFill>
              </a:rPr>
              <a:t> </a:t>
            </a:r>
            <a:r>
              <a:rPr lang="fr-FR" sz="2800" b="1" i="1" dirty="0" err="1">
                <a:solidFill>
                  <a:srgbClr val="FF0000"/>
                </a:solidFill>
              </a:rPr>
              <a:t>cụ</a:t>
            </a:r>
            <a:r>
              <a:rPr lang="fr-FR" sz="2800" b="1" i="1" dirty="0">
                <a:solidFill>
                  <a:srgbClr val="FF0000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để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giúp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người</a:t>
            </a:r>
            <a:r>
              <a:rPr lang="fr-FR" sz="2800" dirty="0">
                <a:solidFill>
                  <a:schemeClr val="tx1"/>
                </a:solidFill>
              </a:rPr>
              <a:t> GDSK </a:t>
            </a:r>
            <a:r>
              <a:rPr lang="fr-FR" sz="2800" dirty="0" err="1">
                <a:solidFill>
                  <a:schemeClr val="tx1"/>
                </a:solidFill>
              </a:rPr>
              <a:t>chuyển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các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thông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điệp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sức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khỏe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tới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đối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tượng</a:t>
            </a:r>
            <a:r>
              <a:rPr lang="fr-FR" sz="2800" dirty="0">
                <a:solidFill>
                  <a:schemeClr val="tx1"/>
                </a:solidFill>
              </a:rPr>
              <a:t> GDSK.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800" dirty="0" err="1">
                <a:solidFill>
                  <a:schemeClr val="tx1"/>
                </a:solidFill>
              </a:rPr>
              <a:t>Có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b="1" i="1" dirty="0" err="1">
                <a:solidFill>
                  <a:schemeClr val="tx1"/>
                </a:solidFill>
              </a:rPr>
              <a:t>nhiều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loại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phương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tiện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khác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nhau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31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PHƯƠNG TIỆN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19812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Lời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nói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Cử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chỉ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điệu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dirty="0" err="1">
                <a:solidFill>
                  <a:schemeClr val="tx1"/>
                </a:solidFill>
              </a:rPr>
              <a:t>ngôn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ngữ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thân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thể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phương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tiện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trực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phương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tiện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nghe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nhìn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32</a:t>
            </a:fld>
            <a:endParaRPr lang="en-US" dirty="0">
              <a:latin typeface="Arial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3505200"/>
            <a:ext cx="4191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hình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hiện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mẫu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Bảng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đen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Pano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áp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phích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vẽ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lật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lật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Tờ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tờ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gấp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24400" y="3505200"/>
            <a:ext cx="4343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báo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khẩu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hiệu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Phát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Phim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chiếu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phim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cuộn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Video clip</a:t>
            </a: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Kịch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múa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rối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Triển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lãm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GDSK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 err="1"/>
              <a:t>Một</a:t>
            </a:r>
            <a:r>
              <a:rPr lang="en-US" sz="3600" b="1" dirty="0"/>
              <a:t> </a:t>
            </a:r>
            <a:r>
              <a:rPr lang="en-US" sz="3600" b="1" dirty="0" err="1"/>
              <a:t>số</a:t>
            </a:r>
            <a:r>
              <a:rPr lang="en-US" sz="3600" b="1" dirty="0"/>
              <a:t> ND </a:t>
            </a:r>
            <a:r>
              <a:rPr lang="en-US" sz="3600" b="1" dirty="0" err="1"/>
              <a:t>cần</a:t>
            </a:r>
            <a:r>
              <a:rPr lang="en-US" sz="3600" b="1" dirty="0"/>
              <a:t> GDSK </a:t>
            </a:r>
            <a:r>
              <a:rPr lang="en-US" sz="3600" b="1" dirty="0" err="1"/>
              <a:t>tại</a:t>
            </a:r>
            <a:r>
              <a:rPr lang="en-US" sz="3600" b="1" dirty="0"/>
              <a:t> CĐ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52925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SKBMTE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Theo </a:t>
            </a:r>
            <a:r>
              <a:rPr lang="en-US" sz="2800" dirty="0" err="1">
                <a:solidFill>
                  <a:schemeClr val="tx1"/>
                </a:solidFill>
              </a:rPr>
              <a:t>dõi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thường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xuyên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sự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phát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triển</a:t>
            </a:r>
            <a:r>
              <a:rPr lang="en-US" sz="2800" dirty="0">
                <a:solidFill>
                  <a:schemeClr val="tx1"/>
                </a:solidFill>
              </a:rPr>
              <a:t> TE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Bù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nước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bằng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đường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uống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trẻ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tiêu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chảy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Nuôi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còn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bằng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sữa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mẹ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TCMR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KT </a:t>
            </a:r>
            <a:r>
              <a:rPr lang="en-US" sz="2800" dirty="0" err="1">
                <a:solidFill>
                  <a:schemeClr val="tx1"/>
                </a:solidFill>
              </a:rPr>
              <a:t>về</a:t>
            </a:r>
            <a:r>
              <a:rPr lang="en-US" sz="2800" dirty="0">
                <a:solidFill>
                  <a:schemeClr val="tx1"/>
                </a:solidFill>
              </a:rPr>
              <a:t> PC </a:t>
            </a:r>
            <a:r>
              <a:rPr lang="en-US" sz="2800" dirty="0" err="1">
                <a:solidFill>
                  <a:schemeClr val="tx1"/>
                </a:solidFill>
              </a:rPr>
              <a:t>một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số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bệnh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mà</a:t>
            </a:r>
            <a:r>
              <a:rPr lang="en-US" sz="2800" dirty="0">
                <a:solidFill>
                  <a:schemeClr val="tx1"/>
                </a:solidFill>
              </a:rPr>
              <a:t> TE hay </a:t>
            </a:r>
            <a:r>
              <a:rPr lang="en-US" sz="2800" dirty="0" err="1">
                <a:solidFill>
                  <a:schemeClr val="tx1"/>
                </a:solidFill>
              </a:rPr>
              <a:t>mắc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33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 err="1"/>
              <a:t>Một</a:t>
            </a:r>
            <a:r>
              <a:rPr lang="en-US" sz="3600" b="1" dirty="0"/>
              <a:t> </a:t>
            </a:r>
            <a:r>
              <a:rPr lang="en-US" sz="3600" b="1" dirty="0" err="1"/>
              <a:t>số</a:t>
            </a:r>
            <a:r>
              <a:rPr lang="en-US" sz="3600" b="1" dirty="0"/>
              <a:t> ND </a:t>
            </a:r>
            <a:r>
              <a:rPr lang="en-US" sz="3600" b="1" dirty="0" err="1"/>
              <a:t>cần</a:t>
            </a:r>
            <a:r>
              <a:rPr lang="en-US" sz="3600" b="1" dirty="0"/>
              <a:t> GDSK </a:t>
            </a:r>
            <a:r>
              <a:rPr lang="en-US" sz="3600" b="1" dirty="0" err="1"/>
              <a:t>tại</a:t>
            </a:r>
            <a:r>
              <a:rPr lang="en-US" sz="3600" b="1" dirty="0"/>
              <a:t> CĐ</a:t>
            </a:r>
            <a:endParaRPr lang="vi-VN" sz="3600" b="1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00525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DSKHHGĐ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Dinh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dưỡng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SK ở </a:t>
            </a:r>
            <a:r>
              <a:rPr lang="en-US" sz="2800" dirty="0" err="1">
                <a:solidFill>
                  <a:schemeClr val="tx1"/>
                </a:solidFill>
              </a:rPr>
              <a:t>trường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học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VS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BVMT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VSLĐ, PC tai </a:t>
            </a:r>
            <a:r>
              <a:rPr lang="en-US" sz="2800" dirty="0" err="1">
                <a:solidFill>
                  <a:schemeClr val="tx1"/>
                </a:solidFill>
              </a:rPr>
              <a:t>nạn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BNN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PC </a:t>
            </a:r>
            <a:r>
              <a:rPr lang="en-US" sz="2800" dirty="0" err="1">
                <a:solidFill>
                  <a:schemeClr val="tx1"/>
                </a:solidFill>
              </a:rPr>
              <a:t>bệnh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tật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1CBCD89-5953-4FAA-ACA4-B37D9622412E}" type="slidenum">
              <a:rPr lang="en-US" smtClean="0">
                <a:latin typeface="Arial" charset="0"/>
              </a:rPr>
              <a:pPr algn="ctr"/>
              <a:t>34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67E3D-4B06-4864-9B08-F0D459C96C6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435114"/>
            <a:ext cx="5638800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GIÁO DỤC SỨC KHỎE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533400" y="5212080"/>
            <a:ext cx="8382000" cy="960120"/>
            <a:chOff x="533400" y="5212080"/>
            <a:chExt cx="8382000" cy="960120"/>
          </a:xfrm>
        </p:grpSpPr>
        <p:sp>
          <p:nvSpPr>
            <p:cNvPr id="12" name="TextBox 11"/>
            <p:cNvSpPr txBox="1"/>
            <p:nvPr/>
          </p:nvSpPr>
          <p:spPr>
            <a:xfrm>
              <a:off x="533400" y="5218093"/>
              <a:ext cx="14478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Nguyên</a:t>
              </a:r>
              <a:r>
                <a:rPr lang="en-US" sz="2800" dirty="0"/>
                <a:t> </a:t>
              </a:r>
              <a:r>
                <a:rPr lang="en-US" sz="2800" dirty="0" err="1"/>
                <a:t>tắc</a:t>
              </a:r>
              <a:endParaRPr lang="en-US" sz="2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33600" y="5218093"/>
              <a:ext cx="9906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Kỹ</a:t>
              </a:r>
              <a:r>
                <a:rPr lang="en-US" sz="2800" dirty="0"/>
                <a:t> </a:t>
              </a:r>
              <a:r>
                <a:rPr lang="en-US" sz="2800" dirty="0" err="1"/>
                <a:t>năng</a:t>
              </a:r>
              <a:endParaRPr lang="en-US" sz="2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76600" y="5218093"/>
              <a:ext cx="15240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Phương</a:t>
              </a:r>
              <a:r>
                <a:rPr lang="en-US" sz="2800" dirty="0"/>
                <a:t> </a:t>
              </a:r>
              <a:r>
                <a:rPr lang="en-US" sz="2800" dirty="0" err="1"/>
                <a:t>pháp</a:t>
              </a:r>
              <a:endParaRPr lang="en-US" sz="28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53000" y="5218093"/>
              <a:ext cx="15240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Phương</a:t>
              </a:r>
              <a:r>
                <a:rPr lang="en-US" sz="2800" dirty="0"/>
                <a:t> </a:t>
              </a:r>
              <a:r>
                <a:rPr lang="en-US" sz="2800" dirty="0" err="1"/>
                <a:t>tiện</a:t>
              </a:r>
              <a:endParaRPr lang="en-US" sz="2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5212080"/>
              <a:ext cx="22860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Mốt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ND GDSK </a:t>
              </a:r>
              <a:r>
                <a:rPr lang="en-US" sz="2800" dirty="0" err="1"/>
                <a:t>tại</a:t>
              </a:r>
              <a:r>
                <a:rPr lang="en-US" sz="2800" dirty="0"/>
                <a:t> CĐ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57200" y="1143794"/>
            <a:ext cx="7315200" cy="4074298"/>
            <a:chOff x="457200" y="1143794"/>
            <a:chExt cx="7315200" cy="4074298"/>
          </a:xfrm>
        </p:grpSpPr>
        <p:sp>
          <p:nvSpPr>
            <p:cNvPr id="6" name="TextBox 5"/>
            <p:cNvSpPr txBox="1"/>
            <p:nvPr/>
          </p:nvSpPr>
          <p:spPr>
            <a:xfrm>
              <a:off x="457200" y="2703493"/>
              <a:ext cx="9906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Khái</a:t>
              </a:r>
              <a:r>
                <a:rPr lang="en-US" sz="2800" dirty="0"/>
                <a:t> </a:t>
              </a:r>
              <a:r>
                <a:rPr lang="en-US" sz="2800" dirty="0" err="1"/>
                <a:t>niệm</a:t>
              </a:r>
              <a:endParaRPr lang="en-US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00200" y="2703493"/>
              <a:ext cx="9144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Bản</a:t>
              </a:r>
              <a:r>
                <a:rPr lang="en-US" sz="2800" dirty="0"/>
                <a:t> </a:t>
              </a:r>
              <a:r>
                <a:rPr lang="en-US" sz="2800" dirty="0" err="1"/>
                <a:t>chất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67000" y="2703493"/>
              <a:ext cx="9144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Mục</a:t>
              </a:r>
              <a:r>
                <a:rPr lang="en-US" sz="2800" dirty="0"/>
                <a:t> </a:t>
              </a:r>
              <a:r>
                <a:rPr lang="en-US" sz="2800" dirty="0" err="1"/>
                <a:t>đích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33800" y="2703493"/>
              <a:ext cx="685800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/>
                <a:t>Vai</a:t>
              </a:r>
              <a:r>
                <a:rPr lang="en-US" sz="2800" dirty="0"/>
                <a:t> </a:t>
              </a:r>
              <a:r>
                <a:rPr lang="en-US" sz="2800" dirty="0" err="1"/>
                <a:t>trò</a:t>
              </a:r>
              <a:endParaRPr lang="en-US" sz="2800" dirty="0"/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952500" y="1143794"/>
              <a:ext cx="6819900" cy="4074298"/>
              <a:chOff x="952500" y="1143794"/>
              <a:chExt cx="6819900" cy="4074298"/>
            </a:xfrm>
          </p:grpSpPr>
          <p:cxnSp>
            <p:nvCxnSpPr>
              <p:cNvPr id="20" name="Straight Connector 19"/>
              <p:cNvCxnSpPr>
                <a:stCxn id="5" idx="2"/>
              </p:cNvCxnSpPr>
              <p:nvPr/>
            </p:nvCxnSpPr>
            <p:spPr>
              <a:xfrm rot="5400000">
                <a:off x="4229100" y="1485900"/>
                <a:ext cx="685800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5281454" y="2933700"/>
                <a:ext cx="2209006" cy="79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2514600" y="1828800"/>
                <a:ext cx="3886200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endCxn id="10" idx="0"/>
              </p:cNvCxnSpPr>
              <p:nvPr/>
            </p:nvCxnSpPr>
            <p:spPr>
              <a:xfrm>
                <a:off x="2514600" y="1828800"/>
                <a:ext cx="1562100" cy="874693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endCxn id="9" idx="0"/>
              </p:cNvCxnSpPr>
              <p:nvPr/>
            </p:nvCxnSpPr>
            <p:spPr>
              <a:xfrm rot="16200000" flipH="1">
                <a:off x="2382056" y="1961348"/>
                <a:ext cx="874691" cy="609598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endCxn id="8" idx="0"/>
              </p:cNvCxnSpPr>
              <p:nvPr/>
            </p:nvCxnSpPr>
            <p:spPr>
              <a:xfrm rot="5400000">
                <a:off x="1848655" y="2037547"/>
                <a:ext cx="874691" cy="45720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endCxn id="6" idx="0"/>
              </p:cNvCxnSpPr>
              <p:nvPr/>
            </p:nvCxnSpPr>
            <p:spPr>
              <a:xfrm rot="10800000" flipV="1">
                <a:off x="952500" y="1828799"/>
                <a:ext cx="1562100" cy="874693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endCxn id="16" idx="0"/>
              </p:cNvCxnSpPr>
              <p:nvPr/>
            </p:nvCxnSpPr>
            <p:spPr>
              <a:xfrm>
                <a:off x="6400800" y="4038600"/>
                <a:ext cx="1371600" cy="117348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endCxn id="15" idx="0"/>
              </p:cNvCxnSpPr>
              <p:nvPr/>
            </p:nvCxnSpPr>
            <p:spPr>
              <a:xfrm rot="5400000">
                <a:off x="5468154" y="4285446"/>
                <a:ext cx="1179493" cy="68580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endCxn id="14" idx="0"/>
              </p:cNvCxnSpPr>
              <p:nvPr/>
            </p:nvCxnSpPr>
            <p:spPr>
              <a:xfrm rot="10800000" flipV="1">
                <a:off x="4038600" y="4038599"/>
                <a:ext cx="2362200" cy="1179493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endCxn id="13" idx="0"/>
              </p:cNvCxnSpPr>
              <p:nvPr/>
            </p:nvCxnSpPr>
            <p:spPr>
              <a:xfrm rot="10800000" flipV="1">
                <a:off x="2628900" y="4038599"/>
                <a:ext cx="3771900" cy="1179493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endCxn id="12" idx="0"/>
              </p:cNvCxnSpPr>
              <p:nvPr/>
            </p:nvCxnSpPr>
            <p:spPr>
              <a:xfrm rot="10800000" flipV="1">
                <a:off x="1257300" y="4038599"/>
                <a:ext cx="5143500" cy="1179493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09600"/>
            <a:ext cx="7294563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endParaRPr lang="en-US" sz="4400" b="1" dirty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4400" b="1" dirty="0">
                <a:solidFill>
                  <a:schemeClr val="tx1"/>
                </a:solidFill>
                <a:cs typeface="Arial" pitchFamily="34" charset="0"/>
              </a:rPr>
              <a:t>TRÂN TRỌNG CẢM ƠN SỰ CHÚ Ý LẮNG NGHE!</a:t>
            </a:r>
            <a:endParaRPr lang="vi-VN" sz="4400" b="1" dirty="0">
              <a:solidFill>
                <a:schemeClr val="tx1"/>
              </a:solidFill>
              <a:cs typeface="Arial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124200"/>
            <a:ext cx="3429000" cy="3276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7"/>
          <p:cNvSpPr>
            <a:spLocks noGrp="1"/>
          </p:cNvSpPr>
          <p:nvPr>
            <p:ph type="title"/>
          </p:nvPr>
        </p:nvSpPr>
        <p:spPr>
          <a:xfrm>
            <a:off x="996950" y="374650"/>
            <a:ext cx="6851650" cy="646327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3600" b="1" dirty="0">
                <a:cs typeface="Times New Roman" pitchFamily="18" charset="0"/>
              </a:rPr>
              <a:t>NỘI DUNG</a:t>
            </a:r>
          </a:p>
        </p:txBody>
      </p:sp>
      <p:sp>
        <p:nvSpPr>
          <p:cNvPr id="43" name="Title 7"/>
          <p:cNvSpPr txBox="1">
            <a:spLocks/>
          </p:cNvSpPr>
          <p:nvPr/>
        </p:nvSpPr>
        <p:spPr>
          <a:xfrm>
            <a:off x="2613025" y="1549400"/>
            <a:ext cx="5845175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Khái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niệm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GDSK</a:t>
            </a:r>
          </a:p>
        </p:txBody>
      </p:sp>
      <p:sp>
        <p:nvSpPr>
          <p:cNvPr id="44" name="Rectangle 19"/>
          <p:cNvSpPr/>
          <p:nvPr/>
        </p:nvSpPr>
        <p:spPr>
          <a:xfrm rot="286156">
            <a:off x="1173163" y="1263650"/>
            <a:ext cx="1096962" cy="100488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DB6AEA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rgbClr val="FFFFFF"/>
                </a:solidFill>
                <a:latin typeface="Bradley Hand ITC" pitchFamily="66" charset="0"/>
                <a:cs typeface="Arial" pitchFamily="34" charset="0"/>
              </a:rPr>
              <a:t>1</a:t>
            </a:r>
          </a:p>
        </p:txBody>
      </p:sp>
      <p:sp>
        <p:nvSpPr>
          <p:cNvPr id="45" name="Rectangle 19"/>
          <p:cNvSpPr/>
          <p:nvPr/>
        </p:nvSpPr>
        <p:spPr>
          <a:xfrm rot="21345731">
            <a:off x="1016000" y="2700338"/>
            <a:ext cx="1098550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rgbClr val="FFFFFF"/>
                </a:solidFill>
                <a:latin typeface="Bradley Hand ITC" pitchFamily="66" charset="0"/>
                <a:cs typeface="Arial" pitchFamily="34" charset="0"/>
              </a:rPr>
              <a:t>2</a:t>
            </a:r>
          </a:p>
        </p:txBody>
      </p:sp>
      <p:sp>
        <p:nvSpPr>
          <p:cNvPr id="46" name="Title 7"/>
          <p:cNvSpPr txBox="1">
            <a:spLocks/>
          </p:cNvSpPr>
          <p:nvPr/>
        </p:nvSpPr>
        <p:spPr>
          <a:xfrm>
            <a:off x="2613025" y="2844225"/>
            <a:ext cx="5768975" cy="584775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Bản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chất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của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quá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trình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GDSK</a:t>
            </a:r>
          </a:p>
        </p:txBody>
      </p:sp>
      <p:sp>
        <p:nvSpPr>
          <p:cNvPr id="47" name="Rectangle 19"/>
          <p:cNvSpPr/>
          <p:nvPr/>
        </p:nvSpPr>
        <p:spPr>
          <a:xfrm rot="21540000">
            <a:off x="968375" y="40465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rgbClr val="FFFFFF"/>
                </a:solidFill>
                <a:latin typeface="Bradley Hand ITC" pitchFamily="66" charset="0"/>
                <a:cs typeface="Arial" pitchFamily="34" charset="0"/>
              </a:rPr>
              <a:t>3</a:t>
            </a:r>
          </a:p>
        </p:txBody>
      </p:sp>
      <p:sp>
        <p:nvSpPr>
          <p:cNvPr id="48" name="Title 7"/>
          <p:cNvSpPr txBox="1">
            <a:spLocks/>
          </p:cNvSpPr>
          <p:nvPr/>
        </p:nvSpPr>
        <p:spPr>
          <a:xfrm>
            <a:off x="2578100" y="4215825"/>
            <a:ext cx="5768975" cy="584775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Mục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đích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và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vai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trò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của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GDSK</a:t>
            </a:r>
          </a:p>
        </p:txBody>
      </p:sp>
      <p:sp>
        <p:nvSpPr>
          <p:cNvPr id="11" name="Rectangle 19"/>
          <p:cNvSpPr/>
          <p:nvPr/>
        </p:nvSpPr>
        <p:spPr>
          <a:xfrm rot="352731">
            <a:off x="1039813" y="54181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4</a:t>
            </a:r>
          </a:p>
        </p:txBody>
      </p:sp>
      <p:sp>
        <p:nvSpPr>
          <p:cNvPr id="12" name="Title 7"/>
          <p:cNvSpPr txBox="1">
            <a:spLocks/>
          </p:cNvSpPr>
          <p:nvPr/>
        </p:nvSpPr>
        <p:spPr>
          <a:xfrm>
            <a:off x="2606675" y="5587425"/>
            <a:ext cx="5851525" cy="584775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nguyên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tắc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GDSK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>
          <a:xfrm>
            <a:off x="996950" y="374650"/>
            <a:ext cx="6851650" cy="646327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3600" b="1" dirty="0">
                <a:cs typeface="Times New Roman" pitchFamily="18" charset="0"/>
              </a:rPr>
              <a:t>NỘI DUNG</a:t>
            </a:r>
          </a:p>
        </p:txBody>
      </p:sp>
      <p:sp>
        <p:nvSpPr>
          <p:cNvPr id="43" name="Title 7"/>
          <p:cNvSpPr txBox="1">
            <a:spLocks/>
          </p:cNvSpPr>
          <p:nvPr/>
        </p:nvSpPr>
        <p:spPr>
          <a:xfrm>
            <a:off x="2613025" y="1524000"/>
            <a:ext cx="5845175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Kỹ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năng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GDSK</a:t>
            </a:r>
          </a:p>
        </p:txBody>
      </p:sp>
      <p:sp>
        <p:nvSpPr>
          <p:cNvPr id="44" name="Rectangle 19"/>
          <p:cNvSpPr/>
          <p:nvPr/>
        </p:nvSpPr>
        <p:spPr>
          <a:xfrm rot="286156">
            <a:off x="1173163" y="1263650"/>
            <a:ext cx="1096962" cy="100488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DB6AEA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rgbClr val="FFFFFF"/>
                </a:solidFill>
                <a:latin typeface="Bradley Hand ITC" pitchFamily="66" charset="0"/>
                <a:cs typeface="Arial" pitchFamily="34" charset="0"/>
              </a:rPr>
              <a:t>5</a:t>
            </a:r>
          </a:p>
        </p:txBody>
      </p:sp>
      <p:sp>
        <p:nvSpPr>
          <p:cNvPr id="45" name="Rectangle 19"/>
          <p:cNvSpPr/>
          <p:nvPr/>
        </p:nvSpPr>
        <p:spPr>
          <a:xfrm rot="21345731">
            <a:off x="1016000" y="2700338"/>
            <a:ext cx="1098550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rgbClr val="FFFFFF"/>
                </a:solidFill>
                <a:latin typeface="Bradley Hand ITC" pitchFamily="66" charset="0"/>
                <a:cs typeface="Arial" pitchFamily="34" charset="0"/>
              </a:rPr>
              <a:t>6</a:t>
            </a:r>
          </a:p>
        </p:txBody>
      </p:sp>
      <p:sp>
        <p:nvSpPr>
          <p:cNvPr id="46" name="Title 7"/>
          <p:cNvSpPr txBox="1">
            <a:spLocks/>
          </p:cNvSpPr>
          <p:nvPr/>
        </p:nvSpPr>
        <p:spPr>
          <a:xfrm>
            <a:off x="2613025" y="2844225"/>
            <a:ext cx="5768975" cy="584775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i="1" dirty="0" err="1"/>
              <a:t>Phương</a:t>
            </a:r>
            <a:r>
              <a:rPr lang="en-US" sz="3200" i="1" dirty="0"/>
              <a:t> </a:t>
            </a:r>
            <a:r>
              <a:rPr lang="en-US" sz="3200" i="1" dirty="0" err="1"/>
              <a:t>pháp</a:t>
            </a:r>
            <a:r>
              <a:rPr lang="en-US" sz="3200" i="1" dirty="0"/>
              <a:t> GDSK</a:t>
            </a:r>
          </a:p>
        </p:txBody>
      </p:sp>
      <p:sp>
        <p:nvSpPr>
          <p:cNvPr id="47" name="Rectangle 19"/>
          <p:cNvSpPr/>
          <p:nvPr/>
        </p:nvSpPr>
        <p:spPr>
          <a:xfrm rot="21540000">
            <a:off x="968375" y="40465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rgbClr val="FFFFFF"/>
                </a:solidFill>
                <a:latin typeface="Bradley Hand ITC" pitchFamily="66" charset="0"/>
                <a:cs typeface="Arial" pitchFamily="34" charset="0"/>
              </a:rPr>
              <a:t>7</a:t>
            </a:r>
          </a:p>
        </p:txBody>
      </p:sp>
      <p:sp>
        <p:nvSpPr>
          <p:cNvPr id="48" name="Title 7"/>
          <p:cNvSpPr txBox="1">
            <a:spLocks/>
          </p:cNvSpPr>
          <p:nvPr/>
        </p:nvSpPr>
        <p:spPr>
          <a:xfrm>
            <a:off x="2578100" y="4292600"/>
            <a:ext cx="5768975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Phương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i="1" dirty="0" err="1">
                <a:solidFill>
                  <a:schemeClr val="tx2">
                    <a:lumMod val="75000"/>
                  </a:schemeClr>
                </a:solidFill>
              </a:rPr>
              <a:t>tiện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 GDSK</a:t>
            </a:r>
          </a:p>
        </p:txBody>
      </p:sp>
      <p:sp>
        <p:nvSpPr>
          <p:cNvPr id="11" name="Rectangle 19"/>
          <p:cNvSpPr/>
          <p:nvPr/>
        </p:nvSpPr>
        <p:spPr>
          <a:xfrm rot="352731">
            <a:off x="1039813" y="54181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8</a:t>
            </a:r>
          </a:p>
        </p:txBody>
      </p:sp>
      <p:sp>
        <p:nvSpPr>
          <p:cNvPr id="12" name="Title 7"/>
          <p:cNvSpPr txBox="1">
            <a:spLocks/>
          </p:cNvSpPr>
          <p:nvPr/>
        </p:nvSpPr>
        <p:spPr>
          <a:xfrm>
            <a:off x="2606675" y="5663625"/>
            <a:ext cx="5851525" cy="584775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i="1" dirty="0" err="1"/>
              <a:t>Một</a:t>
            </a:r>
            <a:r>
              <a:rPr lang="en-US" sz="3200" i="1" dirty="0"/>
              <a:t> </a:t>
            </a:r>
            <a:r>
              <a:rPr lang="en-US" sz="3200" i="1" dirty="0" err="1"/>
              <a:t>số</a:t>
            </a:r>
            <a:r>
              <a:rPr lang="en-US" sz="3200" i="1" dirty="0"/>
              <a:t> ND </a:t>
            </a:r>
            <a:r>
              <a:rPr lang="en-US" sz="3200" i="1" dirty="0" err="1"/>
              <a:t>cần</a:t>
            </a:r>
            <a:r>
              <a:rPr lang="en-US" sz="3200" i="1" dirty="0"/>
              <a:t> GDSK </a:t>
            </a:r>
            <a:r>
              <a:rPr lang="en-US" sz="3200" i="1" dirty="0" err="1"/>
              <a:t>tại</a:t>
            </a:r>
            <a:r>
              <a:rPr lang="en-US" sz="3200" i="1" dirty="0"/>
              <a:t> CĐ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848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KHÁI NIỆM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686800" cy="3200400"/>
          </a:xfrm>
        </p:spPr>
        <p:txBody>
          <a:bodyPr/>
          <a:lstStyle/>
          <a:p>
            <a:pPr marL="514350" indent="-514350" algn="just" eaLnBrk="1" hangingPunct="1">
              <a:buFontTx/>
              <a:buNone/>
            </a:pPr>
            <a:r>
              <a:rPr lang="en-US" i="1" dirty="0">
                <a:solidFill>
                  <a:srgbClr val="00B050"/>
                </a:solidFill>
              </a:rPr>
              <a:t>	</a:t>
            </a:r>
            <a:r>
              <a:rPr lang="en-US" sz="2800" dirty="0">
                <a:solidFill>
                  <a:schemeClr val="tx1"/>
                </a:solidFill>
              </a:rPr>
              <a:t>GDSK </a:t>
            </a: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quá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có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mục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đích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i="1" dirty="0" err="1">
                <a:solidFill>
                  <a:schemeClr val="tx1"/>
                </a:solidFill>
              </a:rPr>
              <a:t>có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kế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hoạch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đến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nghĩ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cảm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con </a:t>
            </a:r>
            <a:r>
              <a:rPr lang="en-US" sz="2800" dirty="0" err="1">
                <a:solidFill>
                  <a:schemeClr val="tx1"/>
                </a:solidFill>
              </a:rPr>
              <a:t>người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nhằm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nâng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cao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kiến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thức</a:t>
            </a:r>
            <a:r>
              <a:rPr lang="en-US" sz="2800" b="1" i="1" dirty="0">
                <a:solidFill>
                  <a:schemeClr val="tx1"/>
                </a:solidFill>
              </a:rPr>
              <a:t>, </a:t>
            </a:r>
            <a:r>
              <a:rPr lang="en-US" sz="2800" b="1" i="1" dirty="0" err="1">
                <a:solidFill>
                  <a:schemeClr val="tx1"/>
                </a:solidFill>
              </a:rPr>
              <a:t>thay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đổi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thái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độ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và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thực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hành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hành</a:t>
            </a:r>
            <a:r>
              <a:rPr lang="en-US" sz="2800" dirty="0">
                <a:solidFill>
                  <a:schemeClr val="tx1"/>
                </a:solidFill>
              </a:rPr>
              <a:t> vi </a:t>
            </a:r>
            <a:r>
              <a:rPr lang="en-US" sz="2800" dirty="0" err="1">
                <a:solidFill>
                  <a:schemeClr val="tx1"/>
                </a:solidFill>
              </a:rPr>
              <a:t>lành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mạnh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bảo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vệ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nâng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cao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nhân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gia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đồng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ADFA6B-2C80-48C0-900C-3C2225DAC47B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BẢN CHẤT</a:t>
            </a:r>
            <a:endParaRPr lang="vi-VN" sz="3600" b="1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11163" y="1752600"/>
            <a:ext cx="8512175" cy="3833812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Thay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đổi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hành</a:t>
            </a:r>
            <a:r>
              <a:rPr lang="en-US" sz="2800" dirty="0">
                <a:solidFill>
                  <a:schemeClr val="tx1"/>
                </a:solidFill>
              </a:rPr>
              <a:t> vi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một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quá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truyền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thông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quá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tâm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lý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D619C767-5EB9-4E51-BE9F-B309359BA8E4}" type="slidenum">
              <a:rPr lang="en-US" smtClean="0">
                <a:latin typeface="Arial" charset="0"/>
              </a:rPr>
              <a:pPr algn="ctr"/>
              <a:t>7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MỤC ĐÍCH</a:t>
            </a:r>
            <a:endParaRPr lang="vi-VN" sz="3600" b="1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11163" y="1728788"/>
            <a:ext cx="8512175" cy="4519612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b="1" dirty="0" err="1">
                <a:solidFill>
                  <a:schemeClr val="tx1"/>
                </a:solidFill>
              </a:rPr>
              <a:t>Tự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quyết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định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trách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nhiệm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về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những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hoạt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biện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pháp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bảo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vệ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b="1" dirty="0" err="1">
                <a:solidFill>
                  <a:schemeClr val="tx1"/>
                </a:solidFill>
              </a:rPr>
              <a:t>Tự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chấp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nhận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duy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trì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lối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sống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lành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mạnh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từ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bỏ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những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thói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quen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tập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hại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endParaRPr lang="en-US" sz="28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b="1" dirty="0" err="1">
                <a:solidFill>
                  <a:schemeClr val="tx1"/>
                </a:solidFill>
              </a:rPr>
              <a:t>Biết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sử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dụng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dịch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vụ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tế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được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giải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quyết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cầu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vấn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đề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sức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khỏe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mình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7AD5C213-A51C-42DB-BC86-EEB927C1A532}" type="slidenum">
              <a:rPr lang="en-US" smtClean="0">
                <a:latin typeface="Arial" charset="0"/>
              </a:rPr>
              <a:pPr algn="ctr"/>
              <a:t>8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38200" y="211138"/>
            <a:ext cx="7108825" cy="1160462"/>
          </a:xfrm>
        </p:spPr>
        <p:txBody>
          <a:bodyPr/>
          <a:lstStyle/>
          <a:p>
            <a:r>
              <a:rPr lang="en-US" sz="3600" b="1" dirty="0"/>
              <a:t>VAI TRÒ</a:t>
            </a:r>
            <a:endParaRPr lang="vi-VN" sz="3600" b="1" dirty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11163" y="1728788"/>
            <a:ext cx="8512175" cy="4214812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một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bộ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phận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hữu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cơ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</a:rPr>
              <a:t>không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thể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tách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rời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hệ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thống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tế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một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chức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năng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nghề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nghiệp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bắt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buộc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mọi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tế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mọi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cơ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quan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tế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một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chỉ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tiêu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hoạt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động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quan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trọng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cơ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sở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tế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một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hệ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thống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biện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pháp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nước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xã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hội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và</a:t>
            </a:r>
            <a:r>
              <a:rPr lang="en-US" sz="2800" dirty="0">
                <a:solidFill>
                  <a:schemeClr val="tx1"/>
                </a:solidFill>
              </a:rPr>
              <a:t> y </a:t>
            </a:r>
            <a:r>
              <a:rPr lang="en-US" sz="2800" dirty="0" err="1">
                <a:solidFill>
                  <a:schemeClr val="tx1"/>
                </a:solidFill>
              </a:rPr>
              <a:t>tế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D5E826C8-08B1-4E82-A05C-80B0BCDE930C}" type="slidenum">
              <a:rPr lang="en-US" smtClean="0">
                <a:latin typeface="Arial" charset="0"/>
              </a:rPr>
              <a:pPr algn="ctr"/>
              <a:t>9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_SAGRI_TXT_Sunflower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PPP_SAGRI_TXT_Sunflower</Template>
  <TotalTime>1903</TotalTime>
  <Words>1908</Words>
  <Application>Microsoft Office PowerPoint</Application>
  <PresentationFormat>On-screen Show (4:3)</PresentationFormat>
  <Paragraphs>248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Bradley Hand ITC</vt:lpstr>
      <vt:lpstr>Wingdings</vt:lpstr>
      <vt:lpstr>Wingdings 2</vt:lpstr>
      <vt:lpstr>PPP_SAGRI_TXT_Sunflower</vt:lpstr>
      <vt:lpstr>GIÁO DỤC SỨC KHỎE</vt:lpstr>
      <vt:lpstr>MỤC TIÊU</vt:lpstr>
      <vt:lpstr>MỤC TIÊU</vt:lpstr>
      <vt:lpstr>NỘI DUNG</vt:lpstr>
      <vt:lpstr>NỘI DUNG</vt:lpstr>
      <vt:lpstr>KHÁI NIỆM</vt:lpstr>
      <vt:lpstr>BẢN CHẤT</vt:lpstr>
      <vt:lpstr>MỤC ĐÍCH</vt:lpstr>
      <vt:lpstr>VAI TRÒ</vt:lpstr>
      <vt:lpstr>VAI TRÒ</vt:lpstr>
      <vt:lpstr>VAI TRÒ</vt:lpstr>
      <vt:lpstr>NGUYÊN TẮC</vt:lpstr>
      <vt:lpstr>KỸ NĂNG</vt:lpstr>
      <vt:lpstr>KỸ NĂNG NÓI</vt:lpstr>
      <vt:lpstr>KỸ NĂNG HỎI</vt:lpstr>
      <vt:lpstr>KỸ NĂNG NGHE</vt:lpstr>
      <vt:lpstr>KỸ NĂNG QUAN SÁT</vt:lpstr>
      <vt:lpstr>KỸ NĂNG QUAN SÁT</vt:lpstr>
      <vt:lpstr>KỸ NĂNG THUYẾT PHỤC</vt:lpstr>
      <vt:lpstr>PowerPoint Presentation</vt:lpstr>
      <vt:lpstr>KỸ NĂNG THUYẾT PHỤC,  ĐỘNG VIÊN </vt:lpstr>
      <vt:lpstr>KỸ NĂNG SỬ DỤNG TÀI LIỆU  TT-GDSK </vt:lpstr>
      <vt:lpstr>PHƯƠNG PHÁP</vt:lpstr>
      <vt:lpstr>PHƯƠNG PHÁP</vt:lpstr>
      <vt:lpstr>PHƯƠNG PHÁP</vt:lpstr>
      <vt:lpstr>PHƯƠNG PHÁP</vt:lpstr>
      <vt:lpstr>PHƯƠNG PHÁP</vt:lpstr>
      <vt:lpstr>PHƯƠNG PHÁP</vt:lpstr>
      <vt:lpstr>PHƯƠNG PHÁP</vt:lpstr>
      <vt:lpstr>PHƯƠNG PHÁP</vt:lpstr>
      <vt:lpstr>PHƯƠNG TIỆN</vt:lpstr>
      <vt:lpstr>PHƯƠNG TIỆN</vt:lpstr>
      <vt:lpstr>Một số ND cần GDSK tại CĐ</vt:lpstr>
      <vt:lpstr>Một số ND cần GDSK tại CĐ</vt:lpstr>
      <vt:lpstr>PowerPoint Presentation</vt:lpstr>
      <vt:lpstr>PowerPoint Presentation</vt:lpstr>
    </vt:vector>
  </TitlesOfParts>
  <Company>HSPH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Phương pháp Truyền thông – Giáo dục sức khỏe</dc:title>
  <dc:creator>Admin</dc:creator>
  <cp:lastModifiedBy>Linhcute</cp:lastModifiedBy>
  <cp:revision>138</cp:revision>
  <dcterms:created xsi:type="dcterms:W3CDTF">2006-02-24T09:35:22Z</dcterms:created>
  <dcterms:modified xsi:type="dcterms:W3CDTF">2022-04-03T15:10:11Z</dcterms:modified>
</cp:coreProperties>
</file>