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2"/>
  </p:notesMasterIdLst>
  <p:handoutMasterIdLst>
    <p:handoutMasterId r:id="rId53"/>
  </p:handoutMasterIdLst>
  <p:sldIdLst>
    <p:sldId id="588" r:id="rId2"/>
    <p:sldId id="688" r:id="rId3"/>
    <p:sldId id="590" r:id="rId4"/>
    <p:sldId id="638" r:id="rId5"/>
    <p:sldId id="639" r:id="rId6"/>
    <p:sldId id="687" r:id="rId7"/>
    <p:sldId id="641" r:id="rId8"/>
    <p:sldId id="642" r:id="rId9"/>
    <p:sldId id="643" r:id="rId10"/>
    <p:sldId id="598" r:id="rId11"/>
    <p:sldId id="645" r:id="rId12"/>
    <p:sldId id="595" r:id="rId13"/>
    <p:sldId id="648" r:id="rId14"/>
    <p:sldId id="517" r:id="rId15"/>
    <p:sldId id="636" r:id="rId16"/>
    <p:sldId id="602" r:id="rId17"/>
    <p:sldId id="603" r:id="rId18"/>
    <p:sldId id="599" r:id="rId19"/>
    <p:sldId id="650" r:id="rId20"/>
    <p:sldId id="651" r:id="rId21"/>
    <p:sldId id="652" r:id="rId22"/>
    <p:sldId id="653" r:id="rId23"/>
    <p:sldId id="655" r:id="rId24"/>
    <p:sldId id="661" r:id="rId25"/>
    <p:sldId id="656" r:id="rId26"/>
    <p:sldId id="637" r:id="rId27"/>
    <p:sldId id="520" r:id="rId28"/>
    <p:sldId id="587" r:id="rId29"/>
    <p:sldId id="574" r:id="rId30"/>
    <p:sldId id="532" r:id="rId31"/>
    <p:sldId id="533" r:id="rId32"/>
    <p:sldId id="535" r:id="rId33"/>
    <p:sldId id="669" r:id="rId34"/>
    <p:sldId id="671" r:id="rId35"/>
    <p:sldId id="611" r:id="rId36"/>
    <p:sldId id="546" r:id="rId37"/>
    <p:sldId id="547" r:id="rId38"/>
    <p:sldId id="549" r:id="rId39"/>
    <p:sldId id="610" r:id="rId40"/>
    <p:sldId id="612" r:id="rId41"/>
    <p:sldId id="616" r:id="rId42"/>
    <p:sldId id="617" r:id="rId43"/>
    <p:sldId id="674" r:id="rId44"/>
    <p:sldId id="613" r:id="rId45"/>
    <p:sldId id="614" r:id="rId46"/>
    <p:sldId id="662" r:id="rId47"/>
    <p:sldId id="663" r:id="rId48"/>
    <p:sldId id="664" r:id="rId49"/>
    <p:sldId id="665" r:id="rId50"/>
    <p:sldId id="5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3E1CC"/>
    <a:srgbClr val="FFCC99"/>
    <a:srgbClr val="FF6600"/>
    <a:srgbClr val="FF5050"/>
    <a:srgbClr val="FFC301"/>
    <a:srgbClr val="0000CC"/>
    <a:srgbClr val="FC8604"/>
    <a:srgbClr val="FD090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88710" autoAdjust="0"/>
  </p:normalViewPr>
  <p:slideViewPr>
    <p:cSldViewPr>
      <p:cViewPr varScale="1">
        <p:scale>
          <a:sx n="61" d="100"/>
          <a:sy n="61" d="100"/>
        </p:scale>
        <p:origin x="18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1D4A4-79F8-4F14-9874-8B2A7900965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6F64180-8CB7-445C-A3D2-15FB327EE3AB}">
      <dgm:prSet phldrT="[Text]" custT="1"/>
      <dgm:spPr>
        <a:blipFill rotWithShape="0">
          <a:blip xmlns:r="http://schemas.openxmlformats.org/officeDocument/2006/relationships" r:embed="rId1"/>
          <a:stretch>
            <a:fillRect/>
          </a:stretch>
        </a:blipFill>
      </dgm:spPr>
      <dgm:t>
        <a:bodyPr/>
        <a:lstStyle/>
        <a:p>
          <a:endParaRPr lang="en-US" sz="2400" b="1">
            <a:solidFill>
              <a:schemeClr val="tx1"/>
            </a:solidFill>
            <a:latin typeface="Arial" pitchFamily="34" charset="0"/>
            <a:cs typeface="Arial" pitchFamily="34" charset="0"/>
          </a:endParaRPr>
        </a:p>
      </dgm:t>
    </dgm:pt>
    <dgm:pt modelId="{5750D19B-19D6-4A10-8B13-0497A3874478}" type="parTrans" cxnId="{C1061803-E442-4AA1-AC6E-612AF16DB7A0}">
      <dgm:prSet/>
      <dgm:spPr/>
      <dgm:t>
        <a:bodyPr/>
        <a:lstStyle/>
        <a:p>
          <a:endParaRPr lang="en-US"/>
        </a:p>
      </dgm:t>
    </dgm:pt>
    <dgm:pt modelId="{D291B940-440C-4AA5-8176-E3706BAF7041}" type="sibTrans" cxnId="{C1061803-E442-4AA1-AC6E-612AF16DB7A0}">
      <dgm:prSet/>
      <dgm:spPr/>
      <dgm:t>
        <a:bodyPr/>
        <a:lstStyle/>
        <a:p>
          <a:endParaRPr lang="en-US"/>
        </a:p>
      </dgm:t>
    </dgm:pt>
    <dgm:pt modelId="{9B9FD2A4-6F94-4203-8626-9869A0372CD1}">
      <dgm:prSet phldrT="[Text]" custT="1">
        <dgm:style>
          <a:lnRef idx="0">
            <a:schemeClr val="accent4"/>
          </a:lnRef>
          <a:fillRef idx="3">
            <a:schemeClr val="accent4"/>
          </a:fillRef>
          <a:effectRef idx="3">
            <a:schemeClr val="accent4"/>
          </a:effectRef>
          <a:fontRef idx="minor">
            <a:schemeClr val="lt1"/>
          </a:fontRef>
        </dgm:style>
      </dgm:prSet>
      <dgm:spPr>
        <a:ln/>
      </dgm:spPr>
      <dgm:t>
        <a:bodyPr/>
        <a:lstStyle/>
        <a:p>
          <a:r>
            <a:rPr lang="en-US" sz="2400" b="1" dirty="0" err="1">
              <a:solidFill>
                <a:schemeClr val="tx1"/>
              </a:solidFill>
              <a:latin typeface="Arial" pitchFamily="34" charset="0"/>
              <a:cs typeface="Arial" pitchFamily="34" charset="0"/>
            </a:rPr>
            <a:t>Tuổi</a:t>
          </a:r>
          <a:endParaRPr lang="en-US" sz="2400" b="1" dirty="0">
            <a:solidFill>
              <a:schemeClr val="tx1"/>
            </a:solidFill>
            <a:latin typeface="Arial" pitchFamily="34" charset="0"/>
            <a:cs typeface="Arial" pitchFamily="34" charset="0"/>
          </a:endParaRPr>
        </a:p>
      </dgm:t>
    </dgm:pt>
    <dgm:pt modelId="{20F1FD0C-F3EB-41AF-9D34-67DC755E0E50}" type="parTrans" cxnId="{4D931F1A-C979-447E-A18D-BA9EB009316F}">
      <dgm:prSet/>
      <dgm:spPr/>
      <dgm:t>
        <a:bodyPr/>
        <a:lstStyle/>
        <a:p>
          <a:endParaRPr lang="en-US"/>
        </a:p>
      </dgm:t>
    </dgm:pt>
    <dgm:pt modelId="{5390B719-4241-4C1D-AFEA-FA2317EC6597}" type="sibTrans" cxnId="{4D931F1A-C979-447E-A18D-BA9EB009316F}">
      <dgm:prSet/>
      <dgm:spPr/>
      <dgm:t>
        <a:bodyPr/>
        <a:lstStyle/>
        <a:p>
          <a:endParaRPr lang="en-US"/>
        </a:p>
      </dgm:t>
    </dgm:pt>
    <dgm:pt modelId="{9D2C0D60-2643-41A8-9DB0-39805E3E0B74}">
      <dgm:prSet phldrT="[Text]" custT="1">
        <dgm:style>
          <a:lnRef idx="0">
            <a:schemeClr val="accent3"/>
          </a:lnRef>
          <a:fillRef idx="3">
            <a:schemeClr val="accent3"/>
          </a:fillRef>
          <a:effectRef idx="3">
            <a:schemeClr val="accent3"/>
          </a:effectRef>
          <a:fontRef idx="minor">
            <a:schemeClr val="lt1"/>
          </a:fontRef>
        </dgm:style>
      </dgm:prSet>
      <dgm:spPr>
        <a:ln/>
      </dgm:spPr>
      <dgm:t>
        <a:bodyPr/>
        <a:lstStyle/>
        <a:p>
          <a:r>
            <a:rPr lang="en-US" sz="2400" b="1" dirty="0" err="1">
              <a:solidFill>
                <a:schemeClr val="tx1"/>
              </a:solidFill>
              <a:latin typeface="Arial" pitchFamily="34" charset="0"/>
              <a:cs typeface="Arial" pitchFamily="34" charset="0"/>
            </a:rPr>
            <a:t>Giới</a:t>
          </a:r>
          <a:endParaRPr lang="en-US" sz="2400" b="1" dirty="0">
            <a:solidFill>
              <a:schemeClr val="tx1"/>
            </a:solidFill>
            <a:latin typeface="Arial" pitchFamily="34" charset="0"/>
            <a:cs typeface="Arial" pitchFamily="34" charset="0"/>
          </a:endParaRPr>
        </a:p>
      </dgm:t>
    </dgm:pt>
    <dgm:pt modelId="{5A923DE2-6073-47FE-9C65-B06E99A8031B}" type="parTrans" cxnId="{C8D6B251-C325-43FB-8F00-90861804C5DB}">
      <dgm:prSet/>
      <dgm:spPr/>
      <dgm:t>
        <a:bodyPr/>
        <a:lstStyle/>
        <a:p>
          <a:endParaRPr lang="en-US"/>
        </a:p>
      </dgm:t>
    </dgm:pt>
    <dgm:pt modelId="{1D836C3F-2677-40D6-A168-1214F25A5D71}" type="sibTrans" cxnId="{C8D6B251-C325-43FB-8F00-90861804C5DB}">
      <dgm:prSet/>
      <dgm:spPr/>
      <dgm:t>
        <a:bodyPr/>
        <a:lstStyle/>
        <a:p>
          <a:endParaRPr lang="en-US"/>
        </a:p>
      </dgm:t>
    </dgm:pt>
    <dgm:pt modelId="{F83F0388-5A43-49CE-AFC0-701D585EB41A}">
      <dgm:prSet phldrT="[Text]" custT="1"/>
      <dgm:spPr>
        <a:solidFill>
          <a:srgbClr val="FF0066">
            <a:alpha val="49804"/>
          </a:srgb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err="1">
              <a:solidFill>
                <a:schemeClr val="tx1"/>
              </a:solidFill>
              <a:latin typeface="Arial" pitchFamily="34" charset="0"/>
              <a:cs typeface="Arial" pitchFamily="34" charset="0"/>
            </a:rPr>
            <a:t>Đặc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trưng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khác</a:t>
          </a:r>
          <a:endParaRPr lang="en-US" sz="2400" b="1" dirty="0">
            <a:solidFill>
              <a:schemeClr val="tx1"/>
            </a:solidFill>
            <a:latin typeface="Arial" pitchFamily="34" charset="0"/>
            <a:cs typeface="Arial" pitchFamily="34" charset="0"/>
          </a:endParaRPr>
        </a:p>
      </dgm:t>
    </dgm:pt>
    <dgm:pt modelId="{9F64310A-A038-45FB-9465-47FA75BA9308}" type="parTrans" cxnId="{E7B69CB1-A998-4DC0-A21C-DBF4B8834AFB}">
      <dgm:prSet/>
      <dgm:spPr/>
      <dgm:t>
        <a:bodyPr/>
        <a:lstStyle/>
        <a:p>
          <a:endParaRPr lang="en-US"/>
        </a:p>
      </dgm:t>
    </dgm:pt>
    <dgm:pt modelId="{98A355F3-6C5B-4AD1-8D96-90B434FBF331}" type="sibTrans" cxnId="{E7B69CB1-A998-4DC0-A21C-DBF4B8834AFB}">
      <dgm:prSet/>
      <dgm:spPr/>
      <dgm:t>
        <a:bodyPr/>
        <a:lstStyle/>
        <a:p>
          <a:endParaRPr lang="en-US"/>
        </a:p>
      </dgm:t>
    </dgm:pt>
    <dgm:pt modelId="{E9DF8396-CC36-4125-9515-1F6CC63A1864}">
      <dgm:prSet phldrT="[Text]" custT="1">
        <dgm:style>
          <a:lnRef idx="0">
            <a:schemeClr val="accent6"/>
          </a:lnRef>
          <a:fillRef idx="3">
            <a:schemeClr val="accent6"/>
          </a:fillRef>
          <a:effectRef idx="3">
            <a:schemeClr val="accent6"/>
          </a:effectRef>
          <a:fontRef idx="minor">
            <a:schemeClr val="lt1"/>
          </a:fontRef>
        </dgm:style>
      </dgm:prSet>
      <dgm:spPr>
        <a:ln>
          <a:solidFill>
            <a:schemeClr val="bg1"/>
          </a:solidFill>
        </a:ln>
      </dgm:spPr>
      <dgm:t>
        <a:bodyPr/>
        <a:lstStyle/>
        <a:p>
          <a:r>
            <a:rPr lang="en-US" sz="2400" b="1" dirty="0" err="1">
              <a:solidFill>
                <a:schemeClr val="tx1"/>
              </a:solidFill>
              <a:latin typeface="Arial" pitchFamily="34" charset="0"/>
              <a:cs typeface="Arial" pitchFamily="34" charset="0"/>
            </a:rPr>
            <a:t>Chủng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tộc</a:t>
          </a:r>
          <a:endParaRPr lang="en-US" sz="2400" b="1" dirty="0">
            <a:solidFill>
              <a:schemeClr val="tx1"/>
            </a:solidFill>
            <a:latin typeface="Arial" pitchFamily="34" charset="0"/>
            <a:cs typeface="Arial" pitchFamily="34" charset="0"/>
          </a:endParaRPr>
        </a:p>
      </dgm:t>
    </dgm:pt>
    <dgm:pt modelId="{F31A40AA-AEE6-40E0-AF07-4A0CDB4EB35C}" type="parTrans" cxnId="{5AA761AF-3DD2-4187-9EF7-FC30D2AF4A5E}">
      <dgm:prSet/>
      <dgm:spPr/>
      <dgm:t>
        <a:bodyPr/>
        <a:lstStyle/>
        <a:p>
          <a:endParaRPr lang="en-US"/>
        </a:p>
      </dgm:t>
    </dgm:pt>
    <dgm:pt modelId="{ECA5A9E6-66DA-474B-973A-F52864BA6FB0}" type="sibTrans" cxnId="{5AA761AF-3DD2-4187-9EF7-FC30D2AF4A5E}">
      <dgm:prSet/>
      <dgm:spPr/>
      <dgm:t>
        <a:bodyPr/>
        <a:lstStyle/>
        <a:p>
          <a:endParaRPr lang="en-US"/>
        </a:p>
      </dgm:t>
    </dgm:pt>
    <dgm:pt modelId="{FC5D9191-CF38-449F-BB0E-10F59DA9C7CC}">
      <dgm:prSet phldrT="[Text]" custT="1"/>
      <dgm:spPr>
        <a:solidFill>
          <a:srgbClr val="03E1CC">
            <a:alpha val="50000"/>
          </a:srgb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err="1">
              <a:solidFill>
                <a:schemeClr val="tx1"/>
              </a:solidFill>
              <a:latin typeface="Arial" pitchFamily="34" charset="0"/>
              <a:cs typeface="Arial" pitchFamily="34" charset="0"/>
            </a:rPr>
            <a:t>Tầng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lớp</a:t>
          </a:r>
          <a:r>
            <a:rPr lang="en-US" sz="2400" b="1" dirty="0">
              <a:solidFill>
                <a:schemeClr val="tx1"/>
              </a:solidFill>
              <a:latin typeface="Arial" pitchFamily="34" charset="0"/>
              <a:cs typeface="Arial" pitchFamily="34" charset="0"/>
            </a:rPr>
            <a:t> XH</a:t>
          </a:r>
        </a:p>
      </dgm:t>
    </dgm:pt>
    <dgm:pt modelId="{7103D85E-EF27-4286-8C10-D611CFA40636}" type="parTrans" cxnId="{F339AF7F-211B-4F69-8766-0E3C7122E36A}">
      <dgm:prSet/>
      <dgm:spPr/>
      <dgm:t>
        <a:bodyPr/>
        <a:lstStyle/>
        <a:p>
          <a:endParaRPr lang="en-US"/>
        </a:p>
      </dgm:t>
    </dgm:pt>
    <dgm:pt modelId="{AADAF9BE-1370-4B68-9497-71D195E24382}" type="sibTrans" cxnId="{F339AF7F-211B-4F69-8766-0E3C7122E36A}">
      <dgm:prSet/>
      <dgm:spPr/>
      <dgm:t>
        <a:bodyPr/>
        <a:lstStyle/>
        <a:p>
          <a:endParaRPr lang="en-US"/>
        </a:p>
      </dgm:t>
    </dgm:pt>
    <dgm:pt modelId="{168F0DD5-0E71-47F0-ADC3-19B27F90FC0C}">
      <dgm:prSet phldrT="[Text]" custT="1">
        <dgm:style>
          <a:lnRef idx="0">
            <a:schemeClr val="accent2"/>
          </a:lnRef>
          <a:fillRef idx="3">
            <a:schemeClr val="accent2"/>
          </a:fillRef>
          <a:effectRef idx="3">
            <a:schemeClr val="accent2"/>
          </a:effectRef>
          <a:fontRef idx="minor">
            <a:schemeClr val="lt1"/>
          </a:fontRef>
        </dgm:style>
      </dgm:prSet>
      <dgm:spPr>
        <a:ln/>
      </dgm:spPr>
      <dgm:t>
        <a:bodyPr/>
        <a:lstStyle/>
        <a:p>
          <a:r>
            <a:rPr lang="en-US" sz="2400" b="1" dirty="0" err="1">
              <a:solidFill>
                <a:schemeClr val="tx1"/>
              </a:solidFill>
              <a:latin typeface="Arial" pitchFamily="34" charset="0"/>
              <a:cs typeface="Arial" pitchFamily="34" charset="0"/>
            </a:rPr>
            <a:t>Nghề</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nghiệp</a:t>
          </a:r>
          <a:endParaRPr lang="en-US" sz="2400" b="1" dirty="0">
            <a:solidFill>
              <a:schemeClr val="tx1"/>
            </a:solidFill>
            <a:latin typeface="Arial" pitchFamily="34" charset="0"/>
            <a:cs typeface="Arial" pitchFamily="34" charset="0"/>
          </a:endParaRPr>
        </a:p>
      </dgm:t>
    </dgm:pt>
    <dgm:pt modelId="{7F1B2E60-9254-4C35-AB75-ECE2EED585A3}" type="parTrans" cxnId="{EE29D591-2E40-497D-8978-157C4CCED58C}">
      <dgm:prSet/>
      <dgm:spPr/>
      <dgm:t>
        <a:bodyPr/>
        <a:lstStyle/>
        <a:p>
          <a:endParaRPr lang="en-US"/>
        </a:p>
      </dgm:t>
    </dgm:pt>
    <dgm:pt modelId="{9A101506-D6ED-4207-B3AA-3A06EEEF43BD}" type="sibTrans" cxnId="{EE29D591-2E40-497D-8978-157C4CCED58C}">
      <dgm:prSet/>
      <dgm:spPr/>
      <dgm:t>
        <a:bodyPr/>
        <a:lstStyle/>
        <a:p>
          <a:endParaRPr lang="en-US"/>
        </a:p>
      </dgm:t>
    </dgm:pt>
    <dgm:pt modelId="{766A36AD-5878-4646-B502-17537CD7FB3E}">
      <dgm:prSet phldrT="[Text]" custT="1"/>
      <dgm:spPr>
        <a:solidFill>
          <a:srgbClr val="FFFF00">
            <a:alpha val="50000"/>
          </a:srgb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Arial" pitchFamily="34" charset="0"/>
              <a:cs typeface="Arial" pitchFamily="34" charset="0"/>
            </a:rPr>
            <a:t>TT </a:t>
          </a:r>
          <a:r>
            <a:rPr lang="en-US" sz="2400" b="1" dirty="0" err="1">
              <a:solidFill>
                <a:schemeClr val="tx1"/>
              </a:solidFill>
              <a:latin typeface="Arial" pitchFamily="34" charset="0"/>
              <a:cs typeface="Arial" pitchFamily="34" charset="0"/>
            </a:rPr>
            <a:t>hôn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nhân</a:t>
          </a:r>
          <a:endParaRPr lang="en-US" sz="2400" b="1" dirty="0">
            <a:solidFill>
              <a:schemeClr val="tx1"/>
            </a:solidFill>
            <a:latin typeface="Arial" pitchFamily="34" charset="0"/>
            <a:cs typeface="Arial" pitchFamily="34" charset="0"/>
          </a:endParaRPr>
        </a:p>
      </dgm:t>
    </dgm:pt>
    <dgm:pt modelId="{883CFF1E-22D6-47CC-90DC-F6DA476439F8}" type="parTrans" cxnId="{E6D3B68E-26E9-4B3C-8EB8-DA507AB096B1}">
      <dgm:prSet/>
      <dgm:spPr/>
      <dgm:t>
        <a:bodyPr/>
        <a:lstStyle/>
        <a:p>
          <a:endParaRPr lang="en-US"/>
        </a:p>
      </dgm:t>
    </dgm:pt>
    <dgm:pt modelId="{406F9B67-0918-4662-A8D4-269041C94155}" type="sibTrans" cxnId="{E6D3B68E-26E9-4B3C-8EB8-DA507AB096B1}">
      <dgm:prSet/>
      <dgm:spPr/>
      <dgm:t>
        <a:bodyPr/>
        <a:lstStyle/>
        <a:p>
          <a:endParaRPr lang="en-US"/>
        </a:p>
      </dgm:t>
    </dgm:pt>
    <dgm:pt modelId="{55B43BBF-254E-469E-B476-7E556FFF428C}">
      <dgm:prSet phldrT="[Text]" custT="1">
        <dgm:style>
          <a:lnRef idx="0">
            <a:schemeClr val="accent5"/>
          </a:lnRef>
          <a:fillRef idx="3">
            <a:schemeClr val="accent5"/>
          </a:fillRef>
          <a:effectRef idx="3">
            <a:schemeClr val="accent5"/>
          </a:effectRef>
          <a:fontRef idx="minor">
            <a:schemeClr val="lt1"/>
          </a:fontRef>
        </dgm:style>
      </dgm:prSet>
      <dgm:spPr>
        <a:ln>
          <a:solidFill>
            <a:schemeClr val="bg1"/>
          </a:solidFill>
        </a:ln>
      </dgm:spPr>
      <dgm:t>
        <a:bodyPr/>
        <a:lstStyle/>
        <a:p>
          <a:r>
            <a:rPr lang="en-US" sz="2400" b="1" dirty="0" err="1">
              <a:solidFill>
                <a:schemeClr val="tx1"/>
              </a:solidFill>
              <a:latin typeface="Arial" pitchFamily="34" charset="0"/>
              <a:cs typeface="Arial" pitchFamily="34" charset="0"/>
            </a:rPr>
            <a:t>Gia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đình</a:t>
          </a:r>
          <a:endParaRPr lang="en-US" sz="2400" b="1" dirty="0">
            <a:solidFill>
              <a:schemeClr val="tx1"/>
            </a:solidFill>
            <a:latin typeface="Arial" pitchFamily="34" charset="0"/>
            <a:cs typeface="Arial" pitchFamily="34" charset="0"/>
          </a:endParaRPr>
        </a:p>
      </dgm:t>
    </dgm:pt>
    <dgm:pt modelId="{340A02BA-35E1-4B46-A755-A8BDC7E47CB3}" type="sibTrans" cxnId="{F40F0EC0-4E1B-4D31-984D-46D10590B039}">
      <dgm:prSet/>
      <dgm:spPr/>
      <dgm:t>
        <a:bodyPr/>
        <a:lstStyle/>
        <a:p>
          <a:endParaRPr lang="en-US"/>
        </a:p>
      </dgm:t>
    </dgm:pt>
    <dgm:pt modelId="{34F5F541-09EF-459B-ACFB-DC2B6A763617}" type="parTrans" cxnId="{F40F0EC0-4E1B-4D31-984D-46D10590B039}">
      <dgm:prSet/>
      <dgm:spPr/>
      <dgm:t>
        <a:bodyPr/>
        <a:lstStyle/>
        <a:p>
          <a:endParaRPr lang="en-US"/>
        </a:p>
      </dgm:t>
    </dgm:pt>
    <dgm:pt modelId="{D76CA55E-1040-4F65-9663-BB60B1944DB9}" type="pres">
      <dgm:prSet presAssocID="{BDB1D4A4-79F8-4F14-9874-8B2A79009651}" presName="composite" presStyleCnt="0">
        <dgm:presLayoutVars>
          <dgm:chMax val="1"/>
          <dgm:dir/>
          <dgm:resizeHandles val="exact"/>
        </dgm:presLayoutVars>
      </dgm:prSet>
      <dgm:spPr/>
    </dgm:pt>
    <dgm:pt modelId="{32B92548-A231-4B52-91CF-634D53358D64}" type="pres">
      <dgm:prSet presAssocID="{BDB1D4A4-79F8-4F14-9874-8B2A79009651}" presName="radial" presStyleCnt="0">
        <dgm:presLayoutVars>
          <dgm:animLvl val="ctr"/>
        </dgm:presLayoutVars>
      </dgm:prSet>
      <dgm:spPr/>
    </dgm:pt>
    <dgm:pt modelId="{2308E2B1-2F3D-4663-B946-BA5AA8D5AE3D}" type="pres">
      <dgm:prSet presAssocID="{C6F64180-8CB7-445C-A3D2-15FB327EE3AB}" presName="centerShape" presStyleLbl="vennNode1" presStyleIdx="0" presStyleCnt="9" custScaleX="83380" custScaleY="85634" custLinFactNeighborX="-1730" custLinFactNeighborY="1655"/>
      <dgm:spPr/>
    </dgm:pt>
    <dgm:pt modelId="{F7C033AF-39D9-4D27-818F-AC9FB118C0A1}" type="pres">
      <dgm:prSet presAssocID="{9B9FD2A4-6F94-4203-8626-9869A0372CD1}" presName="node" presStyleLbl="vennNode1" presStyleIdx="1" presStyleCnt="9" custRadScaleRad="96839" custRadScaleInc="-6400">
        <dgm:presLayoutVars>
          <dgm:bulletEnabled val="1"/>
        </dgm:presLayoutVars>
      </dgm:prSet>
      <dgm:spPr/>
    </dgm:pt>
    <dgm:pt modelId="{3437D39E-5BA8-4C44-9D67-E61821AF9FF9}" type="pres">
      <dgm:prSet presAssocID="{9D2C0D60-2643-41A8-9DB0-39805E3E0B74}" presName="node" presStyleLbl="vennNode1" presStyleIdx="2" presStyleCnt="9" custRadScaleRad="96763" custRadScaleInc="-1148">
        <dgm:presLayoutVars>
          <dgm:bulletEnabled val="1"/>
        </dgm:presLayoutVars>
      </dgm:prSet>
      <dgm:spPr/>
    </dgm:pt>
    <dgm:pt modelId="{B8E5E764-BF5F-4F58-82A8-5F46312841C1}" type="pres">
      <dgm:prSet presAssocID="{E9DF8396-CC36-4125-9515-1F6CC63A1864}" presName="node" presStyleLbl="vennNode1" presStyleIdx="3" presStyleCnt="9" custRadScaleRad="105867" custRadScaleInc="208">
        <dgm:presLayoutVars>
          <dgm:bulletEnabled val="1"/>
        </dgm:presLayoutVars>
      </dgm:prSet>
      <dgm:spPr/>
    </dgm:pt>
    <dgm:pt modelId="{6647D8D1-32EB-45B4-A5BA-7A75C9AA90E8}" type="pres">
      <dgm:prSet presAssocID="{FC5D9191-CF38-449F-BB0E-10F59DA9C7CC}" presName="node" presStyleLbl="vennNode1" presStyleIdx="4" presStyleCnt="9" custRadScaleRad="104354" custRadScaleInc="-1623">
        <dgm:presLayoutVars>
          <dgm:bulletEnabled val="1"/>
        </dgm:presLayoutVars>
      </dgm:prSet>
      <dgm:spPr/>
    </dgm:pt>
    <dgm:pt modelId="{9FAA6A2E-4720-4B9B-8412-4A5A99DD51C7}" type="pres">
      <dgm:prSet presAssocID="{168F0DD5-0E71-47F0-ADC3-19B27F90FC0C}" presName="node" presStyleLbl="vennNode1" presStyleIdx="5" presStyleCnt="9" custRadScaleRad="93616" custRadScaleInc="1912">
        <dgm:presLayoutVars>
          <dgm:bulletEnabled val="1"/>
        </dgm:presLayoutVars>
      </dgm:prSet>
      <dgm:spPr/>
    </dgm:pt>
    <dgm:pt modelId="{C47EDDA6-E6A0-417A-AFA6-546DDEB6A85B}" type="pres">
      <dgm:prSet presAssocID="{766A36AD-5878-4646-B502-17537CD7FB3E}" presName="node" presStyleLbl="vennNode1" presStyleIdx="6" presStyleCnt="9" custRadScaleRad="108783" custRadScaleInc="1020">
        <dgm:presLayoutVars>
          <dgm:bulletEnabled val="1"/>
        </dgm:presLayoutVars>
      </dgm:prSet>
      <dgm:spPr/>
    </dgm:pt>
    <dgm:pt modelId="{0A165C88-BC90-4F17-ACB7-9864014608E1}" type="pres">
      <dgm:prSet presAssocID="{55B43BBF-254E-469E-B476-7E556FFF428C}" presName="node" presStyleLbl="vennNode1" presStyleIdx="7" presStyleCnt="9" custRadScaleRad="112198" custRadScaleInc="-4124">
        <dgm:presLayoutVars>
          <dgm:bulletEnabled val="1"/>
        </dgm:presLayoutVars>
      </dgm:prSet>
      <dgm:spPr/>
    </dgm:pt>
    <dgm:pt modelId="{8FB3652A-0A6A-41BD-94C8-35A6ED11929A}" type="pres">
      <dgm:prSet presAssocID="{F83F0388-5A43-49CE-AFC0-701D585EB41A}" presName="node" presStyleLbl="vennNode1" presStyleIdx="8" presStyleCnt="9" custRadScaleRad="103814" custRadScaleInc="-7375">
        <dgm:presLayoutVars>
          <dgm:bulletEnabled val="1"/>
        </dgm:presLayoutVars>
      </dgm:prSet>
      <dgm:spPr/>
    </dgm:pt>
  </dgm:ptLst>
  <dgm:cxnLst>
    <dgm:cxn modelId="{C1061803-E442-4AA1-AC6E-612AF16DB7A0}" srcId="{BDB1D4A4-79F8-4F14-9874-8B2A79009651}" destId="{C6F64180-8CB7-445C-A3D2-15FB327EE3AB}" srcOrd="0" destOrd="0" parTransId="{5750D19B-19D6-4A10-8B13-0497A3874478}" sibTransId="{D291B940-440C-4AA5-8176-E3706BAF7041}"/>
    <dgm:cxn modelId="{F8769116-684F-475E-BA0D-2778AB6B5A8D}" type="presOf" srcId="{BDB1D4A4-79F8-4F14-9874-8B2A79009651}" destId="{D76CA55E-1040-4F65-9663-BB60B1944DB9}" srcOrd="0" destOrd="0" presId="urn:microsoft.com/office/officeart/2005/8/layout/radial3"/>
    <dgm:cxn modelId="{4D931F1A-C979-447E-A18D-BA9EB009316F}" srcId="{C6F64180-8CB7-445C-A3D2-15FB327EE3AB}" destId="{9B9FD2A4-6F94-4203-8626-9869A0372CD1}" srcOrd="0" destOrd="0" parTransId="{20F1FD0C-F3EB-41AF-9D34-67DC755E0E50}" sibTransId="{5390B719-4241-4C1D-AFEA-FA2317EC6597}"/>
    <dgm:cxn modelId="{2EE6B51E-1242-4A98-83B7-4011064D370E}" type="presOf" srcId="{766A36AD-5878-4646-B502-17537CD7FB3E}" destId="{C47EDDA6-E6A0-417A-AFA6-546DDEB6A85B}" srcOrd="0" destOrd="0" presId="urn:microsoft.com/office/officeart/2005/8/layout/radial3"/>
    <dgm:cxn modelId="{C8D6B251-C325-43FB-8F00-90861804C5DB}" srcId="{C6F64180-8CB7-445C-A3D2-15FB327EE3AB}" destId="{9D2C0D60-2643-41A8-9DB0-39805E3E0B74}" srcOrd="1" destOrd="0" parTransId="{5A923DE2-6073-47FE-9C65-B06E99A8031B}" sibTransId="{1D836C3F-2677-40D6-A168-1214F25A5D71}"/>
    <dgm:cxn modelId="{F339AF7F-211B-4F69-8766-0E3C7122E36A}" srcId="{C6F64180-8CB7-445C-A3D2-15FB327EE3AB}" destId="{FC5D9191-CF38-449F-BB0E-10F59DA9C7CC}" srcOrd="3" destOrd="0" parTransId="{7103D85E-EF27-4286-8C10-D611CFA40636}" sibTransId="{AADAF9BE-1370-4B68-9497-71D195E24382}"/>
    <dgm:cxn modelId="{E6D3B68E-26E9-4B3C-8EB8-DA507AB096B1}" srcId="{C6F64180-8CB7-445C-A3D2-15FB327EE3AB}" destId="{766A36AD-5878-4646-B502-17537CD7FB3E}" srcOrd="5" destOrd="0" parTransId="{883CFF1E-22D6-47CC-90DC-F6DA476439F8}" sibTransId="{406F9B67-0918-4662-A8D4-269041C94155}"/>
    <dgm:cxn modelId="{3108BA8F-8023-4BD0-A7D7-0F693D2F9C8C}" type="presOf" srcId="{C6F64180-8CB7-445C-A3D2-15FB327EE3AB}" destId="{2308E2B1-2F3D-4663-B946-BA5AA8D5AE3D}" srcOrd="0" destOrd="0" presId="urn:microsoft.com/office/officeart/2005/8/layout/radial3"/>
    <dgm:cxn modelId="{EE29D591-2E40-497D-8978-157C4CCED58C}" srcId="{C6F64180-8CB7-445C-A3D2-15FB327EE3AB}" destId="{168F0DD5-0E71-47F0-ADC3-19B27F90FC0C}" srcOrd="4" destOrd="0" parTransId="{7F1B2E60-9254-4C35-AB75-ECE2EED585A3}" sibTransId="{9A101506-D6ED-4207-B3AA-3A06EEEF43BD}"/>
    <dgm:cxn modelId="{E2B6C796-1F0D-4235-ABAF-1FC4F4F4510F}" type="presOf" srcId="{F83F0388-5A43-49CE-AFC0-701D585EB41A}" destId="{8FB3652A-0A6A-41BD-94C8-35A6ED11929A}" srcOrd="0" destOrd="0" presId="urn:microsoft.com/office/officeart/2005/8/layout/radial3"/>
    <dgm:cxn modelId="{8DC2339D-661D-4687-A961-6E01EB7E7466}" type="presOf" srcId="{FC5D9191-CF38-449F-BB0E-10F59DA9C7CC}" destId="{6647D8D1-32EB-45B4-A5BA-7A75C9AA90E8}" srcOrd="0" destOrd="0" presId="urn:microsoft.com/office/officeart/2005/8/layout/radial3"/>
    <dgm:cxn modelId="{D44774A0-061B-4690-9C98-8BB540B7A832}" type="presOf" srcId="{E9DF8396-CC36-4125-9515-1F6CC63A1864}" destId="{B8E5E764-BF5F-4F58-82A8-5F46312841C1}" srcOrd="0" destOrd="0" presId="urn:microsoft.com/office/officeart/2005/8/layout/radial3"/>
    <dgm:cxn modelId="{5AA761AF-3DD2-4187-9EF7-FC30D2AF4A5E}" srcId="{C6F64180-8CB7-445C-A3D2-15FB327EE3AB}" destId="{E9DF8396-CC36-4125-9515-1F6CC63A1864}" srcOrd="2" destOrd="0" parTransId="{F31A40AA-AEE6-40E0-AF07-4A0CDB4EB35C}" sibTransId="{ECA5A9E6-66DA-474B-973A-F52864BA6FB0}"/>
    <dgm:cxn modelId="{E7B69CB1-A998-4DC0-A21C-DBF4B8834AFB}" srcId="{C6F64180-8CB7-445C-A3D2-15FB327EE3AB}" destId="{F83F0388-5A43-49CE-AFC0-701D585EB41A}" srcOrd="7" destOrd="0" parTransId="{9F64310A-A038-45FB-9465-47FA75BA9308}" sibTransId="{98A355F3-6C5B-4AD1-8D96-90B434FBF331}"/>
    <dgm:cxn modelId="{84870BC0-69F3-4A18-A8A4-03B8E6923BA5}" type="presOf" srcId="{55B43BBF-254E-469E-B476-7E556FFF428C}" destId="{0A165C88-BC90-4F17-ACB7-9864014608E1}" srcOrd="0" destOrd="0" presId="urn:microsoft.com/office/officeart/2005/8/layout/radial3"/>
    <dgm:cxn modelId="{F40F0EC0-4E1B-4D31-984D-46D10590B039}" srcId="{C6F64180-8CB7-445C-A3D2-15FB327EE3AB}" destId="{55B43BBF-254E-469E-B476-7E556FFF428C}" srcOrd="6" destOrd="0" parTransId="{34F5F541-09EF-459B-ACFB-DC2B6A763617}" sibTransId="{340A02BA-35E1-4B46-A755-A8BDC7E47CB3}"/>
    <dgm:cxn modelId="{8725DDC0-6F2E-4A3E-A8BE-1A23791C0A64}" type="presOf" srcId="{9D2C0D60-2643-41A8-9DB0-39805E3E0B74}" destId="{3437D39E-5BA8-4C44-9D67-E61821AF9FF9}" srcOrd="0" destOrd="0" presId="urn:microsoft.com/office/officeart/2005/8/layout/radial3"/>
    <dgm:cxn modelId="{CC865ACC-A315-4F87-BB9F-0B11BA600D37}" type="presOf" srcId="{9B9FD2A4-6F94-4203-8626-9869A0372CD1}" destId="{F7C033AF-39D9-4D27-818F-AC9FB118C0A1}" srcOrd="0" destOrd="0" presId="urn:microsoft.com/office/officeart/2005/8/layout/radial3"/>
    <dgm:cxn modelId="{7BBB51F9-1F05-4BFB-A0B5-861FBE476624}" type="presOf" srcId="{168F0DD5-0E71-47F0-ADC3-19B27F90FC0C}" destId="{9FAA6A2E-4720-4B9B-8412-4A5A99DD51C7}" srcOrd="0" destOrd="0" presId="urn:microsoft.com/office/officeart/2005/8/layout/radial3"/>
    <dgm:cxn modelId="{E4FE39EE-F995-48A7-9270-796E1859AB6E}" type="presParOf" srcId="{D76CA55E-1040-4F65-9663-BB60B1944DB9}" destId="{32B92548-A231-4B52-91CF-634D53358D64}" srcOrd="0" destOrd="0" presId="urn:microsoft.com/office/officeart/2005/8/layout/radial3"/>
    <dgm:cxn modelId="{AD47A4C3-D737-4BB0-BA74-1DA75B9468F3}" type="presParOf" srcId="{32B92548-A231-4B52-91CF-634D53358D64}" destId="{2308E2B1-2F3D-4663-B946-BA5AA8D5AE3D}" srcOrd="0" destOrd="0" presId="urn:microsoft.com/office/officeart/2005/8/layout/radial3"/>
    <dgm:cxn modelId="{0A13B2FE-A670-4F2F-A95B-F7D29F855541}" type="presParOf" srcId="{32B92548-A231-4B52-91CF-634D53358D64}" destId="{F7C033AF-39D9-4D27-818F-AC9FB118C0A1}" srcOrd="1" destOrd="0" presId="urn:microsoft.com/office/officeart/2005/8/layout/radial3"/>
    <dgm:cxn modelId="{EC96FC0C-FE8D-4AC2-9FF5-0E3F589C5B44}" type="presParOf" srcId="{32B92548-A231-4B52-91CF-634D53358D64}" destId="{3437D39E-5BA8-4C44-9D67-E61821AF9FF9}" srcOrd="2" destOrd="0" presId="urn:microsoft.com/office/officeart/2005/8/layout/radial3"/>
    <dgm:cxn modelId="{958A4E4E-D36D-4376-BC11-0FBAD44D5A92}" type="presParOf" srcId="{32B92548-A231-4B52-91CF-634D53358D64}" destId="{B8E5E764-BF5F-4F58-82A8-5F46312841C1}" srcOrd="3" destOrd="0" presId="urn:microsoft.com/office/officeart/2005/8/layout/radial3"/>
    <dgm:cxn modelId="{42AA50CD-8B2E-4B86-A007-4A5FB2C9947A}" type="presParOf" srcId="{32B92548-A231-4B52-91CF-634D53358D64}" destId="{6647D8D1-32EB-45B4-A5BA-7A75C9AA90E8}" srcOrd="4" destOrd="0" presId="urn:microsoft.com/office/officeart/2005/8/layout/radial3"/>
    <dgm:cxn modelId="{F313DDA0-B5A0-4263-AA83-73665D2D819D}" type="presParOf" srcId="{32B92548-A231-4B52-91CF-634D53358D64}" destId="{9FAA6A2E-4720-4B9B-8412-4A5A99DD51C7}" srcOrd="5" destOrd="0" presId="urn:microsoft.com/office/officeart/2005/8/layout/radial3"/>
    <dgm:cxn modelId="{ADA8F6B8-5767-4E44-BC4E-A075B5897BA5}" type="presParOf" srcId="{32B92548-A231-4B52-91CF-634D53358D64}" destId="{C47EDDA6-E6A0-417A-AFA6-546DDEB6A85B}" srcOrd="6" destOrd="0" presId="urn:microsoft.com/office/officeart/2005/8/layout/radial3"/>
    <dgm:cxn modelId="{03C0F863-6966-4781-89EB-176846BDB514}" type="presParOf" srcId="{32B92548-A231-4B52-91CF-634D53358D64}" destId="{0A165C88-BC90-4F17-ACB7-9864014608E1}" srcOrd="7" destOrd="0" presId="urn:microsoft.com/office/officeart/2005/8/layout/radial3"/>
    <dgm:cxn modelId="{12B90B99-C213-45DB-9C81-0B81226713D8}" type="presParOf" srcId="{32B92548-A231-4B52-91CF-634D53358D64}" destId="{8FB3652A-0A6A-41BD-94C8-35A6ED11929A}" srcOrd="8"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8E2B1-2F3D-4663-B946-BA5AA8D5AE3D}">
      <dsp:nvSpPr>
        <dsp:cNvPr id="0" name=""/>
        <dsp:cNvSpPr/>
      </dsp:nvSpPr>
      <dsp:spPr>
        <a:xfrm>
          <a:off x="4054328" y="1526689"/>
          <a:ext cx="2572694" cy="264224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solidFill>
              <a:schemeClr val="tx1"/>
            </a:solidFill>
            <a:latin typeface="Arial" pitchFamily="34" charset="0"/>
            <a:cs typeface="Arial" pitchFamily="34" charset="0"/>
          </a:endParaRPr>
        </a:p>
      </dsp:txBody>
      <dsp:txXfrm>
        <a:off x="4431090" y="1913636"/>
        <a:ext cx="1819170" cy="1868347"/>
      </dsp:txXfrm>
    </dsp:sp>
    <dsp:sp modelId="{F7C033AF-39D9-4D27-818F-AC9FB118C0A1}">
      <dsp:nvSpPr>
        <dsp:cNvPr id="0" name=""/>
        <dsp:cNvSpPr/>
      </dsp:nvSpPr>
      <dsp:spPr>
        <a:xfrm>
          <a:off x="4541055" y="66524"/>
          <a:ext cx="1542752" cy="1542752"/>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Arial" pitchFamily="34" charset="0"/>
              <a:cs typeface="Arial" pitchFamily="34" charset="0"/>
            </a:rPr>
            <a:t>Tuổi</a:t>
          </a:r>
          <a:endParaRPr lang="en-US" sz="2400" b="1" kern="1200" dirty="0">
            <a:solidFill>
              <a:schemeClr val="tx1"/>
            </a:solidFill>
            <a:latin typeface="Arial" pitchFamily="34" charset="0"/>
            <a:cs typeface="Arial" pitchFamily="34" charset="0"/>
          </a:endParaRPr>
        </a:p>
      </dsp:txBody>
      <dsp:txXfrm>
        <a:off x="4766986" y="292455"/>
        <a:ext cx="1090890" cy="1090890"/>
      </dsp:txXfrm>
    </dsp:sp>
    <dsp:sp modelId="{3437D39E-5BA8-4C44-9D67-E61821AF9FF9}">
      <dsp:nvSpPr>
        <dsp:cNvPr id="0" name=""/>
        <dsp:cNvSpPr/>
      </dsp:nvSpPr>
      <dsp:spPr>
        <a:xfrm>
          <a:off x="6001220" y="622735"/>
          <a:ext cx="1542752" cy="1542752"/>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Arial" pitchFamily="34" charset="0"/>
              <a:cs typeface="Arial" pitchFamily="34" charset="0"/>
            </a:rPr>
            <a:t>Giới</a:t>
          </a:r>
          <a:endParaRPr lang="en-US" sz="2400" b="1" kern="1200" dirty="0">
            <a:solidFill>
              <a:schemeClr val="tx1"/>
            </a:solidFill>
            <a:latin typeface="Arial" pitchFamily="34" charset="0"/>
            <a:cs typeface="Arial" pitchFamily="34" charset="0"/>
          </a:endParaRPr>
        </a:p>
      </dsp:txBody>
      <dsp:txXfrm>
        <a:off x="6227151" y="848666"/>
        <a:ext cx="1090890" cy="1090890"/>
      </dsp:txXfrm>
    </dsp:sp>
    <dsp:sp modelId="{B8E5E764-BF5F-4F58-82A8-5F46312841C1}">
      <dsp:nvSpPr>
        <dsp:cNvPr id="0" name=""/>
        <dsp:cNvSpPr/>
      </dsp:nvSpPr>
      <dsp:spPr>
        <a:xfrm>
          <a:off x="6766084" y="2013399"/>
          <a:ext cx="1542752" cy="154275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Arial" pitchFamily="34" charset="0"/>
              <a:cs typeface="Arial" pitchFamily="34" charset="0"/>
            </a:rPr>
            <a:t>Chủng</a:t>
          </a:r>
          <a:r>
            <a:rPr lang="en-US" sz="2400" b="1" kern="1200" dirty="0">
              <a:solidFill>
                <a:schemeClr val="tx1"/>
              </a:solidFill>
              <a:latin typeface="Arial" pitchFamily="34" charset="0"/>
              <a:cs typeface="Arial" pitchFamily="34" charset="0"/>
            </a:rPr>
            <a:t> </a:t>
          </a:r>
          <a:r>
            <a:rPr lang="en-US" sz="2400" b="1" kern="1200" dirty="0" err="1">
              <a:solidFill>
                <a:schemeClr val="tx1"/>
              </a:solidFill>
              <a:latin typeface="Arial" pitchFamily="34" charset="0"/>
              <a:cs typeface="Arial" pitchFamily="34" charset="0"/>
            </a:rPr>
            <a:t>tộc</a:t>
          </a:r>
          <a:endParaRPr lang="en-US" sz="2400" b="1" kern="1200" dirty="0">
            <a:solidFill>
              <a:schemeClr val="tx1"/>
            </a:solidFill>
            <a:latin typeface="Arial" pitchFamily="34" charset="0"/>
            <a:cs typeface="Arial" pitchFamily="34" charset="0"/>
          </a:endParaRPr>
        </a:p>
      </dsp:txBody>
      <dsp:txXfrm>
        <a:off x="6992015" y="2239330"/>
        <a:ext cx="1090890" cy="1090890"/>
      </dsp:txXfrm>
    </dsp:sp>
    <dsp:sp modelId="{6647D8D1-32EB-45B4-A5BA-7A75C9AA90E8}">
      <dsp:nvSpPr>
        <dsp:cNvPr id="0" name=""/>
        <dsp:cNvSpPr/>
      </dsp:nvSpPr>
      <dsp:spPr>
        <a:xfrm>
          <a:off x="6140307" y="3473609"/>
          <a:ext cx="1542752" cy="1542752"/>
        </a:xfrm>
        <a:prstGeom prst="ellipse">
          <a:avLst/>
        </a:prstGeom>
        <a:solidFill>
          <a:srgbClr val="03E1CC">
            <a:alpha val="50000"/>
          </a:srgbClr>
        </a:solidFill>
        <a:ln w="25400" cap="flat" cmpd="sng" algn="ctr">
          <a:solidFill>
            <a:schemeClr val="bg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Arial" pitchFamily="34" charset="0"/>
              <a:cs typeface="Arial" pitchFamily="34" charset="0"/>
            </a:rPr>
            <a:t>Tầng</a:t>
          </a:r>
          <a:r>
            <a:rPr lang="en-US" sz="2400" b="1" kern="1200" dirty="0">
              <a:solidFill>
                <a:schemeClr val="tx1"/>
              </a:solidFill>
              <a:latin typeface="Arial" pitchFamily="34" charset="0"/>
              <a:cs typeface="Arial" pitchFamily="34" charset="0"/>
            </a:rPr>
            <a:t> </a:t>
          </a:r>
          <a:r>
            <a:rPr lang="en-US" sz="2400" b="1" kern="1200" dirty="0" err="1">
              <a:solidFill>
                <a:schemeClr val="tx1"/>
              </a:solidFill>
              <a:latin typeface="Arial" pitchFamily="34" charset="0"/>
              <a:cs typeface="Arial" pitchFamily="34" charset="0"/>
            </a:rPr>
            <a:t>lớp</a:t>
          </a:r>
          <a:r>
            <a:rPr lang="en-US" sz="2400" b="1" kern="1200" dirty="0">
              <a:solidFill>
                <a:schemeClr val="tx1"/>
              </a:solidFill>
              <a:latin typeface="Arial" pitchFamily="34" charset="0"/>
              <a:cs typeface="Arial" pitchFamily="34" charset="0"/>
            </a:rPr>
            <a:t> XH</a:t>
          </a:r>
        </a:p>
      </dsp:txBody>
      <dsp:txXfrm>
        <a:off x="6366238" y="3699540"/>
        <a:ext cx="1090890" cy="1090890"/>
      </dsp:txXfrm>
    </dsp:sp>
    <dsp:sp modelId="{9FAA6A2E-4720-4B9B-8412-4A5A99DD51C7}">
      <dsp:nvSpPr>
        <dsp:cNvPr id="0" name=""/>
        <dsp:cNvSpPr/>
      </dsp:nvSpPr>
      <dsp:spPr>
        <a:xfrm>
          <a:off x="4610576" y="3890807"/>
          <a:ext cx="1542752" cy="1542752"/>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Arial" pitchFamily="34" charset="0"/>
              <a:cs typeface="Arial" pitchFamily="34" charset="0"/>
            </a:rPr>
            <a:t>Nghề</a:t>
          </a:r>
          <a:r>
            <a:rPr lang="en-US" sz="2400" b="1" kern="1200" dirty="0">
              <a:solidFill>
                <a:schemeClr val="tx1"/>
              </a:solidFill>
              <a:latin typeface="Arial" pitchFamily="34" charset="0"/>
              <a:cs typeface="Arial" pitchFamily="34" charset="0"/>
            </a:rPr>
            <a:t> </a:t>
          </a:r>
          <a:r>
            <a:rPr lang="en-US" sz="2400" b="1" kern="1200" dirty="0" err="1">
              <a:solidFill>
                <a:schemeClr val="tx1"/>
              </a:solidFill>
              <a:latin typeface="Arial" pitchFamily="34" charset="0"/>
              <a:cs typeface="Arial" pitchFamily="34" charset="0"/>
            </a:rPr>
            <a:t>nghiệp</a:t>
          </a:r>
          <a:endParaRPr lang="en-US" sz="2400" b="1" kern="1200" dirty="0">
            <a:solidFill>
              <a:schemeClr val="tx1"/>
            </a:solidFill>
            <a:latin typeface="Arial" pitchFamily="34" charset="0"/>
            <a:cs typeface="Arial" pitchFamily="34" charset="0"/>
          </a:endParaRPr>
        </a:p>
      </dsp:txBody>
      <dsp:txXfrm>
        <a:off x="4836507" y="4116738"/>
        <a:ext cx="1090890" cy="1090890"/>
      </dsp:txXfrm>
    </dsp:sp>
    <dsp:sp modelId="{C47EDDA6-E6A0-417A-AFA6-546DDEB6A85B}">
      <dsp:nvSpPr>
        <dsp:cNvPr id="0" name=""/>
        <dsp:cNvSpPr/>
      </dsp:nvSpPr>
      <dsp:spPr>
        <a:xfrm>
          <a:off x="3080857" y="3543126"/>
          <a:ext cx="1542752" cy="1542752"/>
        </a:xfrm>
        <a:prstGeom prst="ellipse">
          <a:avLst/>
        </a:prstGeom>
        <a:solidFill>
          <a:srgbClr val="FFFF00">
            <a:alpha val="50000"/>
          </a:srgbClr>
        </a:solidFill>
        <a:ln w="25400" cap="flat" cmpd="sng" algn="ctr">
          <a:solidFill>
            <a:schemeClr val="bg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itchFamily="34" charset="0"/>
              <a:cs typeface="Arial" pitchFamily="34" charset="0"/>
            </a:rPr>
            <a:t>TT </a:t>
          </a:r>
          <a:r>
            <a:rPr lang="en-US" sz="2400" b="1" kern="1200" dirty="0" err="1">
              <a:solidFill>
                <a:schemeClr val="tx1"/>
              </a:solidFill>
              <a:latin typeface="Arial" pitchFamily="34" charset="0"/>
              <a:cs typeface="Arial" pitchFamily="34" charset="0"/>
            </a:rPr>
            <a:t>hôn</a:t>
          </a:r>
          <a:r>
            <a:rPr lang="en-US" sz="2400" b="1" kern="1200" dirty="0">
              <a:solidFill>
                <a:schemeClr val="tx1"/>
              </a:solidFill>
              <a:latin typeface="Arial" pitchFamily="34" charset="0"/>
              <a:cs typeface="Arial" pitchFamily="34" charset="0"/>
            </a:rPr>
            <a:t> </a:t>
          </a:r>
          <a:r>
            <a:rPr lang="en-US" sz="2400" b="1" kern="1200" dirty="0" err="1">
              <a:solidFill>
                <a:schemeClr val="tx1"/>
              </a:solidFill>
              <a:latin typeface="Arial" pitchFamily="34" charset="0"/>
              <a:cs typeface="Arial" pitchFamily="34" charset="0"/>
            </a:rPr>
            <a:t>nhân</a:t>
          </a:r>
          <a:endParaRPr lang="en-US" sz="2400" b="1" kern="1200" dirty="0">
            <a:solidFill>
              <a:schemeClr val="tx1"/>
            </a:solidFill>
            <a:latin typeface="Arial" pitchFamily="34" charset="0"/>
            <a:cs typeface="Arial" pitchFamily="34" charset="0"/>
          </a:endParaRPr>
        </a:p>
      </dsp:txBody>
      <dsp:txXfrm>
        <a:off x="3306788" y="3769057"/>
        <a:ext cx="1090890" cy="1090890"/>
      </dsp:txXfrm>
    </dsp:sp>
    <dsp:sp modelId="{0A165C88-BC90-4F17-ACB7-9864014608E1}">
      <dsp:nvSpPr>
        <dsp:cNvPr id="0" name=""/>
        <dsp:cNvSpPr/>
      </dsp:nvSpPr>
      <dsp:spPr>
        <a:xfrm>
          <a:off x="2385529" y="2082933"/>
          <a:ext cx="1542752" cy="154275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Arial" pitchFamily="34" charset="0"/>
              <a:cs typeface="Arial" pitchFamily="34" charset="0"/>
            </a:rPr>
            <a:t>Gia</a:t>
          </a:r>
          <a:r>
            <a:rPr lang="en-US" sz="2400" b="1" kern="1200" dirty="0">
              <a:solidFill>
                <a:schemeClr val="tx1"/>
              </a:solidFill>
              <a:latin typeface="Arial" pitchFamily="34" charset="0"/>
              <a:cs typeface="Arial" pitchFamily="34" charset="0"/>
            </a:rPr>
            <a:t> </a:t>
          </a:r>
          <a:r>
            <a:rPr lang="en-US" sz="2400" b="1" kern="1200" dirty="0" err="1">
              <a:solidFill>
                <a:schemeClr val="tx1"/>
              </a:solidFill>
              <a:latin typeface="Arial" pitchFamily="34" charset="0"/>
              <a:cs typeface="Arial" pitchFamily="34" charset="0"/>
            </a:rPr>
            <a:t>đình</a:t>
          </a:r>
          <a:endParaRPr lang="en-US" sz="2400" b="1" kern="1200" dirty="0">
            <a:solidFill>
              <a:schemeClr val="tx1"/>
            </a:solidFill>
            <a:latin typeface="Arial" pitchFamily="34" charset="0"/>
            <a:cs typeface="Arial" pitchFamily="34" charset="0"/>
          </a:endParaRPr>
        </a:p>
      </dsp:txBody>
      <dsp:txXfrm>
        <a:off x="2611460" y="2308864"/>
        <a:ext cx="1090890" cy="1090890"/>
      </dsp:txXfrm>
    </dsp:sp>
    <dsp:sp modelId="{8FB3652A-0A6A-41BD-94C8-35A6ED11929A}">
      <dsp:nvSpPr>
        <dsp:cNvPr id="0" name=""/>
        <dsp:cNvSpPr/>
      </dsp:nvSpPr>
      <dsp:spPr>
        <a:xfrm>
          <a:off x="3080874" y="622756"/>
          <a:ext cx="1542752" cy="1542752"/>
        </a:xfrm>
        <a:prstGeom prst="ellipse">
          <a:avLst/>
        </a:prstGeom>
        <a:solidFill>
          <a:srgbClr val="FF0066">
            <a:alpha val="49804"/>
          </a:srgbClr>
        </a:solidFill>
        <a:ln w="25400" cap="flat" cmpd="sng" algn="ctr">
          <a:solidFill>
            <a:schemeClr val="bg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Arial" pitchFamily="34" charset="0"/>
              <a:cs typeface="Arial" pitchFamily="34" charset="0"/>
            </a:rPr>
            <a:t>Đặc</a:t>
          </a:r>
          <a:r>
            <a:rPr lang="en-US" sz="2400" b="1" kern="1200" dirty="0">
              <a:solidFill>
                <a:schemeClr val="tx1"/>
              </a:solidFill>
              <a:latin typeface="Arial" pitchFamily="34" charset="0"/>
              <a:cs typeface="Arial" pitchFamily="34" charset="0"/>
            </a:rPr>
            <a:t> </a:t>
          </a:r>
          <a:r>
            <a:rPr lang="en-US" sz="2400" b="1" kern="1200" dirty="0" err="1">
              <a:solidFill>
                <a:schemeClr val="tx1"/>
              </a:solidFill>
              <a:latin typeface="Arial" pitchFamily="34" charset="0"/>
              <a:cs typeface="Arial" pitchFamily="34" charset="0"/>
            </a:rPr>
            <a:t>trưng</a:t>
          </a:r>
          <a:r>
            <a:rPr lang="en-US" sz="2400" b="1" kern="1200" dirty="0">
              <a:solidFill>
                <a:schemeClr val="tx1"/>
              </a:solidFill>
              <a:latin typeface="Arial" pitchFamily="34" charset="0"/>
              <a:cs typeface="Arial" pitchFamily="34" charset="0"/>
            </a:rPr>
            <a:t> </a:t>
          </a:r>
          <a:r>
            <a:rPr lang="en-US" sz="2400" b="1" kern="1200" dirty="0" err="1">
              <a:solidFill>
                <a:schemeClr val="tx1"/>
              </a:solidFill>
              <a:latin typeface="Arial" pitchFamily="34" charset="0"/>
              <a:cs typeface="Arial" pitchFamily="34" charset="0"/>
            </a:rPr>
            <a:t>khác</a:t>
          </a:r>
          <a:endParaRPr lang="en-US" sz="2400" b="1" kern="1200" dirty="0">
            <a:solidFill>
              <a:schemeClr val="tx1"/>
            </a:solidFill>
            <a:latin typeface="Arial" pitchFamily="34" charset="0"/>
            <a:cs typeface="Arial" pitchFamily="34" charset="0"/>
          </a:endParaRPr>
        </a:p>
      </dsp:txBody>
      <dsp:txXfrm>
        <a:off x="3306805" y="848687"/>
        <a:ext cx="1090890" cy="109089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DCE2E3-597F-4C74-ADF9-4230ED9ABD3A}" type="datetimeFigureOut">
              <a:rPr lang="en-US" smtClean="0"/>
              <a:pPr/>
              <a:t>10/7/2022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2EF7B5-247F-4390-AA0B-880D7A7CE6A2}" type="slidenum">
              <a:rPr lang="en-US" smtClean="0"/>
              <a:pPr/>
              <a:t>‹#›</a:t>
            </a:fld>
            <a:endParaRPr lang="en-US"/>
          </a:p>
        </p:txBody>
      </p:sp>
    </p:spTree>
    <p:extLst>
      <p:ext uri="{BB962C8B-B14F-4D97-AF65-F5344CB8AC3E}">
        <p14:creationId xmlns:p14="http://schemas.microsoft.com/office/powerpoint/2010/main" val="2546100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07876-79C4-4AC8-AE6B-C3A0EEA8383A}" type="datetimeFigureOut">
              <a:rPr lang="en-US" smtClean="0"/>
              <a:pPr/>
              <a:t>10/7/2022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26E16-E1EA-4E1A-B536-E83D719A66DC}" type="slidenum">
              <a:rPr lang="en-US" smtClean="0"/>
              <a:pPr/>
              <a:t>‹#›</a:t>
            </a:fld>
            <a:endParaRPr lang="en-US"/>
          </a:p>
        </p:txBody>
      </p:sp>
    </p:spTree>
    <p:extLst>
      <p:ext uri="{BB962C8B-B14F-4D97-AF65-F5344CB8AC3E}">
        <p14:creationId xmlns:p14="http://schemas.microsoft.com/office/powerpoint/2010/main" val="419260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Chuẩn</a:t>
            </a:r>
            <a:r>
              <a:rPr lang="en-US" dirty="0"/>
              <a:t> </a:t>
            </a:r>
            <a:r>
              <a:rPr lang="en-US" dirty="0" err="1"/>
              <a:t>đầu</a:t>
            </a:r>
            <a:r>
              <a:rPr lang="en-US" baseline="0" dirty="0"/>
              <a:t> </a:t>
            </a:r>
            <a:r>
              <a:rPr lang="en-US" baseline="0" dirty="0" err="1"/>
              <a:t>ra</a:t>
            </a:r>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3</a:t>
            </a:fld>
            <a:endParaRPr lang="en-US"/>
          </a:p>
        </p:txBody>
      </p:sp>
    </p:spTree>
    <p:extLst>
      <p:ext uri="{BB962C8B-B14F-4D97-AF65-F5344CB8AC3E}">
        <p14:creationId xmlns:p14="http://schemas.microsoft.com/office/powerpoint/2010/main" val="261262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19</a:t>
            </a:fld>
            <a:endParaRPr lang="en-US"/>
          </a:p>
        </p:txBody>
      </p:sp>
    </p:spTree>
    <p:extLst>
      <p:ext uri="{BB962C8B-B14F-4D97-AF65-F5344CB8AC3E}">
        <p14:creationId xmlns:p14="http://schemas.microsoft.com/office/powerpoint/2010/main" val="4198744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20</a:t>
            </a:fld>
            <a:endParaRPr lang="en-US"/>
          </a:p>
        </p:txBody>
      </p:sp>
    </p:spTree>
    <p:extLst>
      <p:ext uri="{BB962C8B-B14F-4D97-AF65-F5344CB8AC3E}">
        <p14:creationId xmlns:p14="http://schemas.microsoft.com/office/powerpoint/2010/main" val="168491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21</a:t>
            </a:fld>
            <a:endParaRPr lang="en-US"/>
          </a:p>
        </p:txBody>
      </p:sp>
    </p:spTree>
    <p:extLst>
      <p:ext uri="{BB962C8B-B14F-4D97-AF65-F5344CB8AC3E}">
        <p14:creationId xmlns:p14="http://schemas.microsoft.com/office/powerpoint/2010/main" val="4003494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22</a:t>
            </a:fld>
            <a:endParaRPr lang="en-US"/>
          </a:p>
        </p:txBody>
      </p:sp>
    </p:spTree>
    <p:extLst>
      <p:ext uri="{BB962C8B-B14F-4D97-AF65-F5344CB8AC3E}">
        <p14:creationId xmlns:p14="http://schemas.microsoft.com/office/powerpoint/2010/main" val="219434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23</a:t>
            </a:fld>
            <a:endParaRPr lang="en-US"/>
          </a:p>
        </p:txBody>
      </p:sp>
    </p:spTree>
    <p:extLst>
      <p:ext uri="{BB962C8B-B14F-4D97-AF65-F5344CB8AC3E}">
        <p14:creationId xmlns:p14="http://schemas.microsoft.com/office/powerpoint/2010/main" val="99611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24</a:t>
            </a:fld>
            <a:endParaRPr lang="en-US"/>
          </a:p>
        </p:txBody>
      </p:sp>
    </p:spTree>
    <p:extLst>
      <p:ext uri="{BB962C8B-B14F-4D97-AF65-F5344CB8AC3E}">
        <p14:creationId xmlns:p14="http://schemas.microsoft.com/office/powerpoint/2010/main" val="1408507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25</a:t>
            </a:fld>
            <a:endParaRPr lang="en-US"/>
          </a:p>
        </p:txBody>
      </p:sp>
    </p:spTree>
    <p:extLst>
      <p:ext uri="{BB962C8B-B14F-4D97-AF65-F5344CB8AC3E}">
        <p14:creationId xmlns:p14="http://schemas.microsoft.com/office/powerpoint/2010/main" val="58938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27</a:t>
            </a:fld>
            <a:endParaRPr lang="en-US"/>
          </a:p>
        </p:txBody>
      </p:sp>
    </p:spTree>
    <p:extLst>
      <p:ext uri="{BB962C8B-B14F-4D97-AF65-F5344CB8AC3E}">
        <p14:creationId xmlns:p14="http://schemas.microsoft.com/office/powerpoint/2010/main" val="264292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28</a:t>
            </a:fld>
            <a:endParaRPr lang="en-US"/>
          </a:p>
        </p:txBody>
      </p:sp>
    </p:spTree>
    <p:extLst>
      <p:ext uri="{BB962C8B-B14F-4D97-AF65-F5344CB8AC3E}">
        <p14:creationId xmlns:p14="http://schemas.microsoft.com/office/powerpoint/2010/main" val="709334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29</a:t>
            </a:fld>
            <a:endParaRPr lang="en-US"/>
          </a:p>
        </p:txBody>
      </p:sp>
    </p:spTree>
    <p:extLst>
      <p:ext uri="{BB962C8B-B14F-4D97-AF65-F5344CB8AC3E}">
        <p14:creationId xmlns:p14="http://schemas.microsoft.com/office/powerpoint/2010/main" val="107200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6</a:t>
            </a:fld>
            <a:endParaRPr lang="en-US"/>
          </a:p>
        </p:txBody>
      </p:sp>
    </p:spTree>
    <p:extLst>
      <p:ext uri="{BB962C8B-B14F-4D97-AF65-F5344CB8AC3E}">
        <p14:creationId xmlns:p14="http://schemas.microsoft.com/office/powerpoint/2010/main" val="3331911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30</a:t>
            </a:fld>
            <a:endParaRPr lang="en-US"/>
          </a:p>
        </p:txBody>
      </p:sp>
    </p:spTree>
    <p:extLst>
      <p:ext uri="{BB962C8B-B14F-4D97-AF65-F5344CB8AC3E}">
        <p14:creationId xmlns:p14="http://schemas.microsoft.com/office/powerpoint/2010/main" val="507611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31</a:t>
            </a:fld>
            <a:endParaRPr lang="en-US"/>
          </a:p>
        </p:txBody>
      </p:sp>
    </p:spTree>
    <p:extLst>
      <p:ext uri="{BB962C8B-B14F-4D97-AF65-F5344CB8AC3E}">
        <p14:creationId xmlns:p14="http://schemas.microsoft.com/office/powerpoint/2010/main" val="2399106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32</a:t>
            </a:fld>
            <a:endParaRPr lang="en-US"/>
          </a:p>
        </p:txBody>
      </p:sp>
    </p:spTree>
    <p:extLst>
      <p:ext uri="{BB962C8B-B14F-4D97-AF65-F5344CB8AC3E}">
        <p14:creationId xmlns:p14="http://schemas.microsoft.com/office/powerpoint/2010/main" val="185953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35</a:t>
            </a:fld>
            <a:endParaRPr lang="en-US"/>
          </a:p>
        </p:txBody>
      </p:sp>
    </p:spTree>
    <p:extLst>
      <p:ext uri="{BB962C8B-B14F-4D97-AF65-F5344CB8AC3E}">
        <p14:creationId xmlns:p14="http://schemas.microsoft.com/office/powerpoint/2010/main" val="856315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36</a:t>
            </a:fld>
            <a:endParaRPr lang="en-US"/>
          </a:p>
        </p:txBody>
      </p:sp>
    </p:spTree>
    <p:extLst>
      <p:ext uri="{BB962C8B-B14F-4D97-AF65-F5344CB8AC3E}">
        <p14:creationId xmlns:p14="http://schemas.microsoft.com/office/powerpoint/2010/main" val="4276823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Đặc</a:t>
            </a:r>
            <a:r>
              <a:rPr lang="en-US" dirty="0"/>
              <a:t> </a:t>
            </a:r>
            <a:r>
              <a:rPr lang="en-US" dirty="0" err="1"/>
              <a:t>tính</a:t>
            </a:r>
            <a:r>
              <a:rPr lang="en-US" baseline="0" dirty="0"/>
              <a:t> </a:t>
            </a:r>
            <a:r>
              <a:rPr lang="en-US" baseline="0" dirty="0" err="1"/>
              <a:t>miễn</a:t>
            </a:r>
            <a:r>
              <a:rPr lang="en-US" baseline="0" dirty="0"/>
              <a:t> </a:t>
            </a:r>
            <a:r>
              <a:rPr lang="en-US" baseline="0" dirty="0" err="1"/>
              <a:t>dịch</a:t>
            </a:r>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37</a:t>
            </a:fld>
            <a:endParaRPr lang="en-US"/>
          </a:p>
        </p:txBody>
      </p:sp>
    </p:spTree>
    <p:extLst>
      <p:ext uri="{BB962C8B-B14F-4D97-AF65-F5344CB8AC3E}">
        <p14:creationId xmlns:p14="http://schemas.microsoft.com/office/powerpoint/2010/main" val="721256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38</a:t>
            </a:fld>
            <a:endParaRPr lang="en-US"/>
          </a:p>
        </p:txBody>
      </p:sp>
    </p:spTree>
    <p:extLst>
      <p:ext uri="{BB962C8B-B14F-4D97-AF65-F5344CB8AC3E}">
        <p14:creationId xmlns:p14="http://schemas.microsoft.com/office/powerpoint/2010/main" val="171096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39</a:t>
            </a:fld>
            <a:endParaRPr lang="en-US"/>
          </a:p>
        </p:txBody>
      </p:sp>
    </p:spTree>
    <p:extLst>
      <p:ext uri="{BB962C8B-B14F-4D97-AF65-F5344CB8AC3E}">
        <p14:creationId xmlns:p14="http://schemas.microsoft.com/office/powerpoint/2010/main" val="1090953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40</a:t>
            </a:fld>
            <a:endParaRPr lang="en-US"/>
          </a:p>
        </p:txBody>
      </p:sp>
    </p:spTree>
    <p:extLst>
      <p:ext uri="{BB962C8B-B14F-4D97-AF65-F5344CB8AC3E}">
        <p14:creationId xmlns:p14="http://schemas.microsoft.com/office/powerpoint/2010/main" val="1895177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41</a:t>
            </a:fld>
            <a:endParaRPr lang="en-US"/>
          </a:p>
        </p:txBody>
      </p:sp>
    </p:spTree>
    <p:extLst>
      <p:ext uri="{BB962C8B-B14F-4D97-AF65-F5344CB8AC3E}">
        <p14:creationId xmlns:p14="http://schemas.microsoft.com/office/powerpoint/2010/main" val="97633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10</a:t>
            </a:fld>
            <a:endParaRPr lang="en-US"/>
          </a:p>
        </p:txBody>
      </p:sp>
    </p:spTree>
    <p:extLst>
      <p:ext uri="{BB962C8B-B14F-4D97-AF65-F5344CB8AC3E}">
        <p14:creationId xmlns:p14="http://schemas.microsoft.com/office/powerpoint/2010/main" val="2098346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42</a:t>
            </a:fld>
            <a:endParaRPr lang="en-US"/>
          </a:p>
        </p:txBody>
      </p:sp>
    </p:spTree>
    <p:extLst>
      <p:ext uri="{BB962C8B-B14F-4D97-AF65-F5344CB8AC3E}">
        <p14:creationId xmlns:p14="http://schemas.microsoft.com/office/powerpoint/2010/main" val="4064563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26E16-E1EA-4E1A-B536-E83D719A66DC}" type="slidenum">
              <a:rPr lang="en-US" smtClean="0"/>
              <a:pPr/>
              <a:t>43</a:t>
            </a:fld>
            <a:endParaRPr lang="en-US"/>
          </a:p>
        </p:txBody>
      </p:sp>
    </p:spTree>
    <p:extLst>
      <p:ext uri="{BB962C8B-B14F-4D97-AF65-F5344CB8AC3E}">
        <p14:creationId xmlns:p14="http://schemas.microsoft.com/office/powerpoint/2010/main" val="2878963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44</a:t>
            </a:fld>
            <a:endParaRPr lang="en-US"/>
          </a:p>
        </p:txBody>
      </p:sp>
    </p:spTree>
    <p:extLst>
      <p:ext uri="{BB962C8B-B14F-4D97-AF65-F5344CB8AC3E}">
        <p14:creationId xmlns:p14="http://schemas.microsoft.com/office/powerpoint/2010/main" val="531163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45</a:t>
            </a:fld>
            <a:endParaRPr lang="en-US"/>
          </a:p>
        </p:txBody>
      </p:sp>
    </p:spTree>
    <p:extLst>
      <p:ext uri="{BB962C8B-B14F-4D97-AF65-F5344CB8AC3E}">
        <p14:creationId xmlns:p14="http://schemas.microsoft.com/office/powerpoint/2010/main" val="560940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14 </a:t>
            </a:r>
            <a:r>
              <a:rPr lang="en-US" altLang="en-US" dirty="0" err="1">
                <a:latin typeface="Arial" panose="020B0604020202020204" pitchFamily="34" charset="0"/>
                <a:cs typeface="Arial" panose="020B0604020202020204" pitchFamily="34" charset="0"/>
              </a:rPr>
              <a:t>tiêu</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chí</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tương</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đương</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với</a:t>
            </a:r>
            <a:r>
              <a:rPr lang="en-US" altLang="en-US" baseline="0" dirty="0">
                <a:latin typeface="Arial" panose="020B0604020202020204" pitchFamily="34" charset="0"/>
                <a:cs typeface="Arial" panose="020B0604020202020204" pitchFamily="34" charset="0"/>
              </a:rPr>
              <a:t> 14 </a:t>
            </a:r>
            <a:r>
              <a:rPr lang="en-US" altLang="en-US" baseline="0" dirty="0" err="1">
                <a:latin typeface="Arial" panose="020B0604020202020204" pitchFamily="34" charset="0"/>
                <a:cs typeface="Arial" panose="020B0604020202020204" pitchFamily="34" charset="0"/>
              </a:rPr>
              <a:t>nội</a:t>
            </a:r>
            <a:r>
              <a:rPr lang="en-US" altLang="en-US" baseline="0" dirty="0">
                <a:latin typeface="Arial" panose="020B0604020202020204" pitchFamily="34" charset="0"/>
                <a:cs typeface="Arial" panose="020B0604020202020204" pitchFamily="34" charset="0"/>
              </a:rPr>
              <a:t> dung</a:t>
            </a:r>
          </a:p>
          <a:p>
            <a:r>
              <a:rPr lang="en-US" altLang="en-US" dirty="0" err="1">
                <a:latin typeface="Arial" panose="020B0604020202020204" pitchFamily="34" charset="0"/>
                <a:cs typeface="Arial" panose="020B0604020202020204" pitchFamily="34" charset="0"/>
              </a:rPr>
              <a:t>Đối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tượng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nghiên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những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người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mong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muốn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giúp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khoa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học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hội</a:t>
            </a:r>
            <a:r>
              <a:rPr lang="en-US" altLang="en-US" dirty="0">
                <a:latin typeface="Arial" panose="020B0604020202020204" pitchFamily="34" charset="0"/>
                <a:cs typeface="Arial" panose="020B0604020202020204" pitchFamily="34" charset="0"/>
              </a:rPr>
              <a:t> do </a:t>
            </a:r>
            <a:r>
              <a:rPr lang="en-US" altLang="en-US" dirty="0" err="1">
                <a:latin typeface="Arial" panose="020B0604020202020204" pitchFamily="34" charset="0"/>
                <a:cs typeface="Arial" panose="020B0604020202020204" pitchFamily="34" charset="0"/>
              </a:rPr>
              <a:t>đó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cần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cân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nhắc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lưỡng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đạo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đức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thực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hiện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nghiên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cứu</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BS,</a:t>
            </a:r>
            <a:r>
              <a:rPr lang="en-US" altLang="en-US" baseline="0" dirty="0">
                <a:latin typeface="Arial" panose="020B0604020202020204" pitchFamily="34" charset="0"/>
                <a:cs typeface="Arial" panose="020B0604020202020204" pitchFamily="34" charset="0"/>
              </a:rPr>
              <a:t> NVYT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được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phép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vì</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kết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nghiên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bất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chấp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những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đọc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thể</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nhân</a:t>
            </a:r>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Trong</a:t>
            </a:r>
            <a:r>
              <a:rPr lang="en-US" altLang="en-US" dirty="0">
                <a:latin typeface="Arial" panose="020B0604020202020204" pitchFamily="34" charset="0"/>
                <a:cs typeface="Arial" panose="020B0604020202020204" pitchFamily="34" charset="0"/>
              </a:rPr>
              <a:t> NC can </a:t>
            </a:r>
            <a:r>
              <a:rPr lang="en-US" altLang="en-US" dirty="0" err="1">
                <a:latin typeface="Arial" panose="020B0604020202020204" pitchFamily="34" charset="0"/>
                <a:cs typeface="Arial" panose="020B0604020202020204" pitchFamily="34" charset="0"/>
              </a:rPr>
              <a:t>thiệp</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cần</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cân</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nhắc</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kỹ</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đạo</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đức</a:t>
            </a:r>
            <a:r>
              <a:rPr lang="en-US" altLang="en-US" baseline="0" dirty="0">
                <a:latin typeface="Arial" panose="020B0604020202020204" pitchFamily="34" charset="0"/>
                <a:cs typeface="Arial" panose="020B0604020202020204" pitchFamily="34" charset="0"/>
              </a:rPr>
              <a:t> NC (</a:t>
            </a:r>
            <a:r>
              <a:rPr lang="en-US" altLang="en-US" baseline="0" dirty="0" err="1">
                <a:latin typeface="Arial" panose="020B0604020202020204" pitchFamily="34" charset="0"/>
                <a:cs typeface="Arial" panose="020B0604020202020204" pitchFamily="34" charset="0"/>
              </a:rPr>
              <a:t>tính</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độc</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hại</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và</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hiệu</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quả</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tính</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khả</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thi</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giá</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thành</a:t>
            </a:r>
            <a:r>
              <a:rPr lang="en-US" altLang="en-US" baseline="0" dirty="0">
                <a:latin typeface="Arial" panose="020B0604020202020204" pitchFamily="34" charset="0"/>
                <a:cs typeface="Arial" panose="020B0604020202020204" pitchFamily="34" charset="0"/>
              </a:rPr>
              <a:t> NC</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1026E16-E1EA-4E1A-B536-E83D719A66DC}" type="slidenum">
              <a:rPr lang="en-US" smtClean="0"/>
              <a:pPr/>
              <a:t>46</a:t>
            </a:fld>
            <a:endParaRPr lang="en-US"/>
          </a:p>
        </p:txBody>
      </p:sp>
    </p:spTree>
    <p:extLst>
      <p:ext uri="{BB962C8B-B14F-4D97-AF65-F5344CB8AC3E}">
        <p14:creationId xmlns:p14="http://schemas.microsoft.com/office/powerpoint/2010/main" val="3840430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47</a:t>
            </a:fld>
            <a:endParaRPr lang="en-US"/>
          </a:p>
        </p:txBody>
      </p:sp>
    </p:spTree>
    <p:extLst>
      <p:ext uri="{BB962C8B-B14F-4D97-AF65-F5344CB8AC3E}">
        <p14:creationId xmlns:p14="http://schemas.microsoft.com/office/powerpoint/2010/main" val="2486034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48</a:t>
            </a:fld>
            <a:endParaRPr lang="en-US"/>
          </a:p>
        </p:txBody>
      </p:sp>
    </p:spTree>
    <p:extLst>
      <p:ext uri="{BB962C8B-B14F-4D97-AF65-F5344CB8AC3E}">
        <p14:creationId xmlns:p14="http://schemas.microsoft.com/office/powerpoint/2010/main" val="1467656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49</a:t>
            </a:fld>
            <a:endParaRPr lang="en-US"/>
          </a:p>
        </p:txBody>
      </p:sp>
    </p:spTree>
    <p:extLst>
      <p:ext uri="{BB962C8B-B14F-4D97-AF65-F5344CB8AC3E}">
        <p14:creationId xmlns:p14="http://schemas.microsoft.com/office/powerpoint/2010/main" val="71911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12</a:t>
            </a:fld>
            <a:endParaRPr lang="en-US"/>
          </a:p>
        </p:txBody>
      </p:sp>
    </p:spTree>
    <p:extLst>
      <p:ext uri="{BB962C8B-B14F-4D97-AF65-F5344CB8AC3E}">
        <p14:creationId xmlns:p14="http://schemas.microsoft.com/office/powerpoint/2010/main" val="154189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14</a:t>
            </a:fld>
            <a:endParaRPr lang="en-US"/>
          </a:p>
        </p:txBody>
      </p:sp>
    </p:spTree>
    <p:extLst>
      <p:ext uri="{BB962C8B-B14F-4D97-AF65-F5344CB8AC3E}">
        <p14:creationId xmlns:p14="http://schemas.microsoft.com/office/powerpoint/2010/main" val="184412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15</a:t>
            </a:fld>
            <a:endParaRPr lang="en-US"/>
          </a:p>
        </p:txBody>
      </p:sp>
    </p:spTree>
    <p:extLst>
      <p:ext uri="{BB962C8B-B14F-4D97-AF65-F5344CB8AC3E}">
        <p14:creationId xmlns:p14="http://schemas.microsoft.com/office/powerpoint/2010/main" val="29612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16</a:t>
            </a:fld>
            <a:endParaRPr lang="en-US"/>
          </a:p>
        </p:txBody>
      </p:sp>
    </p:spTree>
    <p:extLst>
      <p:ext uri="{BB962C8B-B14F-4D97-AF65-F5344CB8AC3E}">
        <p14:creationId xmlns:p14="http://schemas.microsoft.com/office/powerpoint/2010/main" val="179809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17</a:t>
            </a:fld>
            <a:endParaRPr lang="en-US"/>
          </a:p>
        </p:txBody>
      </p:sp>
    </p:spTree>
    <p:extLst>
      <p:ext uri="{BB962C8B-B14F-4D97-AF65-F5344CB8AC3E}">
        <p14:creationId xmlns:p14="http://schemas.microsoft.com/office/powerpoint/2010/main" val="252525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6E16-E1EA-4E1A-B536-E83D719A66DC}" type="slidenum">
              <a:rPr lang="en-US" smtClean="0"/>
              <a:pPr/>
              <a:t>18</a:t>
            </a:fld>
            <a:endParaRPr lang="en-US"/>
          </a:p>
        </p:txBody>
      </p:sp>
    </p:spTree>
    <p:extLst>
      <p:ext uri="{BB962C8B-B14F-4D97-AF65-F5344CB8AC3E}">
        <p14:creationId xmlns:p14="http://schemas.microsoft.com/office/powerpoint/2010/main" val="257978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468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7875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3" name="Rectangle 73"/>
          <p:cNvSpPr>
            <a:spLocks noChangeArrowheads="1"/>
          </p:cNvSpPr>
          <p:nvPr/>
        </p:nvSpPr>
        <p:spPr bwMode="gray">
          <a:xfrm>
            <a:off x="1698625" y="3705225"/>
            <a:ext cx="742950" cy="74295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4" name="Rectangle 44" descr="3"/>
          <p:cNvSpPr>
            <a:spLocks noChangeArrowheads="1"/>
          </p:cNvSpPr>
          <p:nvPr/>
        </p:nvSpPr>
        <p:spPr bwMode="gray">
          <a:xfrm>
            <a:off x="2492375" y="4510088"/>
            <a:ext cx="742950" cy="7445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5" name="Rectangle 34" descr="5"/>
          <p:cNvSpPr>
            <a:spLocks noChangeArrowheads="1"/>
          </p:cNvSpPr>
          <p:nvPr/>
        </p:nvSpPr>
        <p:spPr bwMode="gray">
          <a:xfrm>
            <a:off x="915988" y="4510088"/>
            <a:ext cx="742950" cy="7445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6" name="Rectangle 59"/>
          <p:cNvSpPr>
            <a:spLocks noChangeArrowheads="1"/>
          </p:cNvSpPr>
          <p:nvPr/>
        </p:nvSpPr>
        <p:spPr bwMode="gray">
          <a:xfrm>
            <a:off x="1703388" y="5314950"/>
            <a:ext cx="742950" cy="7429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7" name="Rectangle 54"/>
          <p:cNvSpPr>
            <a:spLocks noChangeArrowheads="1"/>
          </p:cNvSpPr>
          <p:nvPr/>
        </p:nvSpPr>
        <p:spPr bwMode="gray">
          <a:xfrm>
            <a:off x="128588" y="3705225"/>
            <a:ext cx="742950" cy="7429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8" name="Rectangle 56"/>
          <p:cNvSpPr>
            <a:spLocks noChangeArrowheads="1"/>
          </p:cNvSpPr>
          <p:nvPr/>
        </p:nvSpPr>
        <p:spPr bwMode="gray">
          <a:xfrm>
            <a:off x="2492375" y="3705225"/>
            <a:ext cx="742950" cy="7429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grpSp>
        <p:nvGrpSpPr>
          <p:cNvPr id="9" name="Group 75"/>
          <p:cNvGrpSpPr>
            <a:grpSpLocks/>
          </p:cNvGrpSpPr>
          <p:nvPr/>
        </p:nvGrpSpPr>
        <p:grpSpPr bwMode="auto">
          <a:xfrm>
            <a:off x="112713" y="5954713"/>
            <a:ext cx="8936037" cy="631825"/>
            <a:chOff x="71" y="3751"/>
            <a:chExt cx="5629" cy="398"/>
          </a:xfrm>
        </p:grpSpPr>
        <p:sp>
          <p:nvSpPr>
            <p:cNvPr id="10" name="Freeform 24"/>
            <p:cNvSpPr>
              <a:spLocks/>
            </p:cNvSpPr>
            <p:nvPr userDrawn="1"/>
          </p:nvSpPr>
          <p:spPr bwMode="gray">
            <a:xfrm>
              <a:off x="71" y="3751"/>
              <a:ext cx="5626" cy="349"/>
            </a:xfrm>
            <a:custGeom>
              <a:avLst/>
              <a:gdLst>
                <a:gd name="T0" fmla="*/ 5626 w 5626"/>
                <a:gd name="T1" fmla="*/ 349 h 349"/>
                <a:gd name="T2" fmla="*/ 0 w 5626"/>
                <a:gd name="T3" fmla="*/ 349 h 349"/>
                <a:gd name="T4" fmla="*/ 0 w 5626"/>
                <a:gd name="T5" fmla="*/ 187 h 349"/>
                <a:gd name="T6" fmla="*/ 0 w 5626"/>
                <a:gd name="T7" fmla="*/ 114 h 349"/>
                <a:gd name="T8" fmla="*/ 4064 w 5626"/>
                <a:gd name="T9" fmla="*/ 118 h 349"/>
                <a:gd name="T10" fmla="*/ 4329 w 5626"/>
                <a:gd name="T11" fmla="*/ 0 h 349"/>
                <a:gd name="T12" fmla="*/ 5623 w 5626"/>
                <a:gd name="T13" fmla="*/ 0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5"/>
            <p:cNvSpPr>
              <a:spLocks/>
            </p:cNvSpPr>
            <p:nvPr userDrawn="1"/>
          </p:nvSpPr>
          <p:spPr bwMode="gray">
            <a:xfrm>
              <a:off x="71" y="3800"/>
              <a:ext cx="5626" cy="349"/>
            </a:xfrm>
            <a:custGeom>
              <a:avLst/>
              <a:gdLst>
                <a:gd name="T0" fmla="*/ 5626 w 5626"/>
                <a:gd name="T1" fmla="*/ 349 h 349"/>
                <a:gd name="T2" fmla="*/ 0 w 5626"/>
                <a:gd name="T3" fmla="*/ 349 h 349"/>
                <a:gd name="T4" fmla="*/ 0 w 5626"/>
                <a:gd name="T5" fmla="*/ 187 h 349"/>
                <a:gd name="T6" fmla="*/ 0 w 5626"/>
                <a:gd name="T7" fmla="*/ 114 h 349"/>
                <a:gd name="T8" fmla="*/ 4082 w 5626"/>
                <a:gd name="T9" fmla="*/ 118 h 349"/>
                <a:gd name="T10" fmla="*/ 4345 w 5626"/>
                <a:gd name="T11" fmla="*/ 0 h 349"/>
                <a:gd name="T12" fmla="*/ 5623 w 5626"/>
                <a:gd name="T13" fmla="*/ 6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6"/>
            <p:cNvSpPr>
              <a:spLocks/>
            </p:cNvSpPr>
            <p:nvPr userDrawn="1"/>
          </p:nvSpPr>
          <p:spPr bwMode="gray">
            <a:xfrm>
              <a:off x="4209" y="3833"/>
              <a:ext cx="1491" cy="88"/>
            </a:xfrm>
            <a:custGeom>
              <a:avLst/>
              <a:gdLst>
                <a:gd name="T0" fmla="*/ 0 w 1491"/>
                <a:gd name="T1" fmla="*/ 84 h 88"/>
                <a:gd name="T2" fmla="*/ 223 w 1491"/>
                <a:gd name="T3" fmla="*/ 0 h 88"/>
                <a:gd name="T4" fmla="*/ 1491 w 1491"/>
                <a:gd name="T5" fmla="*/ 0 h 88"/>
                <a:gd name="T6" fmla="*/ 1488 w 1491"/>
                <a:gd name="T7" fmla="*/ 60 h 88"/>
                <a:gd name="T8" fmla="*/ 383 w 1491"/>
                <a:gd name="T9" fmla="*/ 59 h 88"/>
                <a:gd name="T10" fmla="*/ 273 w 1491"/>
                <a:gd name="T11" fmla="*/ 88 h 88"/>
                <a:gd name="T12" fmla="*/ 0 w 1491"/>
                <a:gd name="T13" fmla="*/ 84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7"/>
          <p:cNvGrpSpPr>
            <a:grpSpLocks/>
          </p:cNvGrpSpPr>
          <p:nvPr/>
        </p:nvGrpSpPr>
        <p:grpSpPr bwMode="auto">
          <a:xfrm rot="10800000">
            <a:off x="6003925" y="1778000"/>
            <a:ext cx="2768600" cy="779463"/>
            <a:chOff x="1566" y="164"/>
            <a:chExt cx="1455" cy="425"/>
          </a:xfrm>
        </p:grpSpPr>
        <p:sp>
          <p:nvSpPr>
            <p:cNvPr id="14"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15"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16"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17"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18"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19"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20"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21"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22"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23"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24"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25"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26"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27"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28"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29"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30" name="Freeform 27" descr="Dark upward diagonal"/>
          <p:cNvSpPr>
            <a:spLocks/>
          </p:cNvSpPr>
          <p:nvPr/>
        </p:nvSpPr>
        <p:spPr bwMode="gray">
          <a:xfrm>
            <a:off x="85725" y="76200"/>
            <a:ext cx="8977313" cy="500063"/>
          </a:xfrm>
          <a:custGeom>
            <a:avLst/>
            <a:gdLst>
              <a:gd name="T0" fmla="*/ 0 w 5655"/>
              <a:gd name="T1" fmla="*/ 2147483646 h 315"/>
              <a:gd name="T2" fmla="*/ 2147483646 w 5655"/>
              <a:gd name="T3" fmla="*/ 0 h 315"/>
              <a:gd name="T4" fmla="*/ 2147483646 w 5655"/>
              <a:gd name="T5" fmla="*/ 2147483646 h 315"/>
              <a:gd name="T6" fmla="*/ 2147483646 w 5655"/>
              <a:gd name="T7" fmla="*/ 2147483646 h 315"/>
              <a:gd name="T8" fmla="*/ 2147483646 w 5655"/>
              <a:gd name="T9" fmla="*/ 2147483646 h 315"/>
              <a:gd name="T10" fmla="*/ 0 w 5655"/>
              <a:gd name="T11" fmla="*/ 2147483646 h 3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6862"/>
              </a:schemeClr>
            </a:fgClr>
            <a:bgClr>
              <a:schemeClr val="tx1">
                <a:alpha val="76862"/>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28"/>
          <p:cNvSpPr>
            <a:spLocks noChangeArrowheads="1"/>
          </p:cNvSpPr>
          <p:nvPr/>
        </p:nvSpPr>
        <p:spPr bwMode="gray">
          <a:xfrm>
            <a:off x="114300" y="6610350"/>
            <a:ext cx="8931275" cy="1635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grpSp>
        <p:nvGrpSpPr>
          <p:cNvPr id="32" name="Group 74"/>
          <p:cNvGrpSpPr>
            <a:grpSpLocks/>
          </p:cNvGrpSpPr>
          <p:nvPr/>
        </p:nvGrpSpPr>
        <p:grpSpPr bwMode="auto">
          <a:xfrm>
            <a:off x="85725" y="854075"/>
            <a:ext cx="8982075" cy="1131888"/>
            <a:chOff x="54" y="538"/>
            <a:chExt cx="5658" cy="713"/>
          </a:xfrm>
        </p:grpSpPr>
        <p:sp>
          <p:nvSpPr>
            <p:cNvPr id="33" name="Freeform 30"/>
            <p:cNvSpPr>
              <a:spLocks/>
            </p:cNvSpPr>
            <p:nvPr userDrawn="1"/>
          </p:nvSpPr>
          <p:spPr bwMode="gray">
            <a:xfrm>
              <a:off x="54" y="736"/>
              <a:ext cx="5658" cy="515"/>
            </a:xfrm>
            <a:custGeom>
              <a:avLst/>
              <a:gdLst>
                <a:gd name="T0" fmla="*/ 0 w 5446"/>
                <a:gd name="T1" fmla="*/ 0 h 590"/>
                <a:gd name="T2" fmla="*/ 8614 w 5446"/>
                <a:gd name="T3" fmla="*/ 0 h 590"/>
                <a:gd name="T4" fmla="*/ 8614 w 5446"/>
                <a:gd name="T5" fmla="*/ 61 h 590"/>
                <a:gd name="T6" fmla="*/ 8614 w 5446"/>
                <a:gd name="T7" fmla="*/ 89 h 590"/>
                <a:gd name="T8" fmla="*/ 2392 w 5446"/>
                <a:gd name="T9" fmla="*/ 86 h 590"/>
                <a:gd name="T10" fmla="*/ 2035 w 5446"/>
                <a:gd name="T11" fmla="*/ 113 h 590"/>
                <a:gd name="T12" fmla="*/ 0 w 5446"/>
                <a:gd name="T13" fmla="*/ 116 h 590"/>
                <a:gd name="T14" fmla="*/ 0 w 5446"/>
                <a:gd name="T15" fmla="*/ 0 h 5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1"/>
            <p:cNvSpPr>
              <a:spLocks/>
            </p:cNvSpPr>
            <p:nvPr userDrawn="1"/>
          </p:nvSpPr>
          <p:spPr bwMode="gray">
            <a:xfrm>
              <a:off x="54" y="538"/>
              <a:ext cx="5658" cy="655"/>
            </a:xfrm>
            <a:custGeom>
              <a:avLst/>
              <a:gdLst>
                <a:gd name="T0" fmla="*/ 1 w 5658"/>
                <a:gd name="T1" fmla="*/ 0 h 655"/>
                <a:gd name="T2" fmla="*/ 5657 w 5658"/>
                <a:gd name="T3" fmla="*/ 0 h 655"/>
                <a:gd name="T4" fmla="*/ 5658 w 5658"/>
                <a:gd name="T5" fmla="*/ 534 h 655"/>
                <a:gd name="T6" fmla="*/ 1553 w 5658"/>
                <a:gd name="T7" fmla="*/ 528 h 655"/>
                <a:gd name="T8" fmla="*/ 1317 w 5658"/>
                <a:gd name="T9" fmla="*/ 651 h 655"/>
                <a:gd name="T10" fmla="*/ 0 w 5658"/>
                <a:gd name="T11" fmla="*/ 655 h 655"/>
                <a:gd name="T12" fmla="*/ 1 w 5658"/>
                <a:gd name="T13" fmla="*/ 0 h 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2"/>
            <p:cNvSpPr>
              <a:spLocks/>
            </p:cNvSpPr>
            <p:nvPr userDrawn="1"/>
          </p:nvSpPr>
          <p:spPr bwMode="gray">
            <a:xfrm>
              <a:off x="54" y="1062"/>
              <a:ext cx="1496" cy="98"/>
            </a:xfrm>
            <a:custGeom>
              <a:avLst/>
              <a:gdLst>
                <a:gd name="T0" fmla="*/ 2275 w 1440"/>
                <a:gd name="T1" fmla="*/ 1 h 112"/>
                <a:gd name="T2" fmla="*/ 1994 w 1440"/>
                <a:gd name="T3" fmla="*/ 23 h 112"/>
                <a:gd name="T4" fmla="*/ 0 w 1440"/>
                <a:gd name="T5" fmla="*/ 23 h 112"/>
                <a:gd name="T6" fmla="*/ 0 w 1440"/>
                <a:gd name="T7" fmla="*/ 10 h 112"/>
                <a:gd name="T8" fmla="*/ 1689 w 1440"/>
                <a:gd name="T9" fmla="*/ 11 h 112"/>
                <a:gd name="T10" fmla="*/ 1806 w 1440"/>
                <a:gd name="T11" fmla="*/ 0 h 112"/>
                <a:gd name="T12" fmla="*/ 2275 w 1440"/>
                <a:gd name="T13" fmla="*/ 1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 name="Rectangle 33"/>
          <p:cNvSpPr>
            <a:spLocks noChangeArrowheads="1"/>
          </p:cNvSpPr>
          <p:nvPr/>
        </p:nvSpPr>
        <p:spPr bwMode="gray">
          <a:xfrm>
            <a:off x="85725" y="609600"/>
            <a:ext cx="8982075" cy="1857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37" name="Rectangle 38" descr="1"/>
          <p:cNvSpPr>
            <a:spLocks noChangeArrowheads="1"/>
          </p:cNvSpPr>
          <p:nvPr/>
        </p:nvSpPr>
        <p:spPr bwMode="gray">
          <a:xfrm>
            <a:off x="4067175" y="4497388"/>
            <a:ext cx="741363" cy="7429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38" name="Rectangle 40" descr="7"/>
          <p:cNvSpPr>
            <a:spLocks noChangeArrowheads="1"/>
          </p:cNvSpPr>
          <p:nvPr/>
        </p:nvSpPr>
        <p:spPr bwMode="gray">
          <a:xfrm>
            <a:off x="3275013" y="5314950"/>
            <a:ext cx="742950" cy="7429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39" name="Rectangle 42"/>
          <p:cNvSpPr>
            <a:spLocks noChangeArrowheads="1"/>
          </p:cNvSpPr>
          <p:nvPr/>
        </p:nvSpPr>
        <p:spPr bwMode="gray">
          <a:xfrm>
            <a:off x="3282950" y="4510088"/>
            <a:ext cx="741363" cy="744537"/>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40" name="Rectangle 37" descr="6"/>
          <p:cNvSpPr>
            <a:spLocks noChangeArrowheads="1"/>
          </p:cNvSpPr>
          <p:nvPr/>
        </p:nvSpPr>
        <p:spPr bwMode="gray">
          <a:xfrm>
            <a:off x="1703388" y="5314950"/>
            <a:ext cx="742950" cy="7429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41" name="Rectangle 50"/>
          <p:cNvSpPr>
            <a:spLocks noChangeArrowheads="1"/>
          </p:cNvSpPr>
          <p:nvPr/>
        </p:nvSpPr>
        <p:spPr bwMode="gray">
          <a:xfrm>
            <a:off x="128588" y="4511675"/>
            <a:ext cx="741362" cy="7429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42" name="Picture 43"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30175" y="2911475"/>
            <a:ext cx="1347788"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70" descr="2"/>
          <p:cNvSpPr>
            <a:spLocks noChangeArrowheads="1"/>
          </p:cNvSpPr>
          <p:nvPr/>
        </p:nvSpPr>
        <p:spPr bwMode="gray">
          <a:xfrm>
            <a:off x="1701800" y="3705225"/>
            <a:ext cx="744538" cy="74295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44" name="Text Box 37"/>
          <p:cNvSpPr txBox="1">
            <a:spLocks noChangeArrowheads="1"/>
          </p:cNvSpPr>
          <p:nvPr/>
        </p:nvSpPr>
        <p:spPr bwMode="gray">
          <a:xfrm>
            <a:off x="144463" y="6291263"/>
            <a:ext cx="1997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en-US" sz="1500" i="1">
                <a:solidFill>
                  <a:srgbClr val="FFFFFF"/>
                </a:solidFill>
                <a:latin typeface="Times New Roman" pitchFamily="18" charset="0"/>
                <a:cs typeface="Arial" charset="0"/>
              </a:rPr>
              <a:t>haiyenytc6@gmail.com</a:t>
            </a:r>
          </a:p>
        </p:txBody>
      </p:sp>
      <p:sp>
        <p:nvSpPr>
          <p:cNvPr id="45" name="Rectangle 30" descr="7"/>
          <p:cNvSpPr>
            <a:spLocks noChangeArrowheads="1"/>
          </p:cNvSpPr>
          <p:nvPr/>
        </p:nvSpPr>
        <p:spPr bwMode="gray">
          <a:xfrm>
            <a:off x="8289925" y="1001713"/>
            <a:ext cx="534988" cy="546100"/>
          </a:xfrm>
          <a:prstGeom prst="rect">
            <a:avLst/>
          </a:prstGeom>
          <a:blipFill dpi="0" rotWithShape="1">
            <a:blip r:embed="rId9"/>
            <a:srcRect/>
            <a:stretch>
              <a:fillRect/>
            </a:stretch>
          </a:blipFill>
          <a:ln w="9525">
            <a:solidFill>
              <a:srgbClr val="FFFF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46" name="Rectangle 31" descr="4"/>
          <p:cNvSpPr>
            <a:spLocks noChangeArrowheads="1"/>
          </p:cNvSpPr>
          <p:nvPr/>
        </p:nvSpPr>
        <p:spPr bwMode="gray">
          <a:xfrm>
            <a:off x="7664450" y="1001713"/>
            <a:ext cx="534988" cy="546100"/>
          </a:xfrm>
          <a:prstGeom prst="rect">
            <a:avLst/>
          </a:prstGeom>
          <a:blipFill dpi="0" rotWithShape="1">
            <a:blip r:embed="rId10"/>
            <a:srcRect/>
            <a:stretch>
              <a:fillRect/>
            </a:stretch>
          </a:blipFill>
          <a:ln w="9525">
            <a:solidFill>
              <a:srgbClr val="FFFF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47" name="Rectangle 36"/>
          <p:cNvSpPr>
            <a:spLocks noChangeArrowheads="1"/>
          </p:cNvSpPr>
          <p:nvPr/>
        </p:nvSpPr>
        <p:spPr bwMode="gray">
          <a:xfrm>
            <a:off x="7045325" y="1001713"/>
            <a:ext cx="534988" cy="546100"/>
          </a:xfrm>
          <a:prstGeom prst="rect">
            <a:avLst/>
          </a:prstGeom>
          <a:solidFill>
            <a:srgbClr val="FFFFFF">
              <a:alpha val="30196"/>
            </a:srgbClr>
          </a:solidFill>
          <a:ln w="9525">
            <a:solidFill>
              <a:srgbClr val="FFFF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r>
              <a:rPr lang="en-US"/>
              <a:t>Click to edit Master title style</a:t>
            </a:r>
          </a:p>
        </p:txBody>
      </p:sp>
      <p:sp>
        <p:nvSpPr>
          <p:cNvPr id="48" name="Rectangle 4"/>
          <p:cNvSpPr>
            <a:spLocks noGrp="1" noChangeArrowheads="1"/>
          </p:cNvSpPr>
          <p:nvPr>
            <p:ph type="dt" sz="half" idx="10"/>
          </p:nvPr>
        </p:nvSpPr>
        <p:spPr>
          <a:xfrm>
            <a:off x="231775" y="6445250"/>
            <a:ext cx="2205038" cy="317500"/>
          </a:xfrm>
        </p:spPr>
        <p:txBody>
          <a:bodyPr/>
          <a:lstStyle>
            <a:lvl1pPr>
              <a:defRPr/>
            </a:lvl1pPr>
          </a:lstStyle>
          <a:p>
            <a:fld id="{1D8BD707-D9CF-40AE-B4C6-C98DA3205C09}" type="datetimeFigureOut">
              <a:rPr lang="en-US" smtClean="0"/>
              <a:pPr/>
              <a:t>10/7/2022</a:t>
            </a:fld>
            <a:endParaRPr lang="en-US"/>
          </a:p>
        </p:txBody>
      </p:sp>
      <p:sp>
        <p:nvSpPr>
          <p:cNvPr id="49" name="Rectangle 5"/>
          <p:cNvSpPr>
            <a:spLocks noGrp="1" noChangeArrowheads="1"/>
          </p:cNvSpPr>
          <p:nvPr>
            <p:ph type="ftr" sz="quarter" idx="11"/>
          </p:nvPr>
        </p:nvSpPr>
        <p:spPr>
          <a:xfrm>
            <a:off x="2574925" y="6445250"/>
            <a:ext cx="2990850" cy="317500"/>
          </a:xfrm>
        </p:spPr>
        <p:txBody>
          <a:bodyPr/>
          <a:lstStyle>
            <a:lvl1pPr>
              <a:defRPr/>
            </a:lvl1pPr>
          </a:lstStyle>
          <a:p>
            <a:endParaRPr lang="en-US"/>
          </a:p>
        </p:txBody>
      </p:sp>
      <p:sp>
        <p:nvSpPr>
          <p:cNvPr id="50" name="Rectangle 6"/>
          <p:cNvSpPr>
            <a:spLocks noGrp="1" noChangeArrowheads="1"/>
          </p:cNvSpPr>
          <p:nvPr>
            <p:ph type="sldNum" sz="quarter" idx="12"/>
          </p:nvPr>
        </p:nvSpPr>
        <p:spPr>
          <a:xfrm>
            <a:off x="5700713" y="6445250"/>
            <a:ext cx="2205037" cy="317500"/>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403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402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564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444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755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724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361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673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77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773927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200" y="2133600"/>
            <a:ext cx="8763000" cy="1470025"/>
          </a:xfrm>
        </p:spPr>
        <p:txBody>
          <a:bodyPr/>
          <a:lstStyle/>
          <a:p>
            <a:pPr algn="ctr"/>
            <a:r>
              <a:rPr lang="vi-VN" altLang="en-US" sz="4500" b="1" dirty="0">
                <a:solidFill>
                  <a:srgbClr val="002060"/>
                </a:solidFill>
                <a:latin typeface="Arial" panose="020B0604020202020204" pitchFamily="34" charset="0"/>
                <a:cs typeface="Arial" panose="020B0604020202020204" pitchFamily="34" charset="0"/>
              </a:rPr>
              <a:t>PHƯƠNG PHÁP NGHIÊN CỨU DỊCH TỄ HỌC</a:t>
            </a:r>
            <a:endParaRPr lang="en-US" altLang="en-US" sz="45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23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4376"/>
          </a:xfrm>
        </p:spPr>
        <p:txBody>
          <a:bodyPr>
            <a:normAutofit fontScale="90000"/>
          </a:bodyPr>
          <a:lstStyle/>
          <a:p>
            <a:r>
              <a:rPr lang="en-US" b="1" dirty="0">
                <a:solidFill>
                  <a:srgbClr val="FF0000"/>
                </a:solidFill>
                <a:latin typeface="Arial" panose="020B0604020202020204" pitchFamily="34" charset="0"/>
                <a:cs typeface="Arial" panose="020B0604020202020204" pitchFamily="34" charset="0"/>
              </a:rPr>
              <a:t>KHÁI NIỆM</a:t>
            </a:r>
          </a:p>
        </p:txBody>
      </p:sp>
      <p:sp>
        <p:nvSpPr>
          <p:cNvPr id="3" name="Content Placeholder 2"/>
          <p:cNvSpPr>
            <a:spLocks noGrp="1"/>
          </p:cNvSpPr>
          <p:nvPr>
            <p:ph idx="1"/>
          </p:nvPr>
        </p:nvSpPr>
        <p:spPr>
          <a:xfrm>
            <a:off x="457200" y="1066800"/>
            <a:ext cx="8229600" cy="4771698"/>
          </a:xfrm>
        </p:spPr>
        <p:txBody>
          <a:bodyPr>
            <a:noAutofit/>
          </a:bodyPr>
          <a:lstStyle/>
          <a:p>
            <a:pPr algn="just">
              <a:lnSpc>
                <a:spcPct val="120000"/>
              </a:lnSpc>
            </a:pP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những</a:t>
            </a:r>
            <a:r>
              <a:rPr lang="en-US" sz="2800" dirty="0">
                <a:latin typeface="Arial" pitchFamily="34" charset="0"/>
                <a:cs typeface="Arial" pitchFamily="34" charset="0"/>
              </a:rPr>
              <a:t> </a:t>
            </a:r>
            <a:r>
              <a:rPr lang="en-US" sz="2800" dirty="0" err="1">
                <a:latin typeface="Arial" pitchFamily="34" charset="0"/>
                <a:cs typeface="Arial" pitchFamily="34" charset="0"/>
              </a:rPr>
              <a:t>nghiên</a:t>
            </a:r>
            <a:r>
              <a:rPr lang="en-US" sz="2800" dirty="0">
                <a:latin typeface="Arial" pitchFamily="34" charset="0"/>
                <a:cs typeface="Arial" pitchFamily="34" charset="0"/>
              </a:rPr>
              <a:t> </a:t>
            </a:r>
            <a:r>
              <a:rPr lang="en-US" sz="2800" dirty="0" err="1">
                <a:latin typeface="Arial" pitchFamily="34" charset="0"/>
                <a:cs typeface="Arial" pitchFamily="34" charset="0"/>
              </a:rPr>
              <a:t>cứu</a:t>
            </a:r>
            <a:r>
              <a:rPr lang="en-US" sz="2800" dirty="0">
                <a:latin typeface="Arial" pitchFamily="34" charset="0"/>
                <a:cs typeface="Arial" pitchFamily="34" charset="0"/>
              </a:rPr>
              <a:t> </a:t>
            </a:r>
            <a:r>
              <a:rPr lang="en-US" sz="2800" dirty="0" err="1">
                <a:latin typeface="Arial" pitchFamily="34" charset="0"/>
                <a:cs typeface="Arial" pitchFamily="34" charset="0"/>
              </a:rPr>
              <a:t>nhằm</a:t>
            </a:r>
            <a:r>
              <a:rPr lang="en-US" sz="2800" dirty="0">
                <a:latin typeface="Arial" pitchFamily="34" charset="0"/>
                <a:cs typeface="Arial" pitchFamily="34" charset="0"/>
              </a:rPr>
              <a:t> </a:t>
            </a:r>
            <a:r>
              <a:rPr lang="en-US" sz="2800" dirty="0" err="1">
                <a:latin typeface="Arial" pitchFamily="34" charset="0"/>
                <a:cs typeface="Arial" pitchFamily="34" charset="0"/>
              </a:rPr>
              <a:t>mô</a:t>
            </a:r>
            <a:r>
              <a:rPr lang="en-US" sz="2800" dirty="0">
                <a:latin typeface="Arial" pitchFamily="34" charset="0"/>
                <a:cs typeface="Arial" pitchFamily="34" charset="0"/>
              </a:rPr>
              <a:t> </a:t>
            </a:r>
            <a:r>
              <a:rPr lang="en-US" sz="2800" dirty="0" err="1">
                <a:latin typeface="Arial" pitchFamily="34" charset="0"/>
                <a:cs typeface="Arial" pitchFamily="34" charset="0"/>
              </a:rPr>
              <a:t>tả</a:t>
            </a:r>
            <a:r>
              <a:rPr lang="en-US" sz="2800" dirty="0">
                <a:latin typeface="Arial" pitchFamily="34" charset="0"/>
                <a:cs typeface="Arial" pitchFamily="34" charset="0"/>
              </a:rPr>
              <a:t> </a:t>
            </a:r>
            <a:r>
              <a:rPr lang="en-US" sz="2800" dirty="0" err="1">
                <a:latin typeface="Arial" pitchFamily="34" charset="0"/>
                <a:cs typeface="Arial" pitchFamily="34" charset="0"/>
              </a:rPr>
              <a:t>những</a:t>
            </a:r>
            <a:r>
              <a:rPr lang="en-US" sz="2800" dirty="0">
                <a:latin typeface="Arial" pitchFamily="34" charset="0"/>
                <a:cs typeface="Arial" pitchFamily="34" charset="0"/>
              </a:rPr>
              <a:t> </a:t>
            </a:r>
            <a:r>
              <a:rPr lang="en-US" sz="2800" dirty="0" err="1">
                <a:solidFill>
                  <a:srgbClr val="FF0000"/>
                </a:solidFill>
                <a:latin typeface="Arial" pitchFamily="34" charset="0"/>
                <a:cs typeface="Arial" pitchFamily="34" charset="0"/>
              </a:rPr>
              <a:t>đặc</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trưng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của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phân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bố</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bệnh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trạng</a:t>
            </a:r>
            <a:r>
              <a:rPr lang="en-US" sz="2800" dirty="0">
                <a:solidFill>
                  <a:srgbClr val="FF0000"/>
                </a:solidFill>
                <a:latin typeface="Arial" pitchFamily="34" charset="0"/>
                <a:cs typeface="Arial" pitchFamily="34" charset="0"/>
              </a:rPr>
              <a:t> </a:t>
            </a:r>
            <a:r>
              <a:rPr lang="en-US" sz="2800" dirty="0" err="1">
                <a:latin typeface="Arial" pitchFamily="34" charset="0"/>
                <a:cs typeface="Arial" pitchFamily="34" charset="0"/>
              </a:rPr>
              <a:t>cùng</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yếu</a:t>
            </a:r>
            <a:r>
              <a:rPr lang="en-US" sz="2800" dirty="0">
                <a:latin typeface="Arial" pitchFamily="34" charset="0"/>
                <a:cs typeface="Arial" pitchFamily="34" charset="0"/>
              </a:rPr>
              <a:t> </a:t>
            </a:r>
            <a:r>
              <a:rPr lang="en-US" sz="2800" dirty="0" err="1">
                <a:latin typeface="Arial" pitchFamily="34" charset="0"/>
                <a:cs typeface="Arial" pitchFamily="34" charset="0"/>
              </a:rPr>
              <a:t>tố</a:t>
            </a:r>
            <a:r>
              <a:rPr lang="en-US" sz="2800" dirty="0">
                <a:latin typeface="Arial" pitchFamily="34" charset="0"/>
                <a:cs typeface="Arial" pitchFamily="34" charset="0"/>
              </a:rPr>
              <a:t> </a:t>
            </a:r>
            <a:r>
              <a:rPr lang="en-US" sz="2800" dirty="0" err="1">
                <a:latin typeface="Arial" pitchFamily="34" charset="0"/>
                <a:cs typeface="Arial" pitchFamily="34" charset="0"/>
              </a:rPr>
              <a:t>nguyên</a:t>
            </a:r>
            <a:r>
              <a:rPr lang="en-US" sz="2800" dirty="0">
                <a:latin typeface="Arial" pitchFamily="34" charset="0"/>
                <a:cs typeface="Arial" pitchFamily="34" charset="0"/>
              </a:rPr>
              <a:t> </a:t>
            </a:r>
            <a:r>
              <a:rPr lang="en-US" sz="2800" dirty="0" err="1">
                <a:latin typeface="Arial" pitchFamily="34" charset="0"/>
                <a:cs typeface="Arial" pitchFamily="34" charset="0"/>
              </a:rPr>
              <a:t>nhân</a:t>
            </a:r>
            <a:r>
              <a:rPr lang="en-US" sz="2800" dirty="0">
                <a:latin typeface="Arial" pitchFamily="34" charset="0"/>
                <a:cs typeface="Arial" pitchFamily="34" charset="0"/>
              </a:rPr>
              <a:t> </a:t>
            </a:r>
            <a:r>
              <a:rPr lang="en-US" sz="2800" dirty="0" err="1">
                <a:latin typeface="Arial" pitchFamily="34" charset="0"/>
                <a:cs typeface="Arial" pitchFamily="34" charset="0"/>
              </a:rPr>
              <a:t>quy</a:t>
            </a:r>
            <a:r>
              <a:rPr lang="en-US" sz="2800" dirty="0">
                <a:latin typeface="Arial" pitchFamily="34" charset="0"/>
                <a:cs typeface="Arial" pitchFamily="34" charset="0"/>
              </a:rPr>
              <a:t> </a:t>
            </a:r>
            <a:r>
              <a:rPr lang="en-US" sz="2800" dirty="0" err="1">
                <a:latin typeface="Arial" pitchFamily="34" charset="0"/>
                <a:cs typeface="Arial" pitchFamily="34" charset="0"/>
              </a:rPr>
              <a:t>định</a:t>
            </a:r>
            <a:r>
              <a:rPr lang="en-US" sz="2800" dirty="0">
                <a:latin typeface="Arial" pitchFamily="34" charset="0"/>
                <a:cs typeface="Arial" pitchFamily="34" charset="0"/>
              </a:rPr>
              <a:t> </a:t>
            </a:r>
            <a:r>
              <a:rPr lang="en-US" sz="2800" dirty="0" err="1">
                <a:latin typeface="Arial" pitchFamily="34" charset="0"/>
                <a:cs typeface="Arial" pitchFamily="34" charset="0"/>
              </a:rPr>
              <a:t>sự</a:t>
            </a:r>
            <a:r>
              <a:rPr lang="en-US" sz="2800" dirty="0">
                <a:latin typeface="Arial" pitchFamily="34" charset="0"/>
                <a:cs typeface="Arial" pitchFamily="34" charset="0"/>
              </a:rPr>
              <a:t> </a:t>
            </a:r>
            <a:r>
              <a:rPr lang="en-US" sz="2800" dirty="0" err="1">
                <a:latin typeface="Arial" pitchFamily="34" charset="0"/>
                <a:cs typeface="Arial" pitchFamily="34" charset="0"/>
              </a:rPr>
              <a:t>phân</a:t>
            </a:r>
            <a:r>
              <a:rPr lang="en-US" sz="2800" dirty="0">
                <a:latin typeface="Arial" pitchFamily="34" charset="0"/>
                <a:cs typeface="Arial" pitchFamily="34" charset="0"/>
              </a:rPr>
              <a:t> </a:t>
            </a:r>
            <a:r>
              <a:rPr lang="en-US" sz="2800" dirty="0" err="1">
                <a:latin typeface="Arial" pitchFamily="34" charset="0"/>
                <a:cs typeface="Arial" pitchFamily="34" charset="0"/>
              </a:rPr>
              <a:t>bố</a:t>
            </a:r>
            <a:r>
              <a:rPr lang="en-US" sz="2800" dirty="0">
                <a:latin typeface="Arial" pitchFamily="34" charset="0"/>
                <a:cs typeface="Arial" pitchFamily="34" charset="0"/>
              </a:rPr>
              <a:t> </a:t>
            </a:r>
            <a:r>
              <a:rPr lang="en-US" sz="2800" dirty="0" err="1">
                <a:latin typeface="Arial" pitchFamily="34" charset="0"/>
                <a:cs typeface="Arial" pitchFamily="34" charset="0"/>
              </a:rPr>
              <a:t>đó</a:t>
            </a:r>
            <a:r>
              <a:rPr lang="en-US" sz="2800" dirty="0">
                <a:latin typeface="Arial" pitchFamily="34" charset="0"/>
                <a:cs typeface="Arial" pitchFamily="34" charset="0"/>
              </a:rPr>
              <a:t>.</a:t>
            </a:r>
          </a:p>
          <a:p>
            <a:pPr algn="just">
              <a:lnSpc>
                <a:spcPct val="120000"/>
              </a:lnSpc>
            </a:pPr>
            <a:r>
              <a:rPr lang="en-US" sz="2800" dirty="0" err="1">
                <a:latin typeface="Arial" pitchFamily="34" charset="0"/>
                <a:cs typeface="Arial" pitchFamily="34" charset="0"/>
              </a:rPr>
              <a:t>Sự</a:t>
            </a:r>
            <a:r>
              <a:rPr lang="en-US" sz="2800" dirty="0">
                <a:latin typeface="Arial" pitchFamily="34" charset="0"/>
                <a:cs typeface="Arial" pitchFamily="34" charset="0"/>
              </a:rPr>
              <a:t> </a:t>
            </a:r>
            <a:r>
              <a:rPr lang="en-US" sz="2800" dirty="0" err="1">
                <a:latin typeface="Arial" pitchFamily="34" charset="0"/>
                <a:cs typeface="Arial" pitchFamily="34" charset="0"/>
              </a:rPr>
              <a:t>phân</a:t>
            </a:r>
            <a:r>
              <a:rPr lang="en-US" sz="2800" dirty="0">
                <a:latin typeface="Arial" pitchFamily="34" charset="0"/>
                <a:cs typeface="Arial" pitchFamily="34" charset="0"/>
              </a:rPr>
              <a:t> </a:t>
            </a:r>
            <a:r>
              <a:rPr lang="en-US" sz="2800" dirty="0" err="1">
                <a:latin typeface="Arial" pitchFamily="34" charset="0"/>
                <a:cs typeface="Arial" pitchFamily="34" charset="0"/>
              </a:rPr>
              <a:t>bố</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trạng</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nhìn</a:t>
            </a:r>
            <a:r>
              <a:rPr lang="en-US" sz="2800" dirty="0">
                <a:latin typeface="Arial" pitchFamily="34" charset="0"/>
                <a:cs typeface="Arial" pitchFamily="34" charset="0"/>
              </a:rPr>
              <a:t> </a:t>
            </a:r>
            <a:r>
              <a:rPr lang="en-US" sz="2800" dirty="0" err="1">
                <a:latin typeface="Arial" pitchFamily="34" charset="0"/>
                <a:cs typeface="Arial" pitchFamily="34" charset="0"/>
              </a:rPr>
              <a:t>theo</a:t>
            </a:r>
            <a:r>
              <a:rPr lang="en-US" sz="2800" dirty="0">
                <a:latin typeface="Arial" pitchFamily="34" charset="0"/>
                <a:cs typeface="Arial" pitchFamily="34" charset="0"/>
              </a:rPr>
              <a:t> 3 </a:t>
            </a:r>
            <a:r>
              <a:rPr lang="en-US" sz="2800" dirty="0" err="1">
                <a:latin typeface="Arial" pitchFamily="34" charset="0"/>
                <a:cs typeface="Arial" pitchFamily="34" charset="0"/>
              </a:rPr>
              <a:t>góc</a:t>
            </a:r>
            <a:r>
              <a:rPr lang="en-US" sz="2800" dirty="0">
                <a:latin typeface="Arial" pitchFamily="34" charset="0"/>
                <a:cs typeface="Arial" pitchFamily="34" charset="0"/>
              </a:rPr>
              <a:t> </a:t>
            </a:r>
            <a:r>
              <a:rPr lang="en-US" sz="2800" dirty="0" err="1">
                <a:latin typeface="Arial" pitchFamily="34" charset="0"/>
                <a:cs typeface="Arial" pitchFamily="34" charset="0"/>
              </a:rPr>
              <a:t>độ</a:t>
            </a:r>
            <a:endParaRPr lang="en-US" sz="2800" dirty="0">
              <a:latin typeface="Arial" pitchFamily="34" charset="0"/>
              <a:cs typeface="Arial" pitchFamily="34" charset="0"/>
            </a:endParaRPr>
          </a:p>
          <a:p>
            <a:pPr marL="457200" lvl="1" indent="0" algn="just">
              <a:lnSpc>
                <a:spcPct val="200000"/>
              </a:lnSpc>
              <a:spcBef>
                <a:spcPts val="9000"/>
              </a:spcBef>
              <a:spcAft>
                <a:spcPts val="6000"/>
              </a:spcAft>
              <a:buNone/>
            </a:pPr>
            <a:endParaRPr lang="en-US" dirty="0">
              <a:solidFill>
                <a:srgbClr val="FF0000"/>
              </a:solidFill>
              <a:latin typeface="Arial" pitchFamily="34" charset="0"/>
              <a:cs typeface="Arial" pitchFamily="34" charset="0"/>
            </a:endParaRPr>
          </a:p>
          <a:p>
            <a:pPr algn="just">
              <a:lnSpc>
                <a:spcPct val="120000"/>
              </a:lnSpc>
              <a:buFont typeface="Wingdings"/>
              <a:buChar char="à"/>
            </a:pPr>
            <a:r>
              <a:rPr lang="en-US" sz="2800" dirty="0" err="1">
                <a:latin typeface="Arial" pitchFamily="34" charset="0"/>
                <a:cs typeface="Arial" pitchFamily="34" charset="0"/>
                <a:sym typeface="Wingdings" pitchFamily="2" charset="2"/>
              </a:rPr>
              <a:t>Hình</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thành</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giả</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thuyết</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về</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mối</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quan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hệ</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nhân-quả</a:t>
            </a:r>
            <a:r>
              <a:rPr lang="en-US" sz="2800" dirty="0">
                <a:latin typeface="Arial" pitchFamily="34" charset="0"/>
                <a:cs typeface="Arial" pitchFamily="34" charset="0"/>
                <a:sym typeface="Wingdings" pitchFamily="2" charset="2"/>
              </a:rPr>
              <a:t>.</a:t>
            </a:r>
          </a:p>
        </p:txBody>
      </p:sp>
      <p:grpSp>
        <p:nvGrpSpPr>
          <p:cNvPr id="4" name="Group 3"/>
          <p:cNvGrpSpPr/>
          <p:nvPr/>
        </p:nvGrpSpPr>
        <p:grpSpPr>
          <a:xfrm>
            <a:off x="1143000" y="3350278"/>
            <a:ext cx="6781800" cy="2669522"/>
            <a:chOff x="1143000" y="2362200"/>
            <a:chExt cx="6858000" cy="3422650"/>
          </a:xfrm>
        </p:grpSpPr>
        <p:sp>
          <p:nvSpPr>
            <p:cNvPr id="5" name="Oval 1027"/>
            <p:cNvSpPr>
              <a:spLocks noChangeArrowheads="1"/>
            </p:cNvSpPr>
            <p:nvPr/>
          </p:nvSpPr>
          <p:spPr bwMode="auto">
            <a:xfrm>
              <a:off x="1143000" y="4641850"/>
              <a:ext cx="2514600" cy="1143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400" dirty="0">
                  <a:solidFill>
                    <a:srgbClr val="002060"/>
                  </a:solidFill>
                  <a:latin typeface="Times New Roman" panose="02020603050405020304" pitchFamily="18" charset="0"/>
                  <a:cs typeface="Times New Roman" panose="02020603050405020304" pitchFamily="18" charset="0"/>
                </a:rPr>
                <a:t>KHÔNG GIAN </a:t>
              </a:r>
              <a:endParaRPr lang="en-US" altLang="en-US" sz="2400" dirty="0">
                <a:solidFill>
                  <a:srgbClr val="002060"/>
                </a:solidFill>
                <a:latin typeface="Times New Roman" panose="02020603050405020304" pitchFamily="18" charset="0"/>
                <a:cs typeface="Times New Roman" panose="02020603050405020304" pitchFamily="18" charset="0"/>
              </a:endParaRPr>
            </a:p>
            <a:p>
              <a:pPr algn="ctr" eaLnBrk="1" hangingPunct="1"/>
              <a:r>
                <a:rPr lang="vi-VN" altLang="en-US" sz="2400" dirty="0">
                  <a:solidFill>
                    <a:srgbClr val="C00000"/>
                  </a:solidFill>
                  <a:latin typeface="Times New Roman" panose="02020603050405020304" pitchFamily="18" charset="0"/>
                  <a:cs typeface="Times New Roman" panose="02020603050405020304" pitchFamily="18" charset="0"/>
                </a:rPr>
                <a:t>ở đâu?</a:t>
              </a:r>
            </a:p>
          </p:txBody>
        </p:sp>
        <p:sp>
          <p:nvSpPr>
            <p:cNvPr id="6" name="Oval 1028"/>
            <p:cNvSpPr>
              <a:spLocks noChangeArrowheads="1"/>
            </p:cNvSpPr>
            <p:nvPr/>
          </p:nvSpPr>
          <p:spPr bwMode="auto">
            <a:xfrm>
              <a:off x="3276600" y="2362200"/>
              <a:ext cx="24384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400" dirty="0">
                  <a:solidFill>
                    <a:srgbClr val="002060"/>
                  </a:solidFill>
                  <a:latin typeface="Times New Roman" panose="02020603050405020304" pitchFamily="18" charset="0"/>
                  <a:cs typeface="Times New Roman" panose="02020603050405020304" pitchFamily="18" charset="0"/>
                </a:rPr>
                <a:t>CON NGƯỜI </a:t>
              </a:r>
              <a:endParaRPr lang="en-US" altLang="en-US" sz="2400" dirty="0">
                <a:solidFill>
                  <a:srgbClr val="002060"/>
                </a:solidFill>
                <a:latin typeface="Times New Roman" panose="02020603050405020304" pitchFamily="18" charset="0"/>
                <a:cs typeface="Times New Roman" panose="02020603050405020304" pitchFamily="18" charset="0"/>
              </a:endParaRPr>
            </a:p>
            <a:p>
              <a:pPr algn="ctr" eaLnBrk="1" hangingPunct="1"/>
              <a:r>
                <a:rPr lang="vi-VN"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C00000"/>
                  </a:solidFill>
                  <a:latin typeface="Times New Roman" panose="02020603050405020304" pitchFamily="18" charset="0"/>
                  <a:cs typeface="Times New Roman" panose="02020603050405020304" pitchFamily="18" charset="0"/>
                </a:rPr>
                <a:t>ai?</a:t>
              </a:r>
            </a:p>
          </p:txBody>
        </p:sp>
        <p:sp>
          <p:nvSpPr>
            <p:cNvPr id="7" name="Oval 1029"/>
            <p:cNvSpPr>
              <a:spLocks noChangeArrowheads="1"/>
            </p:cNvSpPr>
            <p:nvPr/>
          </p:nvSpPr>
          <p:spPr bwMode="auto">
            <a:xfrm>
              <a:off x="5562600" y="4014788"/>
              <a:ext cx="2438400" cy="1143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400">
                  <a:solidFill>
                    <a:srgbClr val="002060"/>
                  </a:solidFill>
                  <a:latin typeface="Times New Roman" panose="02020603050405020304" pitchFamily="18" charset="0"/>
                  <a:cs typeface="Times New Roman" panose="02020603050405020304" pitchFamily="18" charset="0"/>
                </a:rPr>
                <a:t>THỜI GIAN </a:t>
              </a:r>
              <a:endParaRPr lang="en-US" altLang="en-US" sz="2400">
                <a:solidFill>
                  <a:srgbClr val="002060"/>
                </a:solidFill>
                <a:latin typeface="Times New Roman" panose="02020603050405020304" pitchFamily="18" charset="0"/>
                <a:cs typeface="Times New Roman" panose="02020603050405020304" pitchFamily="18" charset="0"/>
              </a:endParaRPr>
            </a:p>
            <a:p>
              <a:pPr algn="ctr" eaLnBrk="1" hangingPunct="1"/>
              <a:r>
                <a:rPr lang="vi-VN" altLang="en-US" sz="2400">
                  <a:solidFill>
                    <a:srgbClr val="C00000"/>
                  </a:solidFill>
                  <a:latin typeface="Times New Roman" panose="02020603050405020304" pitchFamily="18" charset="0"/>
                  <a:cs typeface="Times New Roman" panose="02020603050405020304" pitchFamily="18" charset="0"/>
                </a:rPr>
                <a:t>khi nào?</a:t>
              </a:r>
              <a:endParaRPr lang="en-US" altLang="en-US" sz="2400">
                <a:solidFill>
                  <a:srgbClr val="C00000"/>
                </a:solidFill>
                <a:latin typeface="Times New Roman" panose="02020603050405020304" pitchFamily="18" charset="0"/>
                <a:cs typeface="Times New Roman" panose="02020603050405020304" pitchFamily="18" charset="0"/>
              </a:endParaRPr>
            </a:p>
          </p:txBody>
        </p:sp>
        <p:sp>
          <p:nvSpPr>
            <p:cNvPr id="8" name="Line 1030"/>
            <p:cNvSpPr>
              <a:spLocks noChangeShapeType="1"/>
            </p:cNvSpPr>
            <p:nvPr/>
          </p:nvSpPr>
          <p:spPr bwMode="auto">
            <a:xfrm flipV="1">
              <a:off x="4495800" y="3429000"/>
              <a:ext cx="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1031"/>
            <p:cNvSpPr>
              <a:spLocks noChangeShapeType="1"/>
            </p:cNvSpPr>
            <p:nvPr/>
          </p:nvSpPr>
          <p:spPr bwMode="auto">
            <a:xfrm flipV="1">
              <a:off x="4495800" y="4572000"/>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032"/>
            <p:cNvSpPr>
              <a:spLocks noChangeShapeType="1"/>
            </p:cNvSpPr>
            <p:nvPr/>
          </p:nvSpPr>
          <p:spPr bwMode="auto">
            <a:xfrm flipH="1">
              <a:off x="3657600" y="4572000"/>
              <a:ext cx="838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6560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a:solidFill>
            <a:srgbClr val="FFCC99"/>
          </a:solidFill>
        </p:spPr>
        <p:txBody>
          <a:bodyPr anchor="ctr">
            <a:normAutofit/>
          </a:bodyPr>
          <a:lstStyle/>
          <a:p>
            <a:pPr marL="0" indent="0" algn="ctr">
              <a:buNone/>
            </a:pPr>
            <a:r>
              <a:rPr lang="en-US" sz="4500" b="1" dirty="0">
                <a:latin typeface="Arial" panose="020B0604020202020204" pitchFamily="34" charset="0"/>
                <a:cs typeface="Arial" panose="020B0604020202020204" pitchFamily="34" charset="0"/>
              </a:rPr>
              <a:t>MỤC ĐÍCH CỦA </a:t>
            </a:r>
            <a:endParaRPr lang="vi-VN" sz="4500" b="1" dirty="0">
              <a:latin typeface="Arial" panose="020B0604020202020204" pitchFamily="34" charset="0"/>
              <a:cs typeface="Arial" panose="020B0604020202020204" pitchFamily="34" charset="0"/>
            </a:endParaRPr>
          </a:p>
          <a:p>
            <a:pPr marL="0" indent="0" algn="ctr">
              <a:buNone/>
            </a:pPr>
            <a:r>
              <a:rPr lang="en-US" sz="4500" b="1" dirty="0">
                <a:latin typeface="Arial" panose="020B0604020202020204" pitchFamily="34" charset="0"/>
                <a:cs typeface="Arial" panose="020B0604020202020204" pitchFamily="34" charset="0"/>
              </a:rPr>
              <a:t>NGHIÊN CỨU MÔ TẢ?</a:t>
            </a:r>
          </a:p>
        </p:txBody>
      </p:sp>
    </p:spTree>
    <p:extLst>
      <p:ext uri="{BB962C8B-B14F-4D97-AF65-F5344CB8AC3E}">
        <p14:creationId xmlns:p14="http://schemas.microsoft.com/office/powerpoint/2010/main" val="39284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4400" b="1" dirty="0">
                <a:solidFill>
                  <a:srgbClr val="FF0000"/>
                </a:solidFill>
                <a:latin typeface="Arial" panose="020B0604020202020204" pitchFamily="34" charset="0"/>
                <a:cs typeface="Arial" panose="020B0604020202020204" pitchFamily="34" charset="0"/>
              </a:rPr>
              <a:t>MỤC ĐÍCH NC MÔ TẢ</a:t>
            </a:r>
          </a:p>
        </p:txBody>
      </p:sp>
      <p:sp>
        <p:nvSpPr>
          <p:cNvPr id="8195" name="Content Placeholder 2"/>
          <p:cNvSpPr>
            <a:spLocks noGrp="1"/>
          </p:cNvSpPr>
          <p:nvPr>
            <p:ph idx="1"/>
          </p:nvPr>
        </p:nvSpPr>
        <p:spPr>
          <a:xfrm>
            <a:off x="762000" y="1600200"/>
            <a:ext cx="7924800" cy="4525963"/>
          </a:xfrm>
        </p:spPr>
        <p:txBody>
          <a:bodyPr/>
          <a:lstStyle/>
          <a:p>
            <a:pPr algn="just" eaLnBrk="1" hangingPunct="1">
              <a:lnSpc>
                <a:spcPct val="150000"/>
              </a:lnSpc>
              <a:spcAft>
                <a:spcPts val="600"/>
              </a:spcAft>
              <a:buClr>
                <a:srgbClr val="2E4545"/>
              </a:buClr>
              <a:buFont typeface="Wingdings" panose="05000000000000000000" pitchFamily="2" charset="2"/>
              <a:buChar char="ü"/>
            </a:pPr>
            <a:r>
              <a:rPr lang="vi-VN" altLang="en-US" sz="3200" dirty="0">
                <a:latin typeface="Arial (Body)"/>
                <a:cs typeface="Times New Roman" panose="02020603050405020304" pitchFamily="18" charset="0"/>
              </a:rPr>
              <a:t>Đánh giá chiều hướng sức khỏe</a:t>
            </a:r>
          </a:p>
          <a:p>
            <a:pPr algn="just" eaLnBrk="1" hangingPunct="1">
              <a:lnSpc>
                <a:spcPct val="150000"/>
              </a:lnSpc>
              <a:spcAft>
                <a:spcPts val="600"/>
              </a:spcAft>
              <a:buClr>
                <a:srgbClr val="2E4545"/>
              </a:buClr>
              <a:buFont typeface="Wingdings" panose="05000000000000000000" pitchFamily="2" charset="2"/>
              <a:buChar char="ü"/>
            </a:pPr>
            <a:r>
              <a:rPr lang="vi-VN" altLang="en-US" sz="3200" dirty="0">
                <a:latin typeface="Arial (Body)"/>
                <a:cs typeface="Times New Roman" panose="02020603050405020304" pitchFamily="18" charset="0"/>
              </a:rPr>
              <a:t>So sánh giữa các vùng địa lý</a:t>
            </a:r>
          </a:p>
          <a:p>
            <a:pPr algn="just" eaLnBrk="1" hangingPunct="1">
              <a:lnSpc>
                <a:spcPct val="150000"/>
              </a:lnSpc>
              <a:spcAft>
                <a:spcPts val="600"/>
              </a:spcAft>
              <a:buClr>
                <a:srgbClr val="2E4545"/>
              </a:buClr>
              <a:buFont typeface="Wingdings" panose="05000000000000000000" pitchFamily="2" charset="2"/>
              <a:buChar char="ü"/>
            </a:pPr>
            <a:r>
              <a:rPr lang="vi-VN" altLang="en-US" sz="3200" dirty="0">
                <a:latin typeface="Arial (Body)"/>
                <a:cs typeface="Times New Roman" panose="02020603050405020304" pitchFamily="18" charset="0"/>
              </a:rPr>
              <a:t>Cung cấp thông tin, cơ sở cho việc lập kế hoạch</a:t>
            </a:r>
          </a:p>
          <a:p>
            <a:pPr algn="just" eaLnBrk="1" hangingPunct="1">
              <a:lnSpc>
                <a:spcPct val="150000"/>
              </a:lnSpc>
              <a:spcAft>
                <a:spcPts val="600"/>
              </a:spcAft>
              <a:buClr>
                <a:srgbClr val="2E4545"/>
              </a:buClr>
              <a:buFont typeface="Wingdings" panose="05000000000000000000" pitchFamily="2" charset="2"/>
              <a:buChar char="ü"/>
            </a:pPr>
            <a:r>
              <a:rPr lang="vi-VN" altLang="en-US" sz="3200" dirty="0">
                <a:latin typeface="Arial (Body)"/>
                <a:cs typeface="Times New Roman" panose="02020603050405020304" pitchFamily="18" charset="0"/>
              </a:rPr>
              <a:t>Hình thành giả th</a:t>
            </a:r>
            <a:r>
              <a:rPr lang="en-US" altLang="en-US" dirty="0" err="1">
                <a:latin typeface="Arial (Body)"/>
                <a:cs typeface="Times New Roman" panose="02020603050405020304" pitchFamily="18" charset="0"/>
              </a:rPr>
              <a:t>uyết</a:t>
            </a:r>
            <a:endParaRPr lang="en-US" altLang="en-US" dirty="0">
              <a:latin typeface="Arial (Body)"/>
              <a:cs typeface="Times New Roman" panose="02020603050405020304" pitchFamily="18" charset="0"/>
            </a:endParaRPr>
          </a:p>
        </p:txBody>
      </p:sp>
    </p:spTree>
    <p:extLst>
      <p:ext uri="{BB962C8B-B14F-4D97-AF65-F5344CB8AC3E}">
        <p14:creationId xmlns:p14="http://schemas.microsoft.com/office/powerpoint/2010/main" val="269368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a:solidFill>
            <a:srgbClr val="03E1CC"/>
          </a:solidFill>
        </p:spPr>
        <p:txBody>
          <a:bodyPr anchor="ctr">
            <a:normAutofit/>
          </a:bodyPr>
          <a:lstStyle/>
          <a:p>
            <a:pPr marL="0" indent="0" algn="ctr">
              <a:buNone/>
            </a:pPr>
            <a:r>
              <a:rPr lang="en-US" sz="4500" b="1" dirty="0">
                <a:latin typeface="Arial" panose="020B0604020202020204" pitchFamily="34" charset="0"/>
                <a:cs typeface="Arial" panose="020B0604020202020204" pitchFamily="34" charset="0"/>
              </a:rPr>
              <a:t>LIỆT KÊ CÁC THIẾT KẾ NGHIÊN CỨU MÔ TẢ?</a:t>
            </a:r>
          </a:p>
        </p:txBody>
      </p:sp>
    </p:spTree>
    <p:extLst>
      <p:ext uri="{BB962C8B-B14F-4D97-AF65-F5344CB8AC3E}">
        <p14:creationId xmlns:p14="http://schemas.microsoft.com/office/powerpoint/2010/main" val="2707788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0576"/>
          </a:xfrm>
        </p:spPr>
        <p:txBody>
          <a:bodyPr>
            <a:noAutofit/>
          </a:bodyPr>
          <a:lstStyle/>
          <a:p>
            <a:r>
              <a:rPr lang="en-US" b="1" dirty="0">
                <a:solidFill>
                  <a:srgbClr val="FF0000"/>
                </a:solidFill>
                <a:latin typeface="Arial" panose="020B0604020202020204" pitchFamily="34" charset="0"/>
                <a:cs typeface="Arial" panose="020B0604020202020204" pitchFamily="34" charset="0"/>
              </a:rPr>
              <a:t>THIẾT KẾ NGHIÊN CỨU</a:t>
            </a:r>
          </a:p>
        </p:txBody>
      </p:sp>
      <p:sp>
        <p:nvSpPr>
          <p:cNvPr id="5" name="Rectangle 4"/>
          <p:cNvSpPr/>
          <p:nvPr/>
        </p:nvSpPr>
        <p:spPr>
          <a:xfrm>
            <a:off x="3076902" y="1933930"/>
            <a:ext cx="3352800" cy="134267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itchFamily="34" charset="0"/>
                <a:cs typeface="Arial" pitchFamily="34" charset="0"/>
              </a:rPr>
              <a:t>4 </a:t>
            </a:r>
            <a:r>
              <a:rPr lang="en-US" sz="2800" b="1" dirty="0" err="1">
                <a:latin typeface="Arial" pitchFamily="34" charset="0"/>
                <a:cs typeface="Arial" pitchFamily="34" charset="0"/>
              </a:rPr>
              <a:t>thiết</a:t>
            </a:r>
            <a:r>
              <a:rPr lang="en-US" sz="2800" b="1" dirty="0">
                <a:latin typeface="Arial" pitchFamily="34" charset="0"/>
                <a:cs typeface="Arial" pitchFamily="34" charset="0"/>
              </a:rPr>
              <a:t> </a:t>
            </a:r>
            <a:r>
              <a:rPr lang="en-US" sz="2800" b="1" dirty="0" err="1">
                <a:latin typeface="Arial" pitchFamily="34" charset="0"/>
                <a:cs typeface="Arial" pitchFamily="34" charset="0"/>
              </a:rPr>
              <a:t>kế</a:t>
            </a:r>
            <a:r>
              <a:rPr lang="en-US" sz="2800" b="1" dirty="0">
                <a:latin typeface="Arial" pitchFamily="34" charset="0"/>
                <a:cs typeface="Arial" pitchFamily="34" charset="0"/>
              </a:rPr>
              <a:t> </a:t>
            </a:r>
            <a:endParaRPr lang="vi-VN" sz="2800" b="1" dirty="0">
              <a:latin typeface="Arial" pitchFamily="34" charset="0"/>
              <a:cs typeface="Arial" pitchFamily="34" charset="0"/>
            </a:endParaRPr>
          </a:p>
          <a:p>
            <a:pPr algn="ctr"/>
            <a:r>
              <a:rPr lang="en-US" sz="2800" b="1" dirty="0" err="1">
                <a:latin typeface="Arial" pitchFamily="34" charset="0"/>
                <a:cs typeface="Arial" pitchFamily="34" charset="0"/>
              </a:rPr>
              <a:t>nghiên</a:t>
            </a:r>
            <a:r>
              <a:rPr lang="en-US" sz="2800" b="1" dirty="0">
                <a:latin typeface="Arial" pitchFamily="34" charset="0"/>
                <a:cs typeface="Arial" pitchFamily="34" charset="0"/>
              </a:rPr>
              <a:t> </a:t>
            </a:r>
            <a:r>
              <a:rPr lang="en-US" sz="2800" b="1" dirty="0" err="1">
                <a:latin typeface="Arial" pitchFamily="34" charset="0"/>
                <a:cs typeface="Arial" pitchFamily="34" charset="0"/>
              </a:rPr>
              <a:t>cứu</a:t>
            </a:r>
            <a:r>
              <a:rPr lang="en-US" sz="2800" b="1" dirty="0">
                <a:latin typeface="Arial" pitchFamily="34" charset="0"/>
                <a:cs typeface="Arial" pitchFamily="34" charset="0"/>
              </a:rPr>
              <a:t> </a:t>
            </a:r>
            <a:r>
              <a:rPr lang="en-US" sz="2800" b="1" dirty="0" err="1">
                <a:latin typeface="Arial" pitchFamily="34" charset="0"/>
                <a:cs typeface="Arial" pitchFamily="34" charset="0"/>
              </a:rPr>
              <a:t>mô</a:t>
            </a:r>
            <a:r>
              <a:rPr lang="en-US" sz="2800" b="1" dirty="0">
                <a:latin typeface="Arial" pitchFamily="34" charset="0"/>
                <a:cs typeface="Arial" pitchFamily="34" charset="0"/>
              </a:rPr>
              <a:t> </a:t>
            </a:r>
            <a:r>
              <a:rPr lang="en-US" sz="2800" b="1" dirty="0" err="1">
                <a:latin typeface="Arial" pitchFamily="34" charset="0"/>
                <a:cs typeface="Arial" pitchFamily="34" charset="0"/>
              </a:rPr>
              <a:t>tả</a:t>
            </a:r>
            <a:endParaRPr lang="en-US" sz="2800" b="1" dirty="0">
              <a:latin typeface="Arial" pitchFamily="34" charset="0"/>
              <a:cs typeface="Arial" pitchFamily="34" charset="0"/>
            </a:endParaRPr>
          </a:p>
        </p:txBody>
      </p:sp>
      <p:sp>
        <p:nvSpPr>
          <p:cNvPr id="6" name="Rectangle 5"/>
          <p:cNvSpPr/>
          <p:nvPr/>
        </p:nvSpPr>
        <p:spPr>
          <a:xfrm>
            <a:off x="3654970" y="4125306"/>
            <a:ext cx="2209800" cy="2133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itchFamily="34" charset="0"/>
                <a:cs typeface="Arial" pitchFamily="34" charset="0"/>
              </a:rPr>
              <a:t>Nghiên</a:t>
            </a:r>
            <a:r>
              <a:rPr lang="en-US" sz="2800" b="1" dirty="0">
                <a:latin typeface="Arial" pitchFamily="34" charset="0"/>
                <a:cs typeface="Arial" pitchFamily="34" charset="0"/>
              </a:rPr>
              <a:t> </a:t>
            </a:r>
            <a:r>
              <a:rPr lang="en-US" sz="2800" b="1" dirty="0" err="1">
                <a:latin typeface="Arial" pitchFamily="34" charset="0"/>
                <a:cs typeface="Arial" pitchFamily="34" charset="0"/>
              </a:rPr>
              <a:t>cứu</a:t>
            </a:r>
            <a:r>
              <a:rPr lang="en-US" sz="2800" b="1" dirty="0">
                <a:latin typeface="Arial" pitchFamily="34" charset="0"/>
                <a:cs typeface="Arial" pitchFamily="34" charset="0"/>
              </a:rPr>
              <a:t> </a:t>
            </a:r>
            <a:r>
              <a:rPr lang="en-US" sz="2800" b="1" dirty="0" err="1">
                <a:latin typeface="Arial" pitchFamily="34" charset="0"/>
                <a:cs typeface="Arial" pitchFamily="34" charset="0"/>
              </a:rPr>
              <a:t>cắt</a:t>
            </a:r>
            <a:r>
              <a:rPr lang="en-US" sz="2800" b="1" dirty="0">
                <a:latin typeface="Arial" pitchFamily="34" charset="0"/>
                <a:cs typeface="Arial" pitchFamily="34" charset="0"/>
              </a:rPr>
              <a:t> </a:t>
            </a:r>
            <a:r>
              <a:rPr lang="en-US" sz="2800" b="1" dirty="0" err="1">
                <a:latin typeface="Arial" pitchFamily="34" charset="0"/>
                <a:cs typeface="Arial" pitchFamily="34" charset="0"/>
              </a:rPr>
              <a:t>ngang</a:t>
            </a:r>
            <a:endParaRPr lang="en-US" sz="2800" b="1" dirty="0">
              <a:latin typeface="Arial" pitchFamily="34" charset="0"/>
              <a:cs typeface="Arial" pitchFamily="34" charset="0"/>
            </a:endParaRPr>
          </a:p>
        </p:txBody>
      </p:sp>
      <p:sp>
        <p:nvSpPr>
          <p:cNvPr id="7" name="Rectangle 6"/>
          <p:cNvSpPr/>
          <p:nvPr/>
        </p:nvSpPr>
        <p:spPr>
          <a:xfrm>
            <a:off x="701524" y="4125306"/>
            <a:ext cx="2270276" cy="213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Arial" pitchFamily="34" charset="0"/>
                <a:cs typeface="Arial" pitchFamily="34" charset="0"/>
              </a:rPr>
              <a:t>Mô</a:t>
            </a:r>
            <a:r>
              <a:rPr lang="en-US" sz="2800" b="1" dirty="0">
                <a:solidFill>
                  <a:schemeClr val="tx1"/>
                </a:solidFill>
                <a:latin typeface="Arial" pitchFamily="34" charset="0"/>
                <a:cs typeface="Arial" pitchFamily="34" charset="0"/>
              </a:rPr>
              <a:t> </a:t>
            </a:r>
            <a:r>
              <a:rPr lang="en-US" sz="2800" b="1" dirty="0" err="1">
                <a:solidFill>
                  <a:schemeClr val="tx1"/>
                </a:solidFill>
                <a:latin typeface="Arial" pitchFamily="34" charset="0"/>
                <a:cs typeface="Arial" pitchFamily="34" charset="0"/>
              </a:rPr>
              <a:t>tả</a:t>
            </a:r>
            <a:r>
              <a:rPr lang="en-US" sz="2800" b="1" dirty="0">
                <a:solidFill>
                  <a:schemeClr val="tx1"/>
                </a:solidFill>
                <a:latin typeface="Arial" pitchFamily="34" charset="0"/>
                <a:cs typeface="Arial" pitchFamily="34" charset="0"/>
              </a:rPr>
              <a:t> </a:t>
            </a:r>
            <a:r>
              <a:rPr lang="en-US" sz="2800" b="1" dirty="0" err="1">
                <a:solidFill>
                  <a:schemeClr val="tx1"/>
                </a:solidFill>
                <a:latin typeface="Arial" pitchFamily="34" charset="0"/>
                <a:cs typeface="Arial" pitchFamily="34" charset="0"/>
              </a:rPr>
              <a:t>trường</a:t>
            </a:r>
            <a:r>
              <a:rPr lang="en-US" sz="2800" b="1" dirty="0">
                <a:solidFill>
                  <a:schemeClr val="tx1"/>
                </a:solidFill>
                <a:latin typeface="Arial" pitchFamily="34" charset="0"/>
                <a:cs typeface="Arial" pitchFamily="34" charset="0"/>
              </a:rPr>
              <a:t> </a:t>
            </a:r>
            <a:r>
              <a:rPr lang="en-US" sz="2800" b="1" dirty="0" err="1">
                <a:solidFill>
                  <a:schemeClr val="tx1"/>
                </a:solidFill>
                <a:latin typeface="Arial" pitchFamily="34" charset="0"/>
                <a:cs typeface="Arial" pitchFamily="34" charset="0"/>
              </a:rPr>
              <a:t>hợp</a:t>
            </a:r>
            <a:r>
              <a:rPr lang="en-US" sz="2800" b="1" dirty="0">
                <a:solidFill>
                  <a:schemeClr val="tx1"/>
                </a:solidFill>
                <a:latin typeface="Arial" pitchFamily="34" charset="0"/>
                <a:cs typeface="Arial" pitchFamily="34" charset="0"/>
              </a:rPr>
              <a:t> </a:t>
            </a:r>
            <a:r>
              <a:rPr lang="en-US" sz="2800" b="1" dirty="0" err="1">
                <a:solidFill>
                  <a:schemeClr val="tx1"/>
                </a:solidFill>
                <a:latin typeface="Arial" pitchFamily="34" charset="0"/>
                <a:cs typeface="Arial" pitchFamily="34" charset="0"/>
              </a:rPr>
              <a:t>bệnh</a:t>
            </a:r>
            <a:r>
              <a:rPr lang="en-US" sz="2800" b="1" dirty="0">
                <a:solidFill>
                  <a:schemeClr val="tx1"/>
                </a:solidFill>
                <a:latin typeface="Arial" pitchFamily="34" charset="0"/>
                <a:cs typeface="Arial" pitchFamily="34" charset="0"/>
              </a:rPr>
              <a:t>/</a:t>
            </a:r>
            <a:r>
              <a:rPr lang="en-US" sz="2800" b="1" dirty="0" err="1">
                <a:solidFill>
                  <a:schemeClr val="tx1"/>
                </a:solidFill>
                <a:latin typeface="Arial" pitchFamily="34" charset="0"/>
                <a:cs typeface="Arial" pitchFamily="34" charset="0"/>
              </a:rPr>
              <a:t>chùm</a:t>
            </a:r>
            <a:r>
              <a:rPr lang="en-US" sz="2800" b="1" dirty="0">
                <a:solidFill>
                  <a:schemeClr val="tx1"/>
                </a:solidFill>
                <a:latin typeface="Arial" pitchFamily="34" charset="0"/>
                <a:cs typeface="Arial" pitchFamily="34" charset="0"/>
              </a:rPr>
              <a:t> </a:t>
            </a:r>
            <a:r>
              <a:rPr lang="en-US" sz="2800" b="1" dirty="0" err="1">
                <a:solidFill>
                  <a:schemeClr val="tx1"/>
                </a:solidFill>
                <a:latin typeface="Arial" pitchFamily="34" charset="0"/>
                <a:cs typeface="Arial" pitchFamily="34" charset="0"/>
              </a:rPr>
              <a:t>bệnh</a:t>
            </a:r>
            <a:endParaRPr lang="en-US" sz="2800" b="1" dirty="0">
              <a:solidFill>
                <a:schemeClr val="tx1"/>
              </a:solidFill>
              <a:latin typeface="Arial" pitchFamily="34" charset="0"/>
              <a:cs typeface="Arial" pitchFamily="34" charset="0"/>
            </a:endParaRPr>
          </a:p>
        </p:txBody>
      </p:sp>
      <p:cxnSp>
        <p:nvCxnSpPr>
          <p:cNvPr id="8" name="Straight Connector 7"/>
          <p:cNvCxnSpPr>
            <a:cxnSpLocks/>
            <a:stCxn id="5" idx="2"/>
            <a:endCxn id="7" idx="0"/>
          </p:cNvCxnSpPr>
          <p:nvPr/>
        </p:nvCxnSpPr>
        <p:spPr>
          <a:xfrm flipH="1">
            <a:off x="1836662" y="3276600"/>
            <a:ext cx="2916640" cy="8487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a:stCxn id="5" idx="2"/>
            <a:endCxn id="6" idx="0"/>
          </p:cNvCxnSpPr>
          <p:nvPr/>
        </p:nvCxnSpPr>
        <p:spPr>
          <a:xfrm>
            <a:off x="4753302" y="3276600"/>
            <a:ext cx="6568" cy="8487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477000" y="4125306"/>
            <a:ext cx="2209800" cy="2133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Nghiên cứu tương quan</a:t>
            </a:r>
          </a:p>
        </p:txBody>
      </p:sp>
      <p:cxnSp>
        <p:nvCxnSpPr>
          <p:cNvPr id="17" name="Straight Connector 16"/>
          <p:cNvCxnSpPr>
            <a:cxnSpLocks/>
            <a:stCxn id="5" idx="2"/>
            <a:endCxn id="10" idx="0"/>
          </p:cNvCxnSpPr>
          <p:nvPr/>
        </p:nvCxnSpPr>
        <p:spPr>
          <a:xfrm>
            <a:off x="4753302" y="3276600"/>
            <a:ext cx="2828598" cy="8487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91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600" b="1" dirty="0">
                <a:solidFill>
                  <a:srgbClr val="FF0000"/>
                </a:solidFill>
                <a:latin typeface="Arial" panose="020B0604020202020204" pitchFamily="34" charset="0"/>
                <a:cs typeface="Arial" panose="020B0604020202020204" pitchFamily="34" charset="0"/>
              </a:rPr>
              <a:t>MÔ TẢ TRƯỜNG HỢP BỆNH/CHÙM BỆNH</a:t>
            </a:r>
            <a:endParaRPr lang="en-US" sz="4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87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340176"/>
          </a:xfrm>
        </p:spPr>
        <p:txBody>
          <a:bodyPr>
            <a:noAutofit/>
          </a:bodyPr>
          <a:lstStyle/>
          <a:p>
            <a:r>
              <a:rPr lang="en-US" sz="4000" b="1" dirty="0">
                <a:solidFill>
                  <a:srgbClr val="FF0000"/>
                </a:solidFill>
                <a:latin typeface="Arial" panose="020B0604020202020204" pitchFamily="34" charset="0"/>
                <a:cs typeface="Arial" panose="020B0604020202020204" pitchFamily="34" charset="0"/>
              </a:rPr>
              <a:t>MÔ TẢ TRƯỜNG HỢP </a:t>
            </a:r>
            <a:br>
              <a:rPr lang="vi-VN" sz="4000" b="1" dirty="0">
                <a:solidFill>
                  <a:srgbClr val="FF0000"/>
                </a:solidFill>
                <a:latin typeface="Arial" panose="020B0604020202020204" pitchFamily="34" charset="0"/>
                <a:cs typeface="Arial" panose="020B0604020202020204" pitchFamily="34" charset="0"/>
              </a:rPr>
            </a:br>
            <a:r>
              <a:rPr lang="en-US" sz="4000" b="1" dirty="0">
                <a:solidFill>
                  <a:srgbClr val="FF0000"/>
                </a:solidFill>
                <a:latin typeface="Arial" panose="020B0604020202020204" pitchFamily="34" charset="0"/>
                <a:cs typeface="Arial" panose="020B0604020202020204" pitchFamily="34" charset="0"/>
              </a:rPr>
              <a:t>BỆNH/CHÙM BỆNH</a:t>
            </a:r>
          </a:p>
        </p:txBody>
      </p:sp>
      <p:sp>
        <p:nvSpPr>
          <p:cNvPr id="3" name="Content Placeholder 2"/>
          <p:cNvSpPr>
            <a:spLocks noGrp="1"/>
          </p:cNvSpPr>
          <p:nvPr>
            <p:ph idx="1"/>
          </p:nvPr>
        </p:nvSpPr>
        <p:spPr>
          <a:xfrm>
            <a:off x="457200" y="1752600"/>
            <a:ext cx="8229600" cy="4389120"/>
          </a:xfrm>
        </p:spPr>
        <p:txBody>
          <a:bodyPr>
            <a:normAutofit/>
          </a:bodyPr>
          <a:lstStyle/>
          <a:p>
            <a:pPr algn="just">
              <a:lnSpc>
                <a:spcPct val="130000"/>
              </a:lnSpc>
              <a:spcAft>
                <a:spcPts val="600"/>
              </a:spcAft>
            </a:pPr>
            <a:r>
              <a:rPr lang="en-US" b="1" dirty="0" err="1">
                <a:latin typeface="Arial" pitchFamily="34" charset="0"/>
                <a:cs typeface="Arial" pitchFamily="34" charset="0"/>
              </a:rPr>
              <a:t>Mô</a:t>
            </a:r>
            <a:r>
              <a:rPr lang="en-US" b="1" dirty="0">
                <a:latin typeface="Arial" pitchFamily="34" charset="0"/>
                <a:cs typeface="Arial" pitchFamily="34" charset="0"/>
              </a:rPr>
              <a:t> </a:t>
            </a:r>
            <a:r>
              <a:rPr lang="en-US" b="1" dirty="0" err="1">
                <a:latin typeface="Arial" pitchFamily="34" charset="0"/>
                <a:cs typeface="Arial" pitchFamily="34" charset="0"/>
              </a:rPr>
              <a:t>tả</a:t>
            </a:r>
            <a:r>
              <a:rPr lang="en-US" b="1" dirty="0">
                <a:latin typeface="Arial" pitchFamily="34" charset="0"/>
                <a:cs typeface="Arial" pitchFamily="34" charset="0"/>
              </a:rPr>
              <a:t> </a:t>
            </a:r>
            <a:r>
              <a:rPr lang="en-US" b="1" dirty="0" err="1">
                <a:latin typeface="Arial" pitchFamily="34" charset="0"/>
                <a:cs typeface="Arial" pitchFamily="34" charset="0"/>
              </a:rPr>
              <a:t>trường</a:t>
            </a:r>
            <a:r>
              <a:rPr lang="en-US" b="1" dirty="0">
                <a:latin typeface="Arial" pitchFamily="34" charset="0"/>
                <a:cs typeface="Arial" pitchFamily="34" charset="0"/>
              </a:rPr>
              <a:t> </a:t>
            </a:r>
            <a:r>
              <a:rPr lang="en-US" b="1" dirty="0" err="1">
                <a:latin typeface="Arial" pitchFamily="34" charset="0"/>
                <a:cs typeface="Arial" pitchFamily="34" charset="0"/>
              </a:rPr>
              <a:t>hợp</a:t>
            </a:r>
            <a:r>
              <a:rPr lang="en-US" b="1" dirty="0">
                <a:latin typeface="Arial" pitchFamily="34" charset="0"/>
                <a:cs typeface="Arial" pitchFamily="34" charset="0"/>
              </a:rPr>
              <a:t> </a:t>
            </a:r>
            <a:r>
              <a:rPr lang="en-US" b="1" dirty="0" err="1">
                <a:latin typeface="Arial" pitchFamily="34" charset="0"/>
                <a:cs typeface="Arial" pitchFamily="34" charset="0"/>
              </a:rPr>
              <a:t>bệnh</a:t>
            </a:r>
            <a:r>
              <a:rPr lang="en-US" b="1" dirty="0">
                <a:latin typeface="Arial" pitchFamily="34" charset="0"/>
                <a:cs typeface="Arial" pitchFamily="34" charset="0"/>
              </a:rPr>
              <a:t>: </a:t>
            </a:r>
            <a:r>
              <a:rPr lang="en-US" dirty="0" err="1">
                <a:latin typeface="Arial" pitchFamily="34" charset="0"/>
                <a:cs typeface="Arial" pitchFamily="34" charset="0"/>
              </a:rPr>
              <a:t>mô</a:t>
            </a:r>
            <a:r>
              <a:rPr lang="en-US" dirty="0">
                <a:latin typeface="Arial" pitchFamily="34" charset="0"/>
                <a:cs typeface="Arial" pitchFamily="34" charset="0"/>
              </a:rPr>
              <a:t> </a:t>
            </a:r>
            <a:r>
              <a:rPr lang="en-US" dirty="0" err="1">
                <a:latin typeface="Arial" pitchFamily="34" charset="0"/>
                <a:cs typeface="Arial" pitchFamily="34" charset="0"/>
              </a:rPr>
              <a:t>tả</a:t>
            </a:r>
            <a:r>
              <a:rPr lang="en-US" dirty="0">
                <a:latin typeface="Arial" pitchFamily="34" charset="0"/>
                <a:cs typeface="Arial" pitchFamily="34" charset="0"/>
              </a:rPr>
              <a:t> chi </a:t>
            </a:r>
            <a:r>
              <a:rPr lang="en-US" dirty="0" err="1">
                <a:latin typeface="Arial" pitchFamily="34" charset="0"/>
                <a:cs typeface="Arial" pitchFamily="34" charset="0"/>
              </a:rPr>
              <a:t>tiết</a:t>
            </a:r>
            <a:r>
              <a:rPr lang="en-US" dirty="0">
                <a:latin typeface="Arial" pitchFamily="34" charset="0"/>
                <a:cs typeface="Arial" pitchFamily="34" charset="0"/>
              </a:rPr>
              <a:t>, </a:t>
            </a:r>
            <a:r>
              <a:rPr lang="en-US" dirty="0" err="1">
                <a:latin typeface="Arial" pitchFamily="34" charset="0"/>
                <a:cs typeface="Arial" pitchFamily="34" charset="0"/>
              </a:rPr>
              <a:t>tỉ</a:t>
            </a:r>
            <a:r>
              <a:rPr lang="en-US" dirty="0">
                <a:latin typeface="Arial" pitchFamily="34" charset="0"/>
                <a:cs typeface="Arial" pitchFamily="34" charset="0"/>
              </a:rPr>
              <a:t> </a:t>
            </a:r>
            <a:r>
              <a:rPr lang="en-US" dirty="0" err="1">
                <a:latin typeface="Arial" pitchFamily="34" charset="0"/>
                <a:cs typeface="Arial" pitchFamily="34" charset="0"/>
              </a:rPr>
              <a:t>mỉ</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a:t>
            </a:r>
            <a:r>
              <a:rPr lang="en-US" dirty="0" err="1">
                <a:latin typeface="Arial" pitchFamily="34" charset="0"/>
                <a:cs typeface="Arial" pitchFamily="34" charset="0"/>
              </a:rPr>
              <a:t>trường</a:t>
            </a:r>
            <a:r>
              <a:rPr lang="en-US" dirty="0">
                <a:latin typeface="Arial" pitchFamily="34" charset="0"/>
                <a:cs typeface="Arial" pitchFamily="34" charset="0"/>
              </a:rPr>
              <a:t> </a:t>
            </a:r>
            <a:r>
              <a:rPr lang="en-US" dirty="0" err="1">
                <a:latin typeface="Arial" pitchFamily="34" charset="0"/>
                <a:cs typeface="Arial" pitchFamily="34" charset="0"/>
              </a:rPr>
              <a:t>hợp</a:t>
            </a:r>
            <a:r>
              <a:rPr lang="en-US" dirty="0">
                <a:latin typeface="Arial" pitchFamily="34" charset="0"/>
                <a:cs typeface="Arial" pitchFamily="34" charset="0"/>
              </a:rPr>
              <a:t> </a:t>
            </a:r>
            <a:r>
              <a:rPr lang="en-US" dirty="0" err="1">
                <a:latin typeface="Arial" pitchFamily="34" charset="0"/>
                <a:cs typeface="Arial" pitchFamily="34" charset="0"/>
              </a:rPr>
              <a:t>bệnh</a:t>
            </a:r>
            <a:r>
              <a:rPr lang="en-US" dirty="0">
                <a:latin typeface="Arial" pitchFamily="34" charset="0"/>
                <a:cs typeface="Arial" pitchFamily="34" charset="0"/>
              </a:rPr>
              <a:t> </a:t>
            </a:r>
            <a:r>
              <a:rPr lang="en-US" dirty="0" err="1">
                <a:latin typeface="Arial" pitchFamily="34" charset="0"/>
                <a:cs typeface="Arial" pitchFamily="34" charset="0"/>
              </a:rPr>
              <a:t>lạ</a:t>
            </a:r>
            <a:r>
              <a:rPr lang="en-US" dirty="0">
                <a:latin typeface="Arial" pitchFamily="34" charset="0"/>
                <a:cs typeface="Arial" pitchFamily="34" charset="0"/>
              </a:rPr>
              <a:t>/ </a:t>
            </a:r>
            <a:r>
              <a:rPr lang="en-US" dirty="0" err="1">
                <a:latin typeface="Arial" pitchFamily="34" charset="0"/>
                <a:cs typeface="Arial" pitchFamily="34" charset="0"/>
              </a:rPr>
              <a:t>hiện</a:t>
            </a:r>
            <a:r>
              <a:rPr lang="en-US" dirty="0">
                <a:latin typeface="Arial" pitchFamily="34" charset="0"/>
                <a:cs typeface="Arial" pitchFamily="34" charset="0"/>
              </a:rPr>
              <a:t> </a:t>
            </a:r>
            <a:r>
              <a:rPr lang="en-US" dirty="0" err="1">
                <a:latin typeface="Arial" pitchFamily="34" charset="0"/>
                <a:cs typeface="Arial" pitchFamily="34" charset="0"/>
              </a:rPr>
              <a:t>tượng</a:t>
            </a:r>
            <a:r>
              <a:rPr lang="en-US" dirty="0">
                <a:latin typeface="Arial" pitchFamily="34" charset="0"/>
                <a:cs typeface="Arial" pitchFamily="34" charset="0"/>
              </a:rPr>
              <a:t> y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bất</a:t>
            </a:r>
            <a:r>
              <a:rPr lang="en-US" dirty="0">
                <a:latin typeface="Arial" pitchFamily="34" charset="0"/>
                <a:cs typeface="Arial" pitchFamily="34" charset="0"/>
              </a:rPr>
              <a:t> </a:t>
            </a:r>
            <a:r>
              <a:rPr lang="en-US" dirty="0" err="1">
                <a:latin typeface="Arial" pitchFamily="34" charset="0"/>
                <a:cs typeface="Arial" pitchFamily="34" charset="0"/>
              </a:rPr>
              <a:t>thường</a:t>
            </a:r>
            <a:r>
              <a:rPr lang="en-US" dirty="0">
                <a:latin typeface="Arial" pitchFamily="34" charset="0"/>
                <a:cs typeface="Arial" pitchFamily="34" charset="0"/>
              </a:rPr>
              <a:t>.</a:t>
            </a:r>
          </a:p>
          <a:p>
            <a:pPr marL="0" indent="0" algn="just">
              <a:lnSpc>
                <a:spcPct val="130000"/>
              </a:lnSpc>
              <a:spcAft>
                <a:spcPts val="600"/>
              </a:spcAft>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34524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340176"/>
          </a:xfrm>
        </p:spPr>
        <p:txBody>
          <a:bodyPr>
            <a:noAutofit/>
          </a:bodyPr>
          <a:lstStyle/>
          <a:p>
            <a:r>
              <a:rPr lang="en-US" b="1" dirty="0">
                <a:solidFill>
                  <a:srgbClr val="FF0000"/>
                </a:solidFill>
                <a:latin typeface="Arial" panose="020B0604020202020204" pitchFamily="34" charset="0"/>
                <a:cs typeface="Arial" panose="020B0604020202020204" pitchFamily="34" charset="0"/>
              </a:rPr>
              <a:t>MÔ TẢ TRƯỜNG HỢP </a:t>
            </a:r>
            <a:br>
              <a:rPr lang="vi-VN" b="1" dirty="0">
                <a:solidFill>
                  <a:srgbClr val="FF0000"/>
                </a:solidFill>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BỆNH/CHÙM BỆNH</a:t>
            </a:r>
          </a:p>
        </p:txBody>
      </p:sp>
      <p:sp>
        <p:nvSpPr>
          <p:cNvPr id="3" name="Content Placeholder 2"/>
          <p:cNvSpPr>
            <a:spLocks noGrp="1"/>
          </p:cNvSpPr>
          <p:nvPr>
            <p:ph idx="1"/>
          </p:nvPr>
        </p:nvSpPr>
        <p:spPr>
          <a:xfrm>
            <a:off x="457200" y="1752600"/>
            <a:ext cx="8229600" cy="4389120"/>
          </a:xfrm>
        </p:spPr>
        <p:txBody>
          <a:bodyPr>
            <a:normAutofit/>
          </a:bodyPr>
          <a:lstStyle/>
          <a:p>
            <a:pPr algn="just">
              <a:lnSpc>
                <a:spcPct val="130000"/>
              </a:lnSpc>
              <a:spcAft>
                <a:spcPts val="600"/>
              </a:spcAft>
            </a:pPr>
            <a:r>
              <a:rPr lang="en-US" b="1" dirty="0" err="1">
                <a:latin typeface="Arial" pitchFamily="34" charset="0"/>
                <a:cs typeface="Arial" pitchFamily="34" charset="0"/>
              </a:rPr>
              <a:t>Mô</a:t>
            </a:r>
            <a:r>
              <a:rPr lang="en-US" b="1" dirty="0">
                <a:latin typeface="Arial" pitchFamily="34" charset="0"/>
                <a:cs typeface="Arial" pitchFamily="34" charset="0"/>
              </a:rPr>
              <a:t> </a:t>
            </a:r>
            <a:r>
              <a:rPr lang="en-US" b="1" dirty="0" err="1">
                <a:latin typeface="Arial" pitchFamily="34" charset="0"/>
                <a:cs typeface="Arial" pitchFamily="34" charset="0"/>
              </a:rPr>
              <a:t>tả</a:t>
            </a:r>
            <a:r>
              <a:rPr lang="en-US" b="1" dirty="0">
                <a:latin typeface="Arial" pitchFamily="34" charset="0"/>
                <a:cs typeface="Arial" pitchFamily="34" charset="0"/>
              </a:rPr>
              <a:t> </a:t>
            </a:r>
            <a:r>
              <a:rPr lang="en-US" b="1" dirty="0" err="1">
                <a:latin typeface="Arial" pitchFamily="34" charset="0"/>
                <a:cs typeface="Arial" pitchFamily="34" charset="0"/>
              </a:rPr>
              <a:t>chùm</a:t>
            </a:r>
            <a:r>
              <a:rPr lang="en-US" b="1" dirty="0">
                <a:latin typeface="Arial" pitchFamily="34" charset="0"/>
                <a:cs typeface="Arial" pitchFamily="34" charset="0"/>
              </a:rPr>
              <a:t> </a:t>
            </a:r>
            <a:r>
              <a:rPr lang="en-US" b="1" dirty="0" err="1">
                <a:latin typeface="Arial" pitchFamily="34" charset="0"/>
                <a:cs typeface="Arial" pitchFamily="34" charset="0"/>
              </a:rPr>
              <a:t>bệnh</a:t>
            </a:r>
            <a:r>
              <a:rPr lang="en-US" b="1" dirty="0">
                <a:latin typeface="Arial" pitchFamily="34" charset="0"/>
                <a:cs typeface="Arial" pitchFamily="34" charset="0"/>
              </a:rPr>
              <a:t>: </a:t>
            </a:r>
            <a:r>
              <a:rPr lang="en-US" dirty="0" err="1">
                <a:latin typeface="Arial" pitchFamily="34" charset="0"/>
                <a:cs typeface="Arial" pitchFamily="34" charset="0"/>
              </a:rPr>
              <a:t>mô</a:t>
            </a:r>
            <a:r>
              <a:rPr lang="en-US" dirty="0">
                <a:latin typeface="Arial" pitchFamily="34" charset="0"/>
                <a:cs typeface="Arial" pitchFamily="34" charset="0"/>
              </a:rPr>
              <a:t> </a:t>
            </a:r>
            <a:r>
              <a:rPr lang="en-US" dirty="0" err="1">
                <a:latin typeface="Arial" pitchFamily="34" charset="0"/>
                <a:cs typeface="Arial" pitchFamily="34" charset="0"/>
              </a:rPr>
              <a:t>tả</a:t>
            </a:r>
            <a:r>
              <a:rPr lang="en-US" dirty="0">
                <a:latin typeface="Arial" pitchFamily="34" charset="0"/>
                <a:cs typeface="Arial" pitchFamily="34" charset="0"/>
              </a:rPr>
              <a:t> </a:t>
            </a:r>
            <a:r>
              <a:rPr lang="en-US" dirty="0" err="1">
                <a:latin typeface="Arial" pitchFamily="34" charset="0"/>
                <a:cs typeface="Arial" pitchFamily="34" charset="0"/>
              </a:rPr>
              <a:t>tính</a:t>
            </a:r>
            <a:r>
              <a:rPr lang="en-US" dirty="0">
                <a:latin typeface="Arial" pitchFamily="34" charset="0"/>
                <a:cs typeface="Arial" pitchFamily="34" charset="0"/>
              </a:rPr>
              <a:t> </a:t>
            </a:r>
            <a:r>
              <a:rPr lang="en-US" dirty="0" err="1">
                <a:latin typeface="Arial" pitchFamily="34" charset="0"/>
                <a:cs typeface="Arial" pitchFamily="34" charset="0"/>
              </a:rPr>
              <a:t>chất</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một</a:t>
            </a:r>
            <a:r>
              <a:rPr lang="en-US" dirty="0">
                <a:latin typeface="Arial" pitchFamily="34" charset="0"/>
                <a:cs typeface="Arial" pitchFamily="34" charset="0"/>
              </a:rPr>
              <a:t> </a:t>
            </a:r>
            <a:r>
              <a:rPr lang="en-US" dirty="0" err="1">
                <a:latin typeface="Arial" pitchFamily="34" charset="0"/>
                <a:cs typeface="Arial" pitchFamily="34" charset="0"/>
              </a:rPr>
              <a:t>nhóm</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cùng</a:t>
            </a:r>
            <a:r>
              <a:rPr lang="en-US" dirty="0">
                <a:latin typeface="Arial" pitchFamily="34" charset="0"/>
                <a:cs typeface="Arial" pitchFamily="34" charset="0"/>
              </a:rPr>
              <a:t> </a:t>
            </a:r>
            <a:r>
              <a:rPr lang="en-US" dirty="0" err="1">
                <a:latin typeface="Arial" pitchFamily="34" charset="0"/>
                <a:cs typeface="Arial" pitchFamily="34" charset="0"/>
              </a:rPr>
              <a:t>có</a:t>
            </a:r>
            <a:r>
              <a:rPr lang="en-US" dirty="0">
                <a:latin typeface="Arial" pitchFamily="34" charset="0"/>
                <a:cs typeface="Arial" pitchFamily="34" charset="0"/>
              </a:rPr>
              <a:t> </a:t>
            </a:r>
            <a:r>
              <a:rPr lang="en-US" dirty="0" err="1">
                <a:latin typeface="Arial" pitchFamily="34" charset="0"/>
                <a:cs typeface="Arial" pitchFamily="34" charset="0"/>
              </a:rPr>
              <a:t>một</a:t>
            </a:r>
            <a:r>
              <a:rPr lang="en-US" dirty="0">
                <a:latin typeface="Arial" pitchFamily="34" charset="0"/>
                <a:cs typeface="Arial" pitchFamily="34" charset="0"/>
              </a:rPr>
              <a:t> </a:t>
            </a:r>
            <a:r>
              <a:rPr lang="en-US" dirty="0" err="1">
                <a:latin typeface="Arial" pitchFamily="34" charset="0"/>
                <a:cs typeface="Arial" pitchFamily="34" charset="0"/>
              </a:rPr>
              <a:t>vấn</a:t>
            </a:r>
            <a:r>
              <a:rPr lang="en-US" dirty="0">
                <a:latin typeface="Arial" pitchFamily="34" charset="0"/>
                <a:cs typeface="Arial" pitchFamily="34" charset="0"/>
              </a:rPr>
              <a:t> </a:t>
            </a:r>
            <a:r>
              <a:rPr lang="en-US" dirty="0" err="1">
                <a:latin typeface="Arial" pitchFamily="34" charset="0"/>
                <a:cs typeface="Arial" pitchFamily="34" charset="0"/>
              </a:rPr>
              <a:t>đề</a:t>
            </a:r>
            <a:r>
              <a:rPr lang="en-US" dirty="0">
                <a:latin typeface="Arial" pitchFamily="34" charset="0"/>
                <a:cs typeface="Arial" pitchFamily="34" charset="0"/>
              </a:rPr>
              <a:t> </a:t>
            </a:r>
            <a:r>
              <a:rPr lang="en-US" dirty="0" err="1">
                <a:latin typeface="Arial" pitchFamily="34" charset="0"/>
                <a:cs typeface="Arial" pitchFamily="34" charset="0"/>
              </a:rPr>
              <a:t>sức</a:t>
            </a:r>
            <a:r>
              <a:rPr lang="en-US" dirty="0">
                <a:latin typeface="Arial" pitchFamily="34" charset="0"/>
                <a:cs typeface="Arial" pitchFamily="34" charset="0"/>
              </a:rPr>
              <a:t> </a:t>
            </a:r>
            <a:r>
              <a:rPr lang="en-US" dirty="0" err="1">
                <a:latin typeface="Arial" pitchFamily="34" charset="0"/>
                <a:cs typeface="Arial" pitchFamily="34" charset="0"/>
              </a:rPr>
              <a:t>khỏe</a:t>
            </a:r>
            <a:r>
              <a:rPr lang="en-US" dirty="0">
                <a:latin typeface="Arial" pitchFamily="34" charset="0"/>
                <a:cs typeface="Arial" pitchFamily="34" charset="0"/>
              </a:rPr>
              <a:t> </a:t>
            </a:r>
            <a:r>
              <a:rPr lang="en-US" dirty="0" err="1">
                <a:latin typeface="Arial" pitchFamily="34" charset="0"/>
                <a:cs typeface="Arial" pitchFamily="34" charset="0"/>
              </a:rPr>
              <a:t>nhằm</a:t>
            </a:r>
            <a:r>
              <a:rPr lang="en-US" dirty="0">
                <a:latin typeface="Arial" pitchFamily="34" charset="0"/>
                <a:cs typeface="Arial" pitchFamily="34" charset="0"/>
              </a:rPr>
              <a:t> </a:t>
            </a:r>
            <a:r>
              <a:rPr lang="en-US" dirty="0" err="1">
                <a:latin typeface="Arial" pitchFamily="34" charset="0"/>
                <a:cs typeface="Arial" pitchFamily="34" charset="0"/>
              </a:rPr>
              <a:t>tìm</a:t>
            </a:r>
            <a:r>
              <a:rPr lang="en-US" dirty="0">
                <a:latin typeface="Arial" pitchFamily="34" charset="0"/>
                <a:cs typeface="Arial" pitchFamily="34" charset="0"/>
              </a:rPr>
              <a:t> </a:t>
            </a:r>
            <a:r>
              <a:rPr lang="en-US" dirty="0" err="1">
                <a:latin typeface="Arial" pitchFamily="34" charset="0"/>
                <a:cs typeface="Arial" pitchFamily="34" charset="0"/>
              </a:rPr>
              <a:t>ra</a:t>
            </a:r>
            <a:r>
              <a:rPr lang="en-US" dirty="0">
                <a:latin typeface="Arial" pitchFamily="34" charset="0"/>
                <a:cs typeface="Arial" pitchFamily="34" charset="0"/>
              </a:rPr>
              <a:t> </a:t>
            </a:r>
            <a:r>
              <a:rPr lang="en-US" dirty="0" err="1">
                <a:latin typeface="Arial" pitchFamily="34" charset="0"/>
                <a:cs typeface="Arial" pitchFamily="34" charset="0"/>
              </a:rPr>
              <a:t>đặc</a:t>
            </a:r>
            <a:r>
              <a:rPr lang="en-US" dirty="0">
                <a:latin typeface="Arial" pitchFamily="34" charset="0"/>
                <a:cs typeface="Arial" pitchFamily="34" charset="0"/>
              </a:rPr>
              <a:t> </a:t>
            </a:r>
            <a:r>
              <a:rPr lang="en-US" dirty="0" err="1">
                <a:latin typeface="Arial" pitchFamily="34" charset="0"/>
                <a:cs typeface="Arial" pitchFamily="34" charset="0"/>
              </a:rPr>
              <a:t>trưng</a:t>
            </a:r>
            <a:r>
              <a:rPr lang="en-US" dirty="0">
                <a:latin typeface="Arial" pitchFamily="34" charset="0"/>
                <a:cs typeface="Arial" pitchFamily="34" charset="0"/>
              </a:rPr>
              <a:t> </a:t>
            </a:r>
            <a:r>
              <a:rPr lang="en-US" dirty="0" err="1">
                <a:latin typeface="Arial" pitchFamily="34" charset="0"/>
                <a:cs typeface="Arial" pitchFamily="34" charset="0"/>
              </a:rPr>
              <a:t>chung</a:t>
            </a:r>
            <a:r>
              <a:rPr lang="en-US" dirty="0">
                <a:latin typeface="Arial" pitchFamily="34" charset="0"/>
                <a:cs typeface="Arial" pitchFamily="34" charset="0"/>
              </a:rPr>
              <a:t> </a:t>
            </a:r>
            <a:r>
              <a:rPr lang="en-US" dirty="0" err="1">
                <a:latin typeface="Arial" pitchFamily="34" charset="0"/>
                <a:cs typeface="Arial" pitchFamily="34" charset="0"/>
              </a:rPr>
              <a:t>nhất</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a:t>
            </a:r>
            <a:r>
              <a:rPr lang="en-US" dirty="0" err="1">
                <a:latin typeface="Arial" pitchFamily="34" charset="0"/>
                <a:cs typeface="Arial" pitchFamily="34" charset="0"/>
              </a:rPr>
              <a:t>bệnh</a:t>
            </a:r>
            <a:endParaRPr lang="en-US" dirty="0">
              <a:latin typeface="Arial" pitchFamily="34" charset="0"/>
              <a:cs typeface="Arial" pitchFamily="34" charset="0"/>
            </a:endParaRPr>
          </a:p>
        </p:txBody>
      </p:sp>
    </p:spTree>
    <p:extLst>
      <p:ext uri="{BB962C8B-B14F-4D97-AF65-F5344CB8AC3E}">
        <p14:creationId xmlns:p14="http://schemas.microsoft.com/office/powerpoint/2010/main" val="1517303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340176"/>
          </a:xfrm>
        </p:spPr>
        <p:txBody>
          <a:bodyPr>
            <a:noAutofit/>
          </a:bodyPr>
          <a:lstStyle/>
          <a:p>
            <a:r>
              <a:rPr lang="en-US" b="1" dirty="0">
                <a:solidFill>
                  <a:srgbClr val="FF0000"/>
                </a:solidFill>
                <a:latin typeface="Arial" panose="020B0604020202020204" pitchFamily="34" charset="0"/>
                <a:cs typeface="Arial" panose="020B0604020202020204" pitchFamily="34" charset="0"/>
              </a:rPr>
              <a:t>MÔ TẢ TRƯỜNG HỢP </a:t>
            </a:r>
            <a:br>
              <a:rPr lang="vi-VN" b="1" dirty="0">
                <a:solidFill>
                  <a:srgbClr val="FF0000"/>
                </a:solidFill>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BỆNH/CHÙM BỆNH</a:t>
            </a:r>
          </a:p>
        </p:txBody>
      </p:sp>
      <p:sp>
        <p:nvSpPr>
          <p:cNvPr id="3" name="Content Placeholder 2"/>
          <p:cNvSpPr>
            <a:spLocks noGrp="1"/>
          </p:cNvSpPr>
          <p:nvPr>
            <p:ph idx="1"/>
          </p:nvPr>
        </p:nvSpPr>
        <p:spPr>
          <a:xfrm>
            <a:off x="457200" y="1752600"/>
            <a:ext cx="8229600" cy="4389120"/>
          </a:xfrm>
        </p:spPr>
        <p:txBody>
          <a:bodyPr>
            <a:normAutofit/>
          </a:bodyPr>
          <a:lstStyle/>
          <a:p>
            <a:pPr algn="just">
              <a:lnSpc>
                <a:spcPct val="130000"/>
              </a:lnSpc>
              <a:spcAft>
                <a:spcPts val="600"/>
              </a:spcAft>
            </a:pPr>
            <a:r>
              <a:rPr lang="en-US" sz="2800" b="1" dirty="0" err="1">
                <a:latin typeface="Arial" pitchFamily="34" charset="0"/>
                <a:cs typeface="Arial" pitchFamily="34" charset="0"/>
              </a:rPr>
              <a:t>Mô</a:t>
            </a:r>
            <a:r>
              <a:rPr lang="en-US" sz="2800" b="1" dirty="0">
                <a:latin typeface="Arial" pitchFamily="34" charset="0"/>
                <a:cs typeface="Arial" pitchFamily="34" charset="0"/>
              </a:rPr>
              <a:t> </a:t>
            </a:r>
            <a:r>
              <a:rPr lang="en-US" sz="2800" b="1" dirty="0" err="1">
                <a:latin typeface="Arial" pitchFamily="34" charset="0"/>
                <a:cs typeface="Arial" pitchFamily="34" charset="0"/>
              </a:rPr>
              <a:t>tả</a:t>
            </a:r>
            <a:r>
              <a:rPr lang="en-US" sz="2800" b="1" dirty="0">
                <a:latin typeface="Arial" pitchFamily="34" charset="0"/>
                <a:cs typeface="Arial" pitchFamily="34" charset="0"/>
              </a:rPr>
              <a:t> </a:t>
            </a:r>
            <a:r>
              <a:rPr lang="en-US" sz="2800" b="1" dirty="0" err="1">
                <a:latin typeface="Arial" pitchFamily="34" charset="0"/>
                <a:cs typeface="Arial" pitchFamily="34" charset="0"/>
              </a:rPr>
              <a:t>trường</a:t>
            </a:r>
            <a:r>
              <a:rPr lang="en-US" sz="2800" b="1" dirty="0">
                <a:latin typeface="Arial" pitchFamily="34" charset="0"/>
                <a:cs typeface="Arial" pitchFamily="34" charset="0"/>
              </a:rPr>
              <a:t> </a:t>
            </a:r>
            <a:r>
              <a:rPr lang="en-US" sz="2800" b="1" dirty="0" err="1">
                <a:latin typeface="Arial" pitchFamily="34" charset="0"/>
                <a:cs typeface="Arial" pitchFamily="34" charset="0"/>
              </a:rPr>
              <a:t>hợp</a:t>
            </a:r>
            <a:r>
              <a:rPr lang="en-US" sz="2800" b="1" dirty="0">
                <a:latin typeface="Arial" pitchFamily="34" charset="0"/>
                <a:cs typeface="Arial" pitchFamily="34" charset="0"/>
              </a:rPr>
              <a:t> </a:t>
            </a:r>
            <a:r>
              <a:rPr lang="en-US" sz="2800" b="1" dirty="0" err="1">
                <a:latin typeface="Arial" pitchFamily="34" charset="0"/>
                <a:cs typeface="Arial" pitchFamily="34" charset="0"/>
              </a:rPr>
              <a:t>bệnh</a:t>
            </a:r>
            <a:r>
              <a:rPr lang="en-US" sz="2800" b="1" dirty="0">
                <a:latin typeface="Arial" pitchFamily="34" charset="0"/>
                <a:cs typeface="Arial" pitchFamily="34" charset="0"/>
              </a:rPr>
              <a:t>: </a:t>
            </a:r>
            <a:r>
              <a:rPr lang="en-US" sz="2800" dirty="0" err="1">
                <a:latin typeface="Arial" pitchFamily="34" charset="0"/>
                <a:cs typeface="Arial" pitchFamily="34" charset="0"/>
              </a:rPr>
              <a:t>mô</a:t>
            </a:r>
            <a:r>
              <a:rPr lang="en-US" sz="2800" dirty="0">
                <a:latin typeface="Arial" pitchFamily="34" charset="0"/>
                <a:cs typeface="Arial" pitchFamily="34" charset="0"/>
              </a:rPr>
              <a:t> </a:t>
            </a:r>
            <a:r>
              <a:rPr lang="en-US" sz="2800" dirty="0" err="1">
                <a:latin typeface="Arial" pitchFamily="34" charset="0"/>
                <a:cs typeface="Arial" pitchFamily="34" charset="0"/>
              </a:rPr>
              <a:t>tả</a:t>
            </a:r>
            <a:r>
              <a:rPr lang="en-US" sz="2800" dirty="0">
                <a:latin typeface="Arial" pitchFamily="34" charset="0"/>
                <a:cs typeface="Arial" pitchFamily="34" charset="0"/>
              </a:rPr>
              <a:t> chi </a:t>
            </a:r>
            <a:r>
              <a:rPr lang="en-US" sz="2800" dirty="0" err="1">
                <a:latin typeface="Arial" pitchFamily="34" charset="0"/>
                <a:cs typeface="Arial" pitchFamily="34" charset="0"/>
              </a:rPr>
              <a:t>tiết</a:t>
            </a:r>
            <a:r>
              <a:rPr lang="en-US" sz="2800" dirty="0">
                <a:latin typeface="Arial" pitchFamily="34" charset="0"/>
                <a:cs typeface="Arial" pitchFamily="34" charset="0"/>
              </a:rPr>
              <a:t>, </a:t>
            </a:r>
            <a:r>
              <a:rPr lang="en-US" sz="2800" dirty="0" err="1">
                <a:latin typeface="Arial" pitchFamily="34" charset="0"/>
                <a:cs typeface="Arial" pitchFamily="34" charset="0"/>
              </a:rPr>
              <a:t>tỉ</a:t>
            </a:r>
            <a:r>
              <a:rPr lang="en-US" sz="2800" dirty="0">
                <a:latin typeface="Arial" pitchFamily="34" charset="0"/>
                <a:cs typeface="Arial" pitchFamily="34" charset="0"/>
              </a:rPr>
              <a:t> </a:t>
            </a:r>
            <a:r>
              <a:rPr lang="en-US" sz="2800" dirty="0" err="1">
                <a:latin typeface="Arial" pitchFamily="34" charset="0"/>
                <a:cs typeface="Arial" pitchFamily="34" charset="0"/>
              </a:rPr>
              <a:t>mỉ</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trường</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lạ</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tượng</a:t>
            </a:r>
            <a:r>
              <a:rPr lang="en-US" sz="2800" dirty="0">
                <a:latin typeface="Arial" pitchFamily="34" charset="0"/>
                <a:cs typeface="Arial" pitchFamily="34" charset="0"/>
              </a:rPr>
              <a:t> y </a:t>
            </a:r>
            <a:r>
              <a:rPr lang="en-US" sz="2800" dirty="0" err="1">
                <a:latin typeface="Arial" pitchFamily="34" charset="0"/>
                <a:cs typeface="Arial" pitchFamily="34" charset="0"/>
              </a:rPr>
              <a:t>học</a:t>
            </a:r>
            <a:r>
              <a:rPr lang="en-US" sz="2800" dirty="0">
                <a:latin typeface="Arial" pitchFamily="34" charset="0"/>
                <a:cs typeface="Arial" pitchFamily="34" charset="0"/>
              </a:rPr>
              <a:t> </a:t>
            </a:r>
            <a:r>
              <a:rPr lang="en-US" sz="2800" dirty="0" err="1">
                <a:latin typeface="Arial" pitchFamily="34" charset="0"/>
                <a:cs typeface="Arial" pitchFamily="34" charset="0"/>
              </a:rPr>
              <a:t>bất</a:t>
            </a:r>
            <a:r>
              <a:rPr lang="en-US" sz="2800" dirty="0">
                <a:latin typeface="Arial" pitchFamily="34" charset="0"/>
                <a:cs typeface="Arial" pitchFamily="34" charset="0"/>
              </a:rPr>
              <a:t> </a:t>
            </a:r>
            <a:r>
              <a:rPr lang="en-US" sz="2800" dirty="0" err="1">
                <a:latin typeface="Arial" pitchFamily="34" charset="0"/>
                <a:cs typeface="Arial" pitchFamily="34" charset="0"/>
              </a:rPr>
              <a:t>thường</a:t>
            </a:r>
            <a:r>
              <a:rPr lang="en-US" sz="2800" dirty="0">
                <a:latin typeface="Arial" pitchFamily="34" charset="0"/>
                <a:cs typeface="Arial" pitchFamily="34" charset="0"/>
              </a:rPr>
              <a:t>.</a:t>
            </a:r>
          </a:p>
          <a:p>
            <a:pPr algn="just">
              <a:lnSpc>
                <a:spcPct val="130000"/>
              </a:lnSpc>
              <a:spcAft>
                <a:spcPts val="600"/>
              </a:spcAft>
            </a:pPr>
            <a:r>
              <a:rPr lang="en-US" sz="2800" b="1" dirty="0" err="1">
                <a:latin typeface="Arial" pitchFamily="34" charset="0"/>
                <a:cs typeface="Arial" pitchFamily="34" charset="0"/>
              </a:rPr>
              <a:t>Mô</a:t>
            </a:r>
            <a:r>
              <a:rPr lang="en-US" sz="2800" b="1" dirty="0">
                <a:latin typeface="Arial" pitchFamily="34" charset="0"/>
                <a:cs typeface="Arial" pitchFamily="34" charset="0"/>
              </a:rPr>
              <a:t> </a:t>
            </a:r>
            <a:r>
              <a:rPr lang="en-US" sz="2800" b="1" dirty="0" err="1">
                <a:latin typeface="Arial" pitchFamily="34" charset="0"/>
                <a:cs typeface="Arial" pitchFamily="34" charset="0"/>
              </a:rPr>
              <a:t>tả</a:t>
            </a:r>
            <a:r>
              <a:rPr lang="en-US" sz="2800" b="1" dirty="0">
                <a:latin typeface="Arial" pitchFamily="34" charset="0"/>
                <a:cs typeface="Arial" pitchFamily="34" charset="0"/>
              </a:rPr>
              <a:t> </a:t>
            </a:r>
            <a:r>
              <a:rPr lang="en-US" sz="2800" b="1" dirty="0" err="1">
                <a:latin typeface="Arial" pitchFamily="34" charset="0"/>
                <a:cs typeface="Arial" pitchFamily="34" charset="0"/>
              </a:rPr>
              <a:t>chùm</a:t>
            </a:r>
            <a:r>
              <a:rPr lang="en-US" sz="2800" b="1" dirty="0">
                <a:latin typeface="Arial" pitchFamily="34" charset="0"/>
                <a:cs typeface="Arial" pitchFamily="34" charset="0"/>
              </a:rPr>
              <a:t> </a:t>
            </a:r>
            <a:r>
              <a:rPr lang="en-US" sz="2800" b="1" dirty="0" err="1">
                <a:latin typeface="Arial" pitchFamily="34" charset="0"/>
                <a:cs typeface="Arial" pitchFamily="34" charset="0"/>
              </a:rPr>
              <a:t>bệnh</a:t>
            </a:r>
            <a:r>
              <a:rPr lang="en-US" sz="2800" b="1" dirty="0">
                <a:latin typeface="Arial" pitchFamily="34" charset="0"/>
                <a:cs typeface="Arial" pitchFamily="34" charset="0"/>
              </a:rPr>
              <a:t>: </a:t>
            </a:r>
            <a:r>
              <a:rPr lang="en-US" sz="2800" dirty="0" err="1">
                <a:latin typeface="Arial" pitchFamily="34" charset="0"/>
                <a:cs typeface="Arial" pitchFamily="34" charset="0"/>
              </a:rPr>
              <a:t>mô</a:t>
            </a:r>
            <a:r>
              <a:rPr lang="en-US" sz="2800" dirty="0">
                <a:latin typeface="Arial" pitchFamily="34" charset="0"/>
                <a:cs typeface="Arial" pitchFamily="34" charset="0"/>
              </a:rPr>
              <a:t> </a:t>
            </a:r>
            <a:r>
              <a:rPr lang="en-US" sz="2800" dirty="0" err="1">
                <a:latin typeface="Arial" pitchFamily="34" charset="0"/>
                <a:cs typeface="Arial" pitchFamily="34" charset="0"/>
              </a:rPr>
              <a:t>tả</a:t>
            </a:r>
            <a:r>
              <a:rPr lang="en-US" sz="2800" dirty="0">
                <a:latin typeface="Arial" pitchFamily="34" charset="0"/>
                <a:cs typeface="Arial" pitchFamily="34" charset="0"/>
              </a:rPr>
              <a:t> </a:t>
            </a:r>
            <a:r>
              <a:rPr lang="en-US" sz="2800" dirty="0" err="1">
                <a:latin typeface="Arial" pitchFamily="34" charset="0"/>
                <a:cs typeface="Arial" pitchFamily="34" charset="0"/>
              </a:rPr>
              <a:t>tính</a:t>
            </a:r>
            <a:r>
              <a:rPr lang="en-US" sz="2800" dirty="0">
                <a:latin typeface="Arial" pitchFamily="34" charset="0"/>
                <a:cs typeface="Arial" pitchFamily="34" charset="0"/>
              </a:rPr>
              <a:t> </a:t>
            </a:r>
            <a:r>
              <a:rPr lang="en-US" sz="2800" dirty="0" err="1">
                <a:latin typeface="Arial" pitchFamily="34" charset="0"/>
                <a:cs typeface="Arial" pitchFamily="34" charset="0"/>
              </a:rPr>
              <a:t>chất</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nhóm</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cùng</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vấn</a:t>
            </a:r>
            <a:r>
              <a:rPr lang="en-US" sz="2800" dirty="0">
                <a:latin typeface="Arial" pitchFamily="34" charset="0"/>
                <a:cs typeface="Arial" pitchFamily="34" charset="0"/>
              </a:rPr>
              <a:t> </a:t>
            </a:r>
            <a:r>
              <a:rPr lang="en-US" sz="2800" dirty="0" err="1">
                <a:latin typeface="Arial" pitchFamily="34" charset="0"/>
                <a:cs typeface="Arial" pitchFamily="34" charset="0"/>
              </a:rPr>
              <a:t>đề</a:t>
            </a:r>
            <a:r>
              <a:rPr lang="en-US" sz="2800" dirty="0">
                <a:latin typeface="Arial" pitchFamily="34" charset="0"/>
                <a:cs typeface="Arial" pitchFamily="34" charset="0"/>
              </a:rPr>
              <a:t> </a:t>
            </a:r>
            <a:r>
              <a:rPr lang="en-US" sz="2800" dirty="0" err="1">
                <a:latin typeface="Arial" pitchFamily="34" charset="0"/>
                <a:cs typeface="Arial" pitchFamily="34" charset="0"/>
              </a:rPr>
              <a:t>sức</a:t>
            </a:r>
            <a:r>
              <a:rPr lang="en-US" sz="2800" dirty="0">
                <a:latin typeface="Arial" pitchFamily="34" charset="0"/>
                <a:cs typeface="Arial" pitchFamily="34" charset="0"/>
              </a:rPr>
              <a:t> </a:t>
            </a:r>
            <a:r>
              <a:rPr lang="en-US" sz="2800" dirty="0" err="1">
                <a:latin typeface="Arial" pitchFamily="34" charset="0"/>
                <a:cs typeface="Arial" pitchFamily="34" charset="0"/>
              </a:rPr>
              <a:t>khỏe</a:t>
            </a:r>
            <a:r>
              <a:rPr lang="en-US" sz="2800" dirty="0">
                <a:latin typeface="Arial" pitchFamily="34" charset="0"/>
                <a:cs typeface="Arial" pitchFamily="34" charset="0"/>
              </a:rPr>
              <a:t> </a:t>
            </a:r>
            <a:r>
              <a:rPr lang="en-US" sz="2800" dirty="0" err="1">
                <a:latin typeface="Arial" pitchFamily="34" charset="0"/>
                <a:cs typeface="Arial" pitchFamily="34" charset="0"/>
              </a:rPr>
              <a:t>nhằm</a:t>
            </a:r>
            <a:r>
              <a:rPr lang="en-US" sz="2800" dirty="0">
                <a:latin typeface="Arial" pitchFamily="34" charset="0"/>
                <a:cs typeface="Arial" pitchFamily="34" charset="0"/>
              </a:rPr>
              <a:t> </a:t>
            </a:r>
            <a:r>
              <a:rPr lang="en-US" sz="2800" dirty="0" err="1">
                <a:latin typeface="Arial" pitchFamily="34" charset="0"/>
                <a:cs typeface="Arial" pitchFamily="34" charset="0"/>
              </a:rPr>
              <a:t>tìm</a:t>
            </a:r>
            <a:r>
              <a:rPr lang="en-US" sz="2800" dirty="0">
                <a:latin typeface="Arial" pitchFamily="34" charset="0"/>
                <a:cs typeface="Arial" pitchFamily="34" charset="0"/>
              </a:rPr>
              <a:t> </a:t>
            </a:r>
            <a:r>
              <a:rPr lang="en-US" sz="2800" dirty="0" err="1">
                <a:latin typeface="Arial" pitchFamily="34" charset="0"/>
                <a:cs typeface="Arial" pitchFamily="34" charset="0"/>
              </a:rPr>
              <a:t>ra</a:t>
            </a:r>
            <a:r>
              <a:rPr lang="en-US" sz="2800" dirty="0">
                <a:latin typeface="Arial" pitchFamily="34" charset="0"/>
                <a:cs typeface="Arial" pitchFamily="34" charset="0"/>
              </a:rPr>
              <a:t> </a:t>
            </a:r>
            <a:r>
              <a:rPr lang="en-US" sz="2800" dirty="0" err="1">
                <a:latin typeface="Arial" pitchFamily="34" charset="0"/>
                <a:cs typeface="Arial" pitchFamily="34" charset="0"/>
              </a:rPr>
              <a:t>đặc</a:t>
            </a:r>
            <a:r>
              <a:rPr lang="en-US" sz="2800" dirty="0">
                <a:latin typeface="Arial" pitchFamily="34" charset="0"/>
                <a:cs typeface="Arial" pitchFamily="34" charset="0"/>
              </a:rPr>
              <a:t> </a:t>
            </a:r>
            <a:r>
              <a:rPr lang="en-US" sz="2800" dirty="0" err="1">
                <a:latin typeface="Arial" pitchFamily="34" charset="0"/>
                <a:cs typeface="Arial" pitchFamily="34" charset="0"/>
              </a:rPr>
              <a:t>trưng</a:t>
            </a:r>
            <a:r>
              <a:rPr lang="en-US" sz="2800" dirty="0">
                <a:latin typeface="Arial" pitchFamily="34" charset="0"/>
                <a:cs typeface="Arial" pitchFamily="34" charset="0"/>
              </a:rPr>
              <a:t> </a:t>
            </a:r>
            <a:r>
              <a:rPr lang="en-US" sz="2800" dirty="0" err="1">
                <a:latin typeface="Arial" pitchFamily="34" charset="0"/>
                <a:cs typeface="Arial" pitchFamily="34" charset="0"/>
              </a:rPr>
              <a:t>chung</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bệnh</a:t>
            </a:r>
            <a:endParaRPr lang="en-US" sz="2800" dirty="0">
              <a:latin typeface="Arial" pitchFamily="34" charset="0"/>
              <a:cs typeface="Arial" pitchFamily="34" charset="0"/>
            </a:endParaRPr>
          </a:p>
          <a:p>
            <a:pPr algn="just">
              <a:lnSpc>
                <a:spcPct val="130000"/>
              </a:lnSpc>
              <a:spcAft>
                <a:spcPts val="600"/>
              </a:spcAft>
              <a:buFont typeface="Wingdings"/>
              <a:buChar char="à"/>
            </a:pPr>
            <a:r>
              <a:rPr lang="en-US" sz="2800" dirty="0" err="1">
                <a:latin typeface="Arial" pitchFamily="34" charset="0"/>
                <a:cs typeface="Arial" pitchFamily="34" charset="0"/>
                <a:sym typeface="Wingdings" pitchFamily="2" charset="2"/>
              </a:rPr>
              <a:t>Hình</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thành</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giả</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thuyết</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về</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mối</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quan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hệ</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nhân-quả</a:t>
            </a:r>
            <a:r>
              <a:rPr lang="en-US" sz="2800" dirty="0">
                <a:latin typeface="Arial" pitchFamily="34" charset="0"/>
                <a:cs typeface="Arial" pitchFamily="34" charset="0"/>
                <a:sym typeface="Wingdings" pitchFamily="2" charset="2"/>
              </a:rPr>
              <a:t>.</a:t>
            </a:r>
          </a:p>
          <a:p>
            <a:pPr algn="just">
              <a:lnSpc>
                <a:spcPct val="130000"/>
              </a:lnSpc>
              <a:spcAft>
                <a:spcPts val="600"/>
              </a:spcAft>
              <a:buFont typeface="Wingdings"/>
              <a:buChar char="à"/>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78639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a:solidFill>
            <a:schemeClr val="accent6">
              <a:lumMod val="40000"/>
              <a:lumOff val="60000"/>
            </a:schemeClr>
          </a:solidFill>
        </p:spPr>
        <p:txBody>
          <a:bodyPr anchor="ctr">
            <a:normAutofit/>
          </a:bodyPr>
          <a:lstStyle/>
          <a:p>
            <a:pPr marL="0" indent="0" algn="ctr">
              <a:buNone/>
            </a:pPr>
            <a:r>
              <a:rPr lang="en-US" sz="5500" b="1" dirty="0">
                <a:latin typeface="Arial" panose="020B0604020202020204" pitchFamily="34" charset="0"/>
                <a:cs typeface="Arial" panose="020B0604020202020204" pitchFamily="34" charset="0"/>
              </a:rPr>
              <a:t>NGHIÊN CỨU </a:t>
            </a:r>
          </a:p>
          <a:p>
            <a:pPr marL="0" indent="0" algn="ctr">
              <a:buNone/>
            </a:pPr>
            <a:r>
              <a:rPr lang="en-US" sz="5500" b="1" dirty="0">
                <a:latin typeface="Arial" panose="020B0604020202020204" pitchFamily="34" charset="0"/>
                <a:cs typeface="Arial" panose="020B0604020202020204" pitchFamily="34" charset="0"/>
              </a:rPr>
              <a:t>TƯƠNG QUAN</a:t>
            </a:r>
          </a:p>
        </p:txBody>
      </p:sp>
    </p:spTree>
    <p:extLst>
      <p:ext uri="{BB962C8B-B14F-4D97-AF65-F5344CB8AC3E}">
        <p14:creationId xmlns:p14="http://schemas.microsoft.com/office/powerpoint/2010/main" val="106043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6A70-787D-6CAD-903F-548920E1236D}"/>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2205544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Autofit/>
          </a:bodyPr>
          <a:lstStyle/>
          <a:p>
            <a:pPr algn="ctr"/>
            <a:r>
              <a:rPr lang="en-US" sz="4000" b="1" dirty="0">
                <a:solidFill>
                  <a:srgbClr val="FF0000"/>
                </a:solidFill>
                <a:latin typeface="Arial" panose="020B0604020202020204" pitchFamily="34" charset="0"/>
                <a:cs typeface="Arial" panose="020B0604020202020204" pitchFamily="34" charset="0"/>
              </a:rPr>
              <a:t>NGHIÊN CỨU TƯƠNG QUAN</a:t>
            </a:r>
          </a:p>
        </p:txBody>
      </p:sp>
      <p:sp>
        <p:nvSpPr>
          <p:cNvPr id="47" name="Title 1"/>
          <p:cNvSpPr txBox="1">
            <a:spLocks/>
          </p:cNvSpPr>
          <p:nvPr/>
        </p:nvSpPr>
        <p:spPr>
          <a:xfrm>
            <a:off x="609600" y="457200"/>
            <a:ext cx="8229600" cy="5867400"/>
          </a:xfrm>
          <a:prstGeom prst="rect">
            <a:avLst/>
          </a:prstGeom>
        </p:spPr>
        <p:txBody>
          <a:bodyPr vert="horz" lIns="0" rIns="0" bIns="0" anchor="b">
            <a:noAutofit/>
          </a:bodyPr>
          <a:lstStyle/>
          <a:p>
            <a:pPr marL="0" marR="0" lvl="0" indent="0" algn="l" defTabSz="914400" rtl="0" eaLnBrk="1" fontAlgn="auto" latinLnBrk="0" hangingPunct="1">
              <a:lnSpc>
                <a:spcPct val="120000"/>
              </a:lnSpc>
              <a:spcBef>
                <a:spcPct val="0"/>
              </a:spcBef>
              <a:spcAft>
                <a:spcPts val="0"/>
              </a:spcAft>
              <a:buClrTx/>
              <a:buSzTx/>
              <a:buFont typeface="Wingdings" pitchFamily="2" charset="2"/>
              <a:buChar char="Ø"/>
              <a:tabLst/>
              <a:defRPr/>
            </a:pPr>
            <a:r>
              <a:rPr kumimoji="0" lang="en-US" sz="3200" i="0" u="none" strike="noStrike" kern="1200" cap="none" spc="0" normalizeH="0" baseline="0" noProof="0" dirty="0" err="1">
                <a:ln>
                  <a:noFill/>
                </a:ln>
                <a:effectLst/>
                <a:uLnTx/>
                <a:uFillTx/>
                <a:latin typeface="+mj-lt"/>
                <a:ea typeface="+mj-ea"/>
                <a:cs typeface="+mj-cs"/>
              </a:rPr>
              <a:t>Dựa</a:t>
            </a:r>
            <a:r>
              <a:rPr lang="en-US" sz="3200" dirty="0">
                <a:latin typeface="+mj-lt"/>
                <a:ea typeface="+mj-ea"/>
                <a:cs typeface="+mj-cs"/>
              </a:rPr>
              <a:t> </a:t>
            </a:r>
            <a:r>
              <a:rPr lang="en-US" sz="3200" dirty="0" err="1">
                <a:latin typeface="+mj-lt"/>
                <a:ea typeface="+mj-ea"/>
                <a:cs typeface="+mj-cs"/>
              </a:rPr>
              <a:t>trên</a:t>
            </a:r>
            <a:r>
              <a:rPr lang="en-US" sz="3200" dirty="0">
                <a:latin typeface="+mj-lt"/>
                <a:ea typeface="+mj-ea"/>
                <a:cs typeface="+mj-cs"/>
              </a:rPr>
              <a:t> </a:t>
            </a:r>
            <a:r>
              <a:rPr lang="en-US" sz="3200" dirty="0" err="1">
                <a:latin typeface="+mj-lt"/>
                <a:ea typeface="+mj-ea"/>
                <a:cs typeface="+mj-cs"/>
              </a:rPr>
              <a:t>số</a:t>
            </a:r>
            <a:r>
              <a:rPr lang="en-US" sz="3200" dirty="0">
                <a:latin typeface="+mj-lt"/>
                <a:ea typeface="+mj-ea"/>
                <a:cs typeface="+mj-cs"/>
              </a:rPr>
              <a:t> </a:t>
            </a:r>
            <a:r>
              <a:rPr lang="en-US" sz="3200" dirty="0" err="1">
                <a:latin typeface="+mj-lt"/>
                <a:ea typeface="+mj-ea"/>
                <a:cs typeface="+mj-cs"/>
              </a:rPr>
              <a:t>liệu</a:t>
            </a:r>
            <a:r>
              <a:rPr lang="en-US" sz="3200" dirty="0">
                <a:latin typeface="+mj-lt"/>
                <a:ea typeface="+mj-ea"/>
                <a:cs typeface="+mj-cs"/>
              </a:rPr>
              <a:t> </a:t>
            </a:r>
            <a:r>
              <a:rPr lang="en-US" sz="3200" dirty="0" err="1">
                <a:latin typeface="+mj-lt"/>
                <a:ea typeface="+mj-ea"/>
                <a:cs typeface="+mj-cs"/>
              </a:rPr>
              <a:t>thu</a:t>
            </a:r>
            <a:r>
              <a:rPr lang="en-US" sz="3200" dirty="0">
                <a:latin typeface="+mj-lt"/>
                <a:ea typeface="+mj-ea"/>
                <a:cs typeface="+mj-cs"/>
              </a:rPr>
              <a:t> </a:t>
            </a:r>
            <a:r>
              <a:rPr lang="en-US" sz="3200" dirty="0" err="1">
                <a:latin typeface="+mj-lt"/>
                <a:ea typeface="+mj-ea"/>
                <a:cs typeface="+mj-cs"/>
              </a:rPr>
              <a:t>được</a:t>
            </a:r>
            <a:r>
              <a:rPr lang="en-US" sz="3200" dirty="0">
                <a:latin typeface="+mj-lt"/>
                <a:ea typeface="+mj-ea"/>
                <a:cs typeface="+mj-cs"/>
              </a:rPr>
              <a:t> ở </a:t>
            </a:r>
            <a:r>
              <a:rPr lang="en-US" sz="3200" dirty="0" err="1">
                <a:latin typeface="+mj-lt"/>
                <a:ea typeface="+mj-ea"/>
                <a:cs typeface="+mj-cs"/>
              </a:rPr>
              <a:t>cấp</a:t>
            </a:r>
            <a:r>
              <a:rPr lang="en-US" sz="3200" dirty="0">
                <a:latin typeface="+mj-lt"/>
                <a:ea typeface="+mj-ea"/>
                <a:cs typeface="+mj-cs"/>
              </a:rPr>
              <a:t> </a:t>
            </a:r>
            <a:r>
              <a:rPr lang="en-US" sz="3200" dirty="0" err="1">
                <a:latin typeface="+mj-lt"/>
                <a:ea typeface="+mj-ea"/>
                <a:cs typeface="+mj-cs"/>
              </a:rPr>
              <a:t>độ</a:t>
            </a:r>
            <a:r>
              <a:rPr lang="en-US" sz="3200" dirty="0">
                <a:latin typeface="+mj-lt"/>
                <a:ea typeface="+mj-ea"/>
                <a:cs typeface="+mj-cs"/>
              </a:rPr>
              <a:t> </a:t>
            </a:r>
            <a:r>
              <a:rPr lang="en-US" sz="3200" dirty="0" err="1">
                <a:latin typeface="+mj-lt"/>
                <a:ea typeface="+mj-ea"/>
                <a:cs typeface="+mj-cs"/>
              </a:rPr>
              <a:t>quần</a:t>
            </a:r>
            <a:r>
              <a:rPr lang="en-US" sz="3200" dirty="0">
                <a:latin typeface="+mj-lt"/>
                <a:ea typeface="+mj-ea"/>
                <a:cs typeface="+mj-cs"/>
              </a:rPr>
              <a:t> </a:t>
            </a:r>
            <a:r>
              <a:rPr lang="en-US" sz="3200" dirty="0" err="1">
                <a:latin typeface="+mj-lt"/>
                <a:ea typeface="+mj-ea"/>
                <a:cs typeface="+mj-cs"/>
              </a:rPr>
              <a:t>thể</a:t>
            </a:r>
            <a:endParaRPr lang="en-US" sz="3200" dirty="0">
              <a:latin typeface="+mj-lt"/>
              <a:ea typeface="+mj-ea"/>
              <a:cs typeface="+mj-cs"/>
            </a:endParaRPr>
          </a:p>
          <a:p>
            <a:pPr lvl="1">
              <a:lnSpc>
                <a:spcPct val="120000"/>
              </a:lnSpc>
              <a:spcBef>
                <a:spcPct val="0"/>
              </a:spcBef>
              <a:buFont typeface="Wingdings" pitchFamily="2" charset="2"/>
              <a:buChar char="ü"/>
            </a:pPr>
            <a:r>
              <a:rPr kumimoji="0" lang="en-US" sz="3200" i="0" u="none" strike="noStrike" kern="1200" cap="none" spc="0" normalizeH="0" noProof="0" dirty="0" err="1">
                <a:ln>
                  <a:noFill/>
                </a:ln>
                <a:effectLst/>
                <a:uLnTx/>
                <a:uFillTx/>
                <a:latin typeface="+mj-lt"/>
                <a:ea typeface="+mj-ea"/>
                <a:cs typeface="+mj-cs"/>
              </a:rPr>
              <a:t>Tỷ</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lệ</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tử</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vong</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thô</a:t>
            </a:r>
            <a:endParaRPr lang="en-US" sz="3200" dirty="0">
              <a:latin typeface="+mj-lt"/>
              <a:ea typeface="+mj-ea"/>
              <a:cs typeface="+mj-cs"/>
            </a:endParaRPr>
          </a:p>
          <a:p>
            <a:pPr lvl="1">
              <a:lnSpc>
                <a:spcPct val="120000"/>
              </a:lnSpc>
              <a:spcBef>
                <a:spcPct val="0"/>
              </a:spcBef>
              <a:buFont typeface="Wingdings" pitchFamily="2" charset="2"/>
              <a:buChar char="ü"/>
            </a:pPr>
            <a:r>
              <a:rPr kumimoji="0" lang="en-US" sz="3200" i="0" u="none" strike="noStrike" kern="1200" cap="none" spc="0" normalizeH="0" baseline="0" noProof="0" dirty="0" err="1">
                <a:ln>
                  <a:noFill/>
                </a:ln>
                <a:effectLst/>
                <a:uLnTx/>
                <a:uFillTx/>
                <a:latin typeface="+mj-lt"/>
                <a:ea typeface="+mj-ea"/>
                <a:cs typeface="+mj-cs"/>
              </a:rPr>
              <a:t>Lượng</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muối</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tiêu</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thụ</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bình</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quân</a:t>
            </a:r>
            <a:r>
              <a:rPr kumimoji="0" lang="en-US" sz="3200" i="0" u="none" strike="noStrike" kern="1200" cap="none" spc="0" normalizeH="0" noProof="0" dirty="0">
                <a:ln>
                  <a:noFill/>
                </a:ln>
                <a:effectLst/>
                <a:uLnTx/>
                <a:uFillTx/>
                <a:latin typeface="+mj-lt"/>
                <a:ea typeface="+mj-ea"/>
                <a:cs typeface="+mj-cs"/>
              </a:rPr>
              <a:t>/</a:t>
            </a:r>
            <a:r>
              <a:rPr kumimoji="0" lang="en-US" sz="3200" i="0" u="none" strike="noStrike" kern="1200" cap="none" spc="0" normalizeH="0" noProof="0" dirty="0" err="1">
                <a:ln>
                  <a:noFill/>
                </a:ln>
                <a:effectLst/>
                <a:uLnTx/>
                <a:uFillTx/>
                <a:latin typeface="+mj-lt"/>
                <a:ea typeface="+mj-ea"/>
                <a:cs typeface="+mj-cs"/>
              </a:rPr>
              <a:t>đầu</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người</a:t>
            </a:r>
            <a:endParaRPr kumimoji="0" lang="en-US" sz="3200" i="0" u="none" strike="noStrike" kern="1200" cap="none" spc="0" normalizeH="0" noProof="0" dirty="0">
              <a:ln>
                <a:noFill/>
              </a:ln>
              <a:effectLst/>
              <a:uLnTx/>
              <a:uFillTx/>
              <a:latin typeface="+mj-lt"/>
              <a:ea typeface="+mj-ea"/>
              <a:cs typeface="+mj-cs"/>
            </a:endParaRPr>
          </a:p>
          <a:p>
            <a:pPr lvl="1">
              <a:lnSpc>
                <a:spcPct val="120000"/>
              </a:lnSpc>
              <a:spcBef>
                <a:spcPct val="0"/>
              </a:spcBef>
              <a:buFont typeface="Wingdings" pitchFamily="2" charset="2"/>
              <a:buChar char="ü"/>
            </a:pPr>
            <a:r>
              <a:rPr kumimoji="0" lang="en-US" sz="3200" i="0" u="none" strike="noStrike" kern="1200" cap="none" spc="0" normalizeH="0" noProof="0" dirty="0" err="1">
                <a:ln>
                  <a:noFill/>
                </a:ln>
                <a:effectLst/>
                <a:uLnTx/>
                <a:uFillTx/>
                <a:latin typeface="+mj-lt"/>
                <a:ea typeface="+mj-ea"/>
                <a:cs typeface="+mj-cs"/>
              </a:rPr>
              <a:t>Số</a:t>
            </a:r>
            <a:r>
              <a:rPr kumimoji="0" lang="en-US" sz="3200" i="0" u="none" strike="noStrike" kern="1200" cap="none" spc="0" normalizeH="0" noProof="0" dirty="0">
                <a:ln>
                  <a:noFill/>
                </a:ln>
                <a:effectLst/>
                <a:uLnTx/>
                <a:uFillTx/>
                <a:latin typeface="+mj-lt"/>
                <a:ea typeface="+mj-ea"/>
                <a:cs typeface="+mj-cs"/>
              </a:rPr>
              <a:t> </a:t>
            </a:r>
            <a:r>
              <a:rPr lang="en-US" sz="3200" dirty="0" err="1">
                <a:latin typeface="+mj-lt"/>
                <a:ea typeface="+mj-ea"/>
                <a:cs typeface="+mj-cs"/>
              </a:rPr>
              <a:t>lượng</a:t>
            </a:r>
            <a:r>
              <a:rPr lang="en-US" sz="3200" dirty="0">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thuốc</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lá</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tiêu</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thụ</a:t>
            </a:r>
            <a:r>
              <a:rPr kumimoji="0" lang="en-US" sz="3200" i="0" u="none" strike="noStrike" kern="1200" cap="none" spc="0" normalizeH="0" noProof="0" dirty="0">
                <a:ln>
                  <a:noFill/>
                </a:ln>
                <a:effectLst/>
                <a:uLnTx/>
                <a:uFillTx/>
                <a:latin typeface="+mj-lt"/>
                <a:ea typeface="+mj-ea"/>
                <a:cs typeface="+mj-cs"/>
              </a:rPr>
              <a:t> qua </a:t>
            </a:r>
            <a:r>
              <a:rPr kumimoji="0" lang="en-US" sz="3200" i="0" u="none" strike="noStrike" kern="1200" cap="none" spc="0" normalizeH="0" noProof="0" dirty="0" err="1">
                <a:ln>
                  <a:noFill/>
                </a:ln>
                <a:effectLst/>
                <a:uLnTx/>
                <a:uFillTx/>
                <a:latin typeface="+mj-lt"/>
                <a:ea typeface="+mj-ea"/>
                <a:cs typeface="+mj-cs"/>
              </a:rPr>
              <a:t>các</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năm</a:t>
            </a:r>
            <a:endParaRPr kumimoji="0" lang="en-US" sz="3200" i="0" u="none" strike="noStrike" kern="1200" cap="none" spc="0" normalizeH="0" noProof="0" dirty="0">
              <a:ln>
                <a:noFill/>
              </a:ln>
              <a:effectLst/>
              <a:uLnTx/>
              <a:uFillTx/>
              <a:latin typeface="+mj-lt"/>
              <a:ea typeface="+mj-ea"/>
              <a:cs typeface="+mj-cs"/>
            </a:endParaRPr>
          </a:p>
          <a:p>
            <a:pPr lvl="1">
              <a:lnSpc>
                <a:spcPct val="120000"/>
              </a:lnSpc>
              <a:spcBef>
                <a:spcPct val="0"/>
              </a:spcBef>
              <a:buFont typeface="Wingdings" pitchFamily="2" charset="2"/>
              <a:buChar char="ü"/>
            </a:pPr>
            <a:r>
              <a:rPr lang="en-US" sz="3200" baseline="0" dirty="0">
                <a:latin typeface="+mj-lt"/>
                <a:ea typeface="+mj-ea"/>
                <a:cs typeface="+mj-cs"/>
              </a:rPr>
              <a:t>…</a:t>
            </a:r>
          </a:p>
          <a:p>
            <a:pPr marL="0" marR="0" lvl="0" indent="0" algn="just" defTabSz="914400" rtl="0" eaLnBrk="1" fontAlgn="auto" latinLnBrk="0" hangingPunct="1">
              <a:lnSpc>
                <a:spcPct val="120000"/>
              </a:lnSpc>
              <a:spcBef>
                <a:spcPct val="0"/>
              </a:spcBef>
              <a:spcAft>
                <a:spcPts val="0"/>
              </a:spcAft>
              <a:buClrTx/>
              <a:buSzTx/>
              <a:buFont typeface="Wingdings" pitchFamily="2" charset="2"/>
              <a:buChar char="Ø"/>
              <a:tabLst/>
              <a:defRPr/>
            </a:pPr>
            <a:r>
              <a:rPr kumimoji="0" lang="en-US" sz="3200" i="0" u="none" strike="noStrike" kern="1200" cap="none" spc="0" normalizeH="0" noProof="0" dirty="0" err="1">
                <a:ln>
                  <a:noFill/>
                </a:ln>
                <a:effectLst/>
                <a:uLnTx/>
                <a:uFillTx/>
                <a:latin typeface="+mj-lt"/>
                <a:ea typeface="+mj-ea"/>
                <a:cs typeface="+mj-cs"/>
              </a:rPr>
              <a:t>Dựa</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trên</a:t>
            </a:r>
            <a:r>
              <a:rPr kumimoji="0" lang="en-US" sz="3200" i="0" u="none" strike="noStrike" kern="1200" cap="none" spc="0" normalizeH="0" noProof="0" dirty="0">
                <a:ln>
                  <a:noFill/>
                </a:ln>
                <a:effectLst/>
                <a:uLnTx/>
                <a:uFillTx/>
                <a:latin typeface="+mj-lt"/>
                <a:ea typeface="+mj-ea"/>
                <a:cs typeface="+mj-cs"/>
              </a:rPr>
              <a:t> </a:t>
            </a:r>
            <a:r>
              <a:rPr kumimoji="0" lang="en-US" sz="3200" i="0" u="none" strike="noStrike" kern="1200" cap="none" spc="0" normalizeH="0" noProof="0" dirty="0" err="1">
                <a:ln>
                  <a:noFill/>
                </a:ln>
                <a:solidFill>
                  <a:srgbClr val="FF0000"/>
                </a:solidFill>
                <a:effectLst/>
                <a:uLnTx/>
                <a:uFillTx/>
                <a:latin typeface="+mj-lt"/>
                <a:ea typeface="+mj-ea"/>
                <a:cs typeface="+mj-cs"/>
              </a:rPr>
              <a:t>giá</a:t>
            </a:r>
            <a:r>
              <a:rPr kumimoji="0" lang="en-US" sz="3200" i="0" u="none" strike="noStrike" kern="1200" cap="none" spc="0" normalizeH="0" noProof="0" dirty="0">
                <a:ln>
                  <a:noFill/>
                </a:ln>
                <a:solidFill>
                  <a:srgbClr val="FF0000"/>
                </a:solidFill>
                <a:effectLst/>
                <a:uLnTx/>
                <a:uFillTx/>
                <a:latin typeface="+mj-lt"/>
                <a:ea typeface="+mj-ea"/>
                <a:cs typeface="+mj-cs"/>
              </a:rPr>
              <a:t> </a:t>
            </a:r>
            <a:r>
              <a:rPr kumimoji="0" lang="en-US" sz="3200" i="0" u="none" strike="noStrike" kern="1200" cap="none" spc="0" normalizeH="0" noProof="0" dirty="0" err="1">
                <a:ln>
                  <a:noFill/>
                </a:ln>
                <a:solidFill>
                  <a:srgbClr val="FF0000"/>
                </a:solidFill>
                <a:effectLst/>
                <a:uLnTx/>
                <a:uFillTx/>
                <a:latin typeface="+mj-lt"/>
                <a:ea typeface="+mj-ea"/>
                <a:cs typeface="+mj-cs"/>
              </a:rPr>
              <a:t>trị</a:t>
            </a:r>
            <a:r>
              <a:rPr kumimoji="0" lang="en-US" sz="3200" i="0" u="none" strike="noStrike" kern="1200" cap="none" spc="0" normalizeH="0" noProof="0" dirty="0">
                <a:ln>
                  <a:noFill/>
                </a:ln>
                <a:solidFill>
                  <a:srgbClr val="FF0000"/>
                </a:solidFill>
                <a:effectLst/>
                <a:uLnTx/>
                <a:uFillTx/>
                <a:latin typeface="+mj-lt"/>
                <a:ea typeface="+mj-ea"/>
                <a:cs typeface="+mj-cs"/>
              </a:rPr>
              <a:t> &amp; </a:t>
            </a:r>
            <a:r>
              <a:rPr kumimoji="0" lang="en-US" sz="3200" i="0" u="none" strike="noStrike" kern="1200" cap="none" spc="0" normalizeH="0" noProof="0" dirty="0" err="1">
                <a:ln>
                  <a:noFill/>
                </a:ln>
                <a:solidFill>
                  <a:srgbClr val="FF0000"/>
                </a:solidFill>
                <a:effectLst/>
                <a:uLnTx/>
                <a:uFillTx/>
                <a:latin typeface="+mj-lt"/>
                <a:ea typeface="+mj-ea"/>
                <a:cs typeface="+mj-cs"/>
              </a:rPr>
              <a:t>tính</a:t>
            </a:r>
            <a:r>
              <a:rPr kumimoji="0" lang="en-US" sz="3200" i="0" u="none" strike="noStrike" kern="1200" cap="none" spc="0" normalizeH="0" noProof="0" dirty="0">
                <a:ln>
                  <a:noFill/>
                </a:ln>
                <a:solidFill>
                  <a:srgbClr val="FF0000"/>
                </a:solidFill>
                <a:effectLst/>
                <a:uLnTx/>
                <a:uFillTx/>
                <a:latin typeface="+mj-lt"/>
                <a:ea typeface="+mj-ea"/>
                <a:cs typeface="+mj-cs"/>
              </a:rPr>
              <a:t> </a:t>
            </a:r>
            <a:r>
              <a:rPr kumimoji="0" lang="en-US" sz="3200" i="0" u="none" strike="noStrike" kern="1200" cap="none" spc="0" normalizeH="0" noProof="0" dirty="0" err="1">
                <a:ln>
                  <a:noFill/>
                </a:ln>
                <a:solidFill>
                  <a:srgbClr val="FF0000"/>
                </a:solidFill>
                <a:effectLst/>
                <a:uLnTx/>
                <a:uFillTx/>
                <a:latin typeface="+mj-lt"/>
                <a:ea typeface="+mj-ea"/>
                <a:cs typeface="+mj-cs"/>
              </a:rPr>
              <a:t>chất</a:t>
            </a:r>
            <a:r>
              <a:rPr kumimoji="0" lang="en-US" sz="3200" i="0" u="none" strike="noStrike" kern="1200" cap="none" spc="0" normalizeH="0" noProof="0" dirty="0">
                <a:ln>
                  <a:noFill/>
                </a:ln>
                <a:solidFill>
                  <a:srgbClr val="FF0000"/>
                </a:solidFill>
                <a:effectLst/>
                <a:uLnTx/>
                <a:uFillTx/>
                <a:latin typeface="+mj-lt"/>
                <a:ea typeface="+mj-ea"/>
                <a:cs typeface="+mj-cs"/>
              </a:rPr>
              <a:t> </a:t>
            </a:r>
            <a:r>
              <a:rPr kumimoji="0" lang="en-US" sz="3200" i="0" u="none" strike="noStrike" kern="1200" cap="none" spc="0" normalizeH="0" noProof="0" dirty="0" err="1">
                <a:ln>
                  <a:noFill/>
                </a:ln>
                <a:effectLst/>
                <a:uLnTx/>
                <a:uFillTx/>
                <a:latin typeface="+mj-lt"/>
                <a:ea typeface="+mj-ea"/>
                <a:cs typeface="+mj-cs"/>
              </a:rPr>
              <a:t>của</a:t>
            </a:r>
            <a:r>
              <a:rPr lang="en-US" sz="3200" dirty="0">
                <a:latin typeface="+mj-lt"/>
                <a:ea typeface="+mj-ea"/>
                <a:cs typeface="+mj-cs"/>
              </a:rPr>
              <a:t> </a:t>
            </a:r>
            <a:r>
              <a:rPr lang="en-US" sz="3200" dirty="0" err="1">
                <a:latin typeface="+mj-lt"/>
                <a:ea typeface="+mj-ea"/>
                <a:cs typeface="+mj-cs"/>
              </a:rPr>
              <a:t>hệ</a:t>
            </a:r>
            <a:r>
              <a:rPr lang="en-US" sz="3200" dirty="0">
                <a:latin typeface="+mj-lt"/>
                <a:ea typeface="+mj-ea"/>
                <a:cs typeface="+mj-cs"/>
              </a:rPr>
              <a:t> </a:t>
            </a:r>
            <a:r>
              <a:rPr lang="en-US" sz="3200" dirty="0" err="1">
                <a:latin typeface="+mj-lt"/>
                <a:ea typeface="+mj-ea"/>
                <a:cs typeface="+mj-cs"/>
              </a:rPr>
              <a:t>số</a:t>
            </a:r>
            <a:r>
              <a:rPr lang="en-US" sz="3200" dirty="0">
                <a:latin typeface="+mj-lt"/>
                <a:ea typeface="+mj-ea"/>
                <a:cs typeface="+mj-cs"/>
              </a:rPr>
              <a:t> </a:t>
            </a:r>
            <a:r>
              <a:rPr lang="en-US" sz="3200" dirty="0" err="1">
                <a:latin typeface="+mj-lt"/>
                <a:ea typeface="+mj-ea"/>
                <a:cs typeface="+mj-cs"/>
              </a:rPr>
              <a:t>tương</a:t>
            </a:r>
            <a:r>
              <a:rPr lang="en-US" sz="3200" dirty="0">
                <a:latin typeface="+mj-lt"/>
                <a:ea typeface="+mj-ea"/>
                <a:cs typeface="+mj-cs"/>
              </a:rPr>
              <a:t> </a:t>
            </a:r>
            <a:r>
              <a:rPr lang="en-US" sz="3200" dirty="0" err="1">
                <a:latin typeface="+mj-lt"/>
                <a:ea typeface="+mj-ea"/>
                <a:cs typeface="+mj-cs"/>
              </a:rPr>
              <a:t>quan</a:t>
            </a:r>
            <a:r>
              <a:rPr lang="en-US" sz="3200" dirty="0">
                <a:latin typeface="+mj-lt"/>
                <a:ea typeface="+mj-ea"/>
                <a:cs typeface="+mj-cs"/>
              </a:rPr>
              <a:t> (r) </a:t>
            </a:r>
            <a:r>
              <a:rPr lang="en-US" sz="3200" dirty="0">
                <a:latin typeface="+mj-lt"/>
                <a:ea typeface="+mj-ea"/>
                <a:cs typeface="+mj-cs"/>
                <a:sym typeface="Wingdings" pitchFamily="2" charset="2"/>
              </a:rPr>
              <a:t> </a:t>
            </a:r>
            <a:r>
              <a:rPr lang="en-US" sz="3200" dirty="0" err="1">
                <a:latin typeface="+mj-lt"/>
                <a:ea typeface="+mj-ea"/>
                <a:cs typeface="+mj-cs"/>
                <a:sym typeface="Wingdings" pitchFamily="2" charset="2"/>
              </a:rPr>
              <a:t>hình</a:t>
            </a:r>
            <a:r>
              <a:rPr lang="en-US" sz="3200" dirty="0">
                <a:latin typeface="+mj-lt"/>
                <a:ea typeface="+mj-ea"/>
                <a:cs typeface="+mj-cs"/>
                <a:sym typeface="Wingdings" pitchFamily="2" charset="2"/>
              </a:rPr>
              <a:t> </a:t>
            </a:r>
            <a:r>
              <a:rPr lang="en-US" sz="3200" dirty="0" err="1">
                <a:latin typeface="+mj-lt"/>
                <a:ea typeface="+mj-ea"/>
                <a:cs typeface="+mj-cs"/>
                <a:sym typeface="Wingdings" pitchFamily="2" charset="2"/>
              </a:rPr>
              <a:t>thành</a:t>
            </a:r>
            <a:r>
              <a:rPr lang="en-US" sz="3200" dirty="0">
                <a:latin typeface="+mj-lt"/>
                <a:ea typeface="+mj-ea"/>
                <a:cs typeface="+mj-cs"/>
                <a:sym typeface="Wingdings" pitchFamily="2" charset="2"/>
              </a:rPr>
              <a:t> </a:t>
            </a:r>
            <a:r>
              <a:rPr lang="en-US" sz="3200" dirty="0" err="1">
                <a:latin typeface="+mj-lt"/>
                <a:ea typeface="+mj-ea"/>
                <a:cs typeface="+mj-cs"/>
                <a:sym typeface="Wingdings" pitchFamily="2" charset="2"/>
              </a:rPr>
              <a:t>giả</a:t>
            </a:r>
            <a:r>
              <a:rPr lang="en-US" sz="3200" dirty="0">
                <a:latin typeface="+mj-lt"/>
                <a:ea typeface="+mj-ea"/>
                <a:cs typeface="+mj-cs"/>
                <a:sym typeface="Wingdings" pitchFamily="2" charset="2"/>
              </a:rPr>
              <a:t> </a:t>
            </a:r>
            <a:r>
              <a:rPr lang="en-US" sz="3200" dirty="0" err="1">
                <a:latin typeface="+mj-lt"/>
                <a:ea typeface="+mj-ea"/>
                <a:cs typeface="+mj-cs"/>
                <a:sym typeface="Wingdings" pitchFamily="2" charset="2"/>
              </a:rPr>
              <a:t>thuyết</a:t>
            </a:r>
            <a:r>
              <a:rPr lang="en-US" sz="3200" dirty="0">
                <a:latin typeface="+mj-lt"/>
                <a:ea typeface="+mj-ea"/>
                <a:cs typeface="+mj-cs"/>
                <a:sym typeface="Wingdings" pitchFamily="2" charset="2"/>
              </a:rPr>
              <a:t> </a:t>
            </a:r>
            <a:r>
              <a:rPr lang="en-US" sz="3200" dirty="0" err="1">
                <a:latin typeface="+mj-lt"/>
                <a:ea typeface="+mj-ea"/>
                <a:cs typeface="+mj-cs"/>
                <a:sym typeface="Wingdings" pitchFamily="2" charset="2"/>
              </a:rPr>
              <a:t>về</a:t>
            </a:r>
            <a:r>
              <a:rPr lang="en-US" sz="3200" dirty="0">
                <a:latin typeface="+mj-lt"/>
                <a:ea typeface="+mj-ea"/>
                <a:cs typeface="+mj-cs"/>
                <a:sym typeface="Wingdings" pitchFamily="2" charset="2"/>
              </a:rPr>
              <a:t> </a:t>
            </a:r>
            <a:r>
              <a:rPr lang="en-US" sz="3200" dirty="0" err="1">
                <a:latin typeface="+mj-lt"/>
                <a:ea typeface="+mj-ea"/>
                <a:cs typeface="+mj-cs"/>
                <a:sym typeface="Wingdings" pitchFamily="2" charset="2"/>
              </a:rPr>
              <a:t>mối</a:t>
            </a:r>
            <a:r>
              <a:rPr lang="en-US" sz="3200" dirty="0">
                <a:latin typeface="+mj-lt"/>
                <a:ea typeface="+mj-ea"/>
                <a:cs typeface="+mj-cs"/>
                <a:sym typeface="Wingdings" pitchFamily="2" charset="2"/>
              </a:rPr>
              <a:t> </a:t>
            </a:r>
            <a:r>
              <a:rPr lang="en-US" sz="3200" dirty="0" err="1">
                <a:latin typeface="+mj-lt"/>
                <a:ea typeface="+mj-ea"/>
                <a:cs typeface="+mj-cs"/>
                <a:sym typeface="Wingdings" pitchFamily="2" charset="2"/>
              </a:rPr>
              <a:t>quan</a:t>
            </a:r>
            <a:r>
              <a:rPr lang="en-US" sz="3200" dirty="0">
                <a:latin typeface="+mj-lt"/>
                <a:ea typeface="+mj-ea"/>
                <a:cs typeface="+mj-cs"/>
                <a:sym typeface="Wingdings" pitchFamily="2" charset="2"/>
              </a:rPr>
              <a:t> </a:t>
            </a:r>
            <a:r>
              <a:rPr lang="en-US" sz="3200" dirty="0" err="1">
                <a:latin typeface="+mj-lt"/>
                <a:ea typeface="+mj-ea"/>
                <a:cs typeface="+mj-cs"/>
                <a:sym typeface="Wingdings" pitchFamily="2" charset="2"/>
              </a:rPr>
              <a:t>hệ</a:t>
            </a:r>
            <a:r>
              <a:rPr lang="en-US" sz="3200" dirty="0">
                <a:latin typeface="+mj-lt"/>
                <a:ea typeface="+mj-ea"/>
                <a:cs typeface="+mj-cs"/>
                <a:sym typeface="Wingdings" pitchFamily="2" charset="2"/>
              </a:rPr>
              <a:t> </a:t>
            </a:r>
            <a:r>
              <a:rPr lang="en-US" sz="3200" dirty="0" err="1">
                <a:latin typeface="+mj-lt"/>
                <a:ea typeface="+mj-ea"/>
                <a:cs typeface="+mj-cs"/>
                <a:sym typeface="Wingdings" pitchFamily="2" charset="2"/>
              </a:rPr>
              <a:t>nhân</a:t>
            </a:r>
            <a:r>
              <a:rPr lang="en-US" sz="3200" dirty="0">
                <a:latin typeface="+mj-lt"/>
                <a:ea typeface="+mj-ea"/>
                <a:cs typeface="+mj-cs"/>
                <a:sym typeface="Wingdings" pitchFamily="2" charset="2"/>
              </a:rPr>
              <a:t> – </a:t>
            </a:r>
            <a:r>
              <a:rPr lang="en-US" sz="3200" dirty="0" err="1">
                <a:latin typeface="+mj-lt"/>
                <a:ea typeface="+mj-ea"/>
                <a:cs typeface="+mj-cs"/>
                <a:sym typeface="Wingdings" pitchFamily="2" charset="2"/>
              </a:rPr>
              <a:t>quả</a:t>
            </a:r>
            <a:r>
              <a:rPr lang="en-US" sz="3200" dirty="0">
                <a:latin typeface="+mj-lt"/>
                <a:ea typeface="+mj-ea"/>
                <a:cs typeface="+mj-cs"/>
                <a:sym typeface="Wingdings" pitchFamily="2" charset="2"/>
              </a:rPr>
              <a:t>.</a:t>
            </a:r>
            <a:endParaRPr kumimoji="0" lang="en-US" sz="3200"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339533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Autofit/>
          </a:bodyPr>
          <a:lstStyle/>
          <a:p>
            <a:pPr algn="ctr"/>
            <a:r>
              <a:rPr lang="en-US" sz="4000" b="1" dirty="0">
                <a:solidFill>
                  <a:srgbClr val="FF0000"/>
                </a:solidFill>
                <a:latin typeface="Arial" panose="020B0604020202020204" pitchFamily="34" charset="0"/>
                <a:cs typeface="Arial" panose="020B0604020202020204" pitchFamily="34" charset="0"/>
              </a:rPr>
              <a:t>NGHIÊN CỨU TƯƠNG QUAN</a:t>
            </a:r>
          </a:p>
        </p:txBody>
      </p:sp>
      <p:sp>
        <p:nvSpPr>
          <p:cNvPr id="47" name="Title 1"/>
          <p:cNvSpPr txBox="1">
            <a:spLocks/>
          </p:cNvSpPr>
          <p:nvPr/>
        </p:nvSpPr>
        <p:spPr>
          <a:xfrm>
            <a:off x="533400" y="1524000"/>
            <a:ext cx="8229600" cy="5486400"/>
          </a:xfrm>
          <a:prstGeom prst="rect">
            <a:avLst/>
          </a:prstGeom>
        </p:spPr>
        <p:txBody>
          <a:bodyPr vert="horz" lIns="0" rIns="0" bIns="0" anchor="b">
            <a:noAutofit/>
          </a:bodyPr>
          <a:lstStyle/>
          <a:p>
            <a:pPr algn="just">
              <a:lnSpc>
                <a:spcPct val="120000"/>
              </a:lnSpc>
              <a:spcBef>
                <a:spcPts val="300"/>
              </a:spcBef>
              <a:spcAft>
                <a:spcPts val="300"/>
              </a:spcAft>
            </a:pPr>
            <a:r>
              <a:rPr lang="en-US" sz="2800" dirty="0" err="1">
                <a:latin typeface="Arial" pitchFamily="34" charset="0"/>
                <a:cs typeface="Arial" pitchFamily="34" charset="0"/>
              </a:rPr>
              <a:t>Giá</a:t>
            </a:r>
            <a:r>
              <a:rPr lang="en-US" sz="2800" dirty="0">
                <a:latin typeface="Arial" pitchFamily="34" charset="0"/>
                <a:cs typeface="Arial" pitchFamily="34" charset="0"/>
              </a:rPr>
              <a:t> </a:t>
            </a:r>
            <a:r>
              <a:rPr lang="en-US" sz="2800" dirty="0" err="1">
                <a:latin typeface="Arial" pitchFamily="34" charset="0"/>
                <a:cs typeface="Arial" pitchFamily="34" charset="0"/>
              </a:rPr>
              <a:t>trị</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r </a:t>
            </a:r>
            <a:r>
              <a:rPr lang="en-US" sz="2800" dirty="0" err="1">
                <a:latin typeface="Arial" pitchFamily="34" charset="0"/>
                <a:cs typeface="Arial" pitchFamily="34" charset="0"/>
              </a:rPr>
              <a:t>dao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-1 </a:t>
            </a:r>
            <a:r>
              <a:rPr lang="en-US" sz="2800" dirty="0" err="1">
                <a:latin typeface="Arial" pitchFamily="34" charset="0"/>
                <a:cs typeface="Arial" pitchFamily="34" charset="0"/>
              </a:rPr>
              <a:t>đến</a:t>
            </a:r>
            <a:r>
              <a:rPr lang="en-US" sz="2800" dirty="0">
                <a:latin typeface="Arial" pitchFamily="34" charset="0"/>
                <a:cs typeface="Arial" pitchFamily="34" charset="0"/>
              </a:rPr>
              <a:t> 1. </a:t>
            </a:r>
            <a:r>
              <a:rPr lang="en-US" sz="2800" dirty="0" err="1">
                <a:latin typeface="Arial" pitchFamily="34" charset="0"/>
                <a:cs typeface="Arial" pitchFamily="34" charset="0"/>
              </a:rPr>
              <a:t>Chiều</a:t>
            </a:r>
            <a:r>
              <a:rPr lang="en-US" sz="2800" dirty="0">
                <a:latin typeface="Arial" pitchFamily="34" charset="0"/>
                <a:cs typeface="Arial" pitchFamily="34" charset="0"/>
              </a:rPr>
              <a:t> </a:t>
            </a:r>
            <a:r>
              <a:rPr lang="en-US" sz="2800" dirty="0" err="1">
                <a:latin typeface="Arial" pitchFamily="34" charset="0"/>
                <a:cs typeface="Arial" pitchFamily="34" charset="0"/>
              </a:rPr>
              <a:t>hướng</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độ</a:t>
            </a:r>
            <a:r>
              <a:rPr lang="en-US" sz="2800" dirty="0">
                <a:latin typeface="Arial" pitchFamily="34" charset="0"/>
                <a:cs typeface="Arial" pitchFamily="34" charset="0"/>
              </a:rPr>
              <a:t> </a:t>
            </a:r>
            <a:r>
              <a:rPr lang="en-US" sz="2800" dirty="0" err="1">
                <a:latin typeface="Arial" pitchFamily="34" charset="0"/>
                <a:cs typeface="Arial" pitchFamily="34" charset="0"/>
              </a:rPr>
              <a:t>mạnh</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mối</a:t>
            </a:r>
            <a:r>
              <a:rPr lang="en-US" sz="2800" dirty="0">
                <a:latin typeface="Arial" pitchFamily="34" charset="0"/>
                <a:cs typeface="Arial" pitchFamily="34" charset="0"/>
              </a:rPr>
              <a:t> </a:t>
            </a:r>
            <a:r>
              <a:rPr lang="en-US" sz="2800" dirty="0" err="1">
                <a:latin typeface="Arial" pitchFamily="34" charset="0"/>
                <a:cs typeface="Arial" pitchFamily="34" charset="0"/>
              </a:rPr>
              <a:t>tương</a:t>
            </a:r>
            <a:r>
              <a:rPr lang="en-US" sz="2800" dirty="0">
                <a:latin typeface="Arial" pitchFamily="34" charset="0"/>
                <a:cs typeface="Arial" pitchFamily="34" charset="0"/>
              </a:rPr>
              <a:t> </a:t>
            </a:r>
            <a:r>
              <a:rPr lang="en-US" sz="2800" dirty="0" err="1">
                <a:latin typeface="Arial" pitchFamily="34" charset="0"/>
                <a:cs typeface="Arial" pitchFamily="34" charset="0"/>
              </a:rPr>
              <a:t>quan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đánh</a:t>
            </a:r>
            <a:r>
              <a:rPr lang="en-US" sz="2800" dirty="0">
                <a:latin typeface="Arial" pitchFamily="34" charset="0"/>
                <a:cs typeface="Arial" pitchFamily="34" charset="0"/>
              </a:rPr>
              <a:t> </a:t>
            </a:r>
            <a:r>
              <a:rPr lang="en-US" sz="2800" dirty="0" err="1">
                <a:latin typeface="Arial" pitchFamily="34" charset="0"/>
                <a:cs typeface="Arial" pitchFamily="34" charset="0"/>
              </a:rPr>
              <a:t>giá</a:t>
            </a:r>
            <a:r>
              <a:rPr lang="en-US" sz="2800" dirty="0">
                <a:latin typeface="Arial" pitchFamily="34" charset="0"/>
                <a:cs typeface="Arial" pitchFamily="34" charset="0"/>
              </a:rPr>
              <a:t> </a:t>
            </a:r>
            <a:r>
              <a:rPr lang="en-US" sz="2800" dirty="0" err="1">
                <a:latin typeface="Arial" pitchFamily="34" charset="0"/>
                <a:cs typeface="Arial" pitchFamily="34" charset="0"/>
              </a:rPr>
              <a:t>như</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a:t>
            </a:r>
          </a:p>
          <a:p>
            <a:pPr lvl="1" indent="-285750">
              <a:lnSpc>
                <a:spcPct val="120000"/>
              </a:lnSpc>
              <a:spcBef>
                <a:spcPts val="300"/>
              </a:spcBef>
              <a:spcAft>
                <a:spcPts val="300"/>
              </a:spcAft>
              <a:buFont typeface="Wingdings" pitchFamily="2" charset="2"/>
              <a:buChar char="ü"/>
            </a:pPr>
            <a:r>
              <a:rPr lang="en-US" sz="2800" dirty="0">
                <a:latin typeface="+mj-lt"/>
                <a:ea typeface="+mj-ea"/>
                <a:cs typeface="+mj-cs"/>
              </a:rPr>
              <a:t>|r| &lt;0,3: </a:t>
            </a:r>
            <a:r>
              <a:rPr lang="en-US" sz="2800" dirty="0" err="1">
                <a:latin typeface="+mj-lt"/>
                <a:ea typeface="+mj-ea"/>
                <a:cs typeface="+mj-cs"/>
              </a:rPr>
              <a:t>Hầu</a:t>
            </a:r>
            <a:r>
              <a:rPr lang="en-US" sz="2800" dirty="0">
                <a:latin typeface="+mj-lt"/>
                <a:ea typeface="+mj-ea"/>
                <a:cs typeface="+mj-cs"/>
              </a:rPr>
              <a:t> </a:t>
            </a:r>
            <a:r>
              <a:rPr lang="en-US" sz="2800" dirty="0" err="1">
                <a:latin typeface="+mj-lt"/>
                <a:ea typeface="+mj-ea"/>
                <a:cs typeface="+mj-cs"/>
              </a:rPr>
              <a:t>như</a:t>
            </a:r>
            <a:r>
              <a:rPr lang="en-US" sz="2800" dirty="0">
                <a:latin typeface="+mj-lt"/>
                <a:ea typeface="+mj-ea"/>
                <a:cs typeface="+mj-cs"/>
              </a:rPr>
              <a:t> </a:t>
            </a:r>
            <a:r>
              <a:rPr lang="en-US" sz="2800" dirty="0" err="1">
                <a:latin typeface="+mj-lt"/>
                <a:ea typeface="+mj-ea"/>
                <a:cs typeface="+mj-cs"/>
              </a:rPr>
              <a:t>không</a:t>
            </a:r>
            <a:r>
              <a:rPr lang="en-US" sz="2800" dirty="0">
                <a:latin typeface="+mj-lt"/>
                <a:ea typeface="+mj-ea"/>
                <a:cs typeface="+mj-cs"/>
              </a:rPr>
              <a:t> </a:t>
            </a:r>
            <a:r>
              <a:rPr lang="en-US" sz="2800" dirty="0" err="1">
                <a:latin typeface="+mj-lt"/>
                <a:ea typeface="+mj-ea"/>
                <a:cs typeface="+mj-cs"/>
              </a:rPr>
              <a:t>có</a:t>
            </a:r>
            <a:r>
              <a:rPr lang="en-US" sz="2800" dirty="0">
                <a:latin typeface="+mj-lt"/>
                <a:ea typeface="+mj-ea"/>
                <a:cs typeface="+mj-cs"/>
              </a:rPr>
              <a:t> </a:t>
            </a:r>
            <a:r>
              <a:rPr lang="en-US" sz="2800" dirty="0" err="1">
                <a:latin typeface="+mj-lt"/>
                <a:ea typeface="+mj-ea"/>
                <a:cs typeface="+mj-cs"/>
              </a:rPr>
              <a:t>sự</a:t>
            </a:r>
            <a:r>
              <a:rPr lang="en-US" sz="2800" dirty="0">
                <a:latin typeface="+mj-lt"/>
                <a:ea typeface="+mj-ea"/>
                <a:cs typeface="+mj-cs"/>
              </a:rPr>
              <a:t> </a:t>
            </a:r>
            <a:r>
              <a:rPr lang="en-US" sz="2800" dirty="0" err="1">
                <a:latin typeface="+mj-lt"/>
                <a:ea typeface="+mj-ea"/>
                <a:cs typeface="+mj-cs"/>
              </a:rPr>
              <a:t>tương</a:t>
            </a:r>
            <a:r>
              <a:rPr lang="en-US" sz="2800" dirty="0">
                <a:latin typeface="+mj-lt"/>
                <a:ea typeface="+mj-ea"/>
                <a:cs typeface="+mj-cs"/>
              </a:rPr>
              <a:t> </a:t>
            </a:r>
            <a:r>
              <a:rPr lang="en-US" sz="2800" dirty="0" err="1">
                <a:latin typeface="+mj-lt"/>
                <a:ea typeface="+mj-ea"/>
                <a:cs typeface="+mj-cs"/>
              </a:rPr>
              <a:t>quan</a:t>
            </a:r>
            <a:r>
              <a:rPr lang="en-US" sz="2800" dirty="0">
                <a:latin typeface="+mj-lt"/>
                <a:ea typeface="+mj-ea"/>
                <a:cs typeface="+mj-cs"/>
              </a:rPr>
              <a:t> </a:t>
            </a:r>
            <a:r>
              <a:rPr lang="en-US" sz="2800" dirty="0" err="1">
                <a:latin typeface="+mj-lt"/>
                <a:ea typeface="+mj-ea"/>
                <a:cs typeface="+mj-cs"/>
              </a:rPr>
              <a:t>tuyến</a:t>
            </a:r>
            <a:r>
              <a:rPr lang="en-US" sz="2800" dirty="0">
                <a:latin typeface="+mj-lt"/>
                <a:ea typeface="+mj-ea"/>
                <a:cs typeface="+mj-cs"/>
              </a:rPr>
              <a:t> </a:t>
            </a:r>
            <a:r>
              <a:rPr lang="en-US" sz="2800" dirty="0" err="1">
                <a:latin typeface="+mj-lt"/>
                <a:ea typeface="+mj-ea"/>
                <a:cs typeface="+mj-cs"/>
              </a:rPr>
              <a:t>tính</a:t>
            </a:r>
            <a:r>
              <a:rPr lang="en-US" sz="2800" dirty="0">
                <a:latin typeface="+mj-lt"/>
                <a:ea typeface="+mj-ea"/>
                <a:cs typeface="+mj-cs"/>
              </a:rPr>
              <a:t> </a:t>
            </a:r>
          </a:p>
          <a:p>
            <a:pPr lvl="1" indent="-285750">
              <a:lnSpc>
                <a:spcPct val="120000"/>
              </a:lnSpc>
              <a:spcBef>
                <a:spcPts val="300"/>
              </a:spcBef>
              <a:spcAft>
                <a:spcPts val="300"/>
              </a:spcAft>
              <a:buFont typeface="Wingdings" pitchFamily="2" charset="2"/>
              <a:buChar char="ü"/>
            </a:pPr>
            <a:r>
              <a:rPr lang="en-US" sz="2800" dirty="0">
                <a:latin typeface="+mj-lt"/>
                <a:ea typeface="+mj-ea"/>
                <a:cs typeface="+mj-cs"/>
              </a:rPr>
              <a:t>0,3 ≤ |r| &lt; 0,6: </a:t>
            </a:r>
            <a:r>
              <a:rPr lang="en-US" sz="2800" dirty="0" err="1">
                <a:latin typeface="+mj-lt"/>
                <a:ea typeface="+mj-ea"/>
                <a:cs typeface="+mj-cs"/>
              </a:rPr>
              <a:t>Tương</a:t>
            </a:r>
            <a:r>
              <a:rPr lang="en-US" sz="2800" dirty="0">
                <a:latin typeface="+mj-lt"/>
                <a:ea typeface="+mj-ea"/>
                <a:cs typeface="+mj-cs"/>
              </a:rPr>
              <a:t> </a:t>
            </a:r>
            <a:r>
              <a:rPr lang="en-US" sz="2800" dirty="0" err="1">
                <a:latin typeface="+mj-lt"/>
                <a:ea typeface="+mj-ea"/>
                <a:cs typeface="+mj-cs"/>
              </a:rPr>
              <a:t>quan</a:t>
            </a:r>
            <a:r>
              <a:rPr lang="en-US" sz="2800" dirty="0">
                <a:latin typeface="+mj-lt"/>
                <a:ea typeface="+mj-ea"/>
                <a:cs typeface="+mj-cs"/>
              </a:rPr>
              <a:t> </a:t>
            </a:r>
            <a:r>
              <a:rPr lang="en-US" sz="2800" dirty="0" err="1">
                <a:latin typeface="+mj-lt"/>
                <a:ea typeface="+mj-ea"/>
                <a:cs typeface="+mj-cs"/>
              </a:rPr>
              <a:t>tuyến</a:t>
            </a:r>
            <a:r>
              <a:rPr lang="en-US" sz="2800" dirty="0">
                <a:latin typeface="+mj-lt"/>
                <a:ea typeface="+mj-ea"/>
                <a:cs typeface="+mj-cs"/>
              </a:rPr>
              <a:t> </a:t>
            </a:r>
            <a:r>
              <a:rPr lang="en-US" sz="2800" dirty="0" err="1">
                <a:latin typeface="+mj-lt"/>
                <a:ea typeface="+mj-ea"/>
                <a:cs typeface="+mj-cs"/>
              </a:rPr>
              <a:t>tính</a:t>
            </a:r>
            <a:r>
              <a:rPr lang="en-US" sz="2800" dirty="0">
                <a:latin typeface="+mj-lt"/>
                <a:ea typeface="+mj-ea"/>
                <a:cs typeface="+mj-cs"/>
              </a:rPr>
              <a:t> </a:t>
            </a:r>
            <a:r>
              <a:rPr lang="en-US" sz="2800" dirty="0" err="1">
                <a:latin typeface="+mj-lt"/>
                <a:ea typeface="+mj-ea"/>
                <a:cs typeface="+mj-cs"/>
              </a:rPr>
              <a:t>nhưng</a:t>
            </a:r>
            <a:r>
              <a:rPr lang="en-US" sz="2800" dirty="0">
                <a:latin typeface="+mj-lt"/>
                <a:ea typeface="+mj-ea"/>
                <a:cs typeface="+mj-cs"/>
              </a:rPr>
              <a:t> </a:t>
            </a:r>
            <a:r>
              <a:rPr lang="en-US" sz="2800" dirty="0" err="1">
                <a:latin typeface="+mj-lt"/>
                <a:ea typeface="+mj-ea"/>
                <a:cs typeface="+mj-cs"/>
              </a:rPr>
              <a:t>chưa</a:t>
            </a:r>
            <a:r>
              <a:rPr lang="en-US" sz="2800" dirty="0">
                <a:latin typeface="+mj-lt"/>
                <a:ea typeface="+mj-ea"/>
                <a:cs typeface="+mj-cs"/>
              </a:rPr>
              <a:t> </a:t>
            </a:r>
            <a:r>
              <a:rPr lang="en-US" sz="2800" dirty="0" err="1">
                <a:latin typeface="+mj-lt"/>
                <a:ea typeface="+mj-ea"/>
                <a:cs typeface="+mj-cs"/>
              </a:rPr>
              <a:t>chặt</a:t>
            </a:r>
            <a:r>
              <a:rPr lang="en-US" sz="2800" dirty="0">
                <a:latin typeface="+mj-lt"/>
                <a:ea typeface="+mj-ea"/>
                <a:cs typeface="+mj-cs"/>
              </a:rPr>
              <a:t> </a:t>
            </a:r>
            <a:r>
              <a:rPr lang="en-US" sz="2800" dirty="0" err="1">
                <a:latin typeface="+mj-lt"/>
                <a:ea typeface="+mj-ea"/>
                <a:cs typeface="+mj-cs"/>
              </a:rPr>
              <a:t>chẽ</a:t>
            </a:r>
            <a:endParaRPr lang="en-US" sz="2800" dirty="0">
              <a:latin typeface="+mj-lt"/>
              <a:ea typeface="+mj-ea"/>
              <a:cs typeface="+mj-cs"/>
            </a:endParaRPr>
          </a:p>
          <a:p>
            <a:pPr lvl="1" indent="-285750">
              <a:lnSpc>
                <a:spcPct val="120000"/>
              </a:lnSpc>
              <a:spcBef>
                <a:spcPts val="300"/>
              </a:spcBef>
              <a:spcAft>
                <a:spcPts val="300"/>
              </a:spcAft>
              <a:buFont typeface="Wingdings" pitchFamily="2" charset="2"/>
              <a:buChar char="ü"/>
            </a:pPr>
            <a:r>
              <a:rPr lang="en-US" sz="2800" dirty="0">
                <a:latin typeface="+mj-lt"/>
                <a:ea typeface="+mj-ea"/>
                <a:cs typeface="+mj-cs"/>
              </a:rPr>
              <a:t>0,6 ≤ |r| ≤ 1: </a:t>
            </a:r>
            <a:r>
              <a:rPr lang="en-US" sz="2800" dirty="0" err="1">
                <a:latin typeface="+mj-lt"/>
                <a:ea typeface="+mj-ea"/>
                <a:cs typeface="+mj-cs"/>
              </a:rPr>
              <a:t>Tương</a:t>
            </a:r>
            <a:r>
              <a:rPr lang="en-US" sz="2800" dirty="0">
                <a:latin typeface="+mj-lt"/>
                <a:ea typeface="+mj-ea"/>
                <a:cs typeface="+mj-cs"/>
              </a:rPr>
              <a:t> </a:t>
            </a:r>
            <a:r>
              <a:rPr lang="en-US" sz="2800" dirty="0" err="1">
                <a:latin typeface="+mj-lt"/>
                <a:ea typeface="+mj-ea"/>
                <a:cs typeface="+mj-cs"/>
              </a:rPr>
              <a:t>quan</a:t>
            </a:r>
            <a:r>
              <a:rPr lang="en-US" sz="2800" dirty="0">
                <a:latin typeface="+mj-lt"/>
                <a:ea typeface="+mj-ea"/>
                <a:cs typeface="+mj-cs"/>
              </a:rPr>
              <a:t> </a:t>
            </a:r>
            <a:r>
              <a:rPr lang="en-US" sz="2800" dirty="0" err="1">
                <a:latin typeface="+mj-lt"/>
                <a:ea typeface="+mj-ea"/>
                <a:cs typeface="+mj-cs"/>
              </a:rPr>
              <a:t>tuyến</a:t>
            </a:r>
            <a:r>
              <a:rPr lang="en-US" sz="2800" dirty="0">
                <a:latin typeface="+mj-lt"/>
                <a:ea typeface="+mj-ea"/>
                <a:cs typeface="+mj-cs"/>
              </a:rPr>
              <a:t> </a:t>
            </a:r>
            <a:r>
              <a:rPr lang="en-US" sz="2800" dirty="0" err="1">
                <a:latin typeface="+mj-lt"/>
                <a:ea typeface="+mj-ea"/>
                <a:cs typeface="+mj-cs"/>
              </a:rPr>
              <a:t>tính</a:t>
            </a:r>
            <a:r>
              <a:rPr lang="en-US" sz="2800" dirty="0">
                <a:latin typeface="+mj-lt"/>
                <a:ea typeface="+mj-ea"/>
                <a:cs typeface="+mj-cs"/>
              </a:rPr>
              <a:t> </a:t>
            </a:r>
            <a:r>
              <a:rPr lang="en-US" sz="2800" dirty="0" err="1">
                <a:latin typeface="+mj-lt"/>
                <a:ea typeface="+mj-ea"/>
                <a:cs typeface="+mj-cs"/>
              </a:rPr>
              <a:t>chặt</a:t>
            </a:r>
            <a:r>
              <a:rPr lang="en-US" sz="2800" dirty="0">
                <a:latin typeface="+mj-lt"/>
                <a:ea typeface="+mj-ea"/>
                <a:cs typeface="+mj-cs"/>
              </a:rPr>
              <a:t> </a:t>
            </a:r>
            <a:r>
              <a:rPr lang="en-US" sz="2800" dirty="0" err="1">
                <a:latin typeface="+mj-lt"/>
                <a:ea typeface="+mj-ea"/>
                <a:cs typeface="+mj-cs"/>
              </a:rPr>
              <a:t>chẽ</a:t>
            </a:r>
            <a:endParaRPr lang="en-US" sz="2800" dirty="0">
              <a:latin typeface="+mj-lt"/>
              <a:ea typeface="+mj-ea"/>
              <a:cs typeface="+mj-cs"/>
            </a:endParaRPr>
          </a:p>
          <a:p>
            <a:pPr lvl="1" indent="-285750">
              <a:lnSpc>
                <a:spcPct val="120000"/>
              </a:lnSpc>
              <a:spcBef>
                <a:spcPts val="300"/>
              </a:spcBef>
              <a:spcAft>
                <a:spcPts val="300"/>
              </a:spcAft>
              <a:buFont typeface="Wingdings" pitchFamily="2" charset="2"/>
              <a:buChar char="ü"/>
            </a:pPr>
            <a:r>
              <a:rPr lang="en-US" sz="2800" dirty="0">
                <a:latin typeface="+mj-lt"/>
                <a:ea typeface="+mj-ea"/>
                <a:cs typeface="+mj-cs"/>
              </a:rPr>
              <a:t>r&gt;0: </a:t>
            </a:r>
            <a:r>
              <a:rPr lang="en-US" sz="2800" dirty="0" err="1">
                <a:latin typeface="+mj-lt"/>
                <a:ea typeface="+mj-ea"/>
                <a:cs typeface="+mj-cs"/>
              </a:rPr>
              <a:t>Tương</a:t>
            </a:r>
            <a:r>
              <a:rPr lang="en-US" sz="2800" dirty="0">
                <a:latin typeface="+mj-lt"/>
                <a:ea typeface="+mj-ea"/>
                <a:cs typeface="+mj-cs"/>
              </a:rPr>
              <a:t> </a:t>
            </a:r>
            <a:r>
              <a:rPr lang="en-US" sz="2800" dirty="0" err="1">
                <a:latin typeface="+mj-lt"/>
                <a:ea typeface="+mj-ea"/>
                <a:cs typeface="+mj-cs"/>
              </a:rPr>
              <a:t>quan</a:t>
            </a:r>
            <a:r>
              <a:rPr lang="en-US" sz="2800" dirty="0">
                <a:latin typeface="+mj-lt"/>
                <a:ea typeface="+mj-ea"/>
                <a:cs typeface="+mj-cs"/>
              </a:rPr>
              <a:t> </a:t>
            </a:r>
            <a:r>
              <a:rPr lang="en-US" sz="2800" dirty="0" err="1">
                <a:latin typeface="+mj-lt"/>
                <a:ea typeface="+mj-ea"/>
                <a:cs typeface="+mj-cs"/>
              </a:rPr>
              <a:t>tuyến</a:t>
            </a:r>
            <a:r>
              <a:rPr lang="en-US" sz="2800" dirty="0">
                <a:latin typeface="+mj-lt"/>
                <a:ea typeface="+mj-ea"/>
                <a:cs typeface="+mj-cs"/>
              </a:rPr>
              <a:t> </a:t>
            </a:r>
            <a:r>
              <a:rPr lang="en-US" sz="2800" dirty="0" err="1">
                <a:latin typeface="+mj-lt"/>
                <a:ea typeface="+mj-ea"/>
                <a:cs typeface="+mj-cs"/>
              </a:rPr>
              <a:t>tính</a:t>
            </a:r>
            <a:r>
              <a:rPr lang="en-US" sz="2800" dirty="0">
                <a:latin typeface="+mj-lt"/>
                <a:ea typeface="+mj-ea"/>
                <a:cs typeface="+mj-cs"/>
              </a:rPr>
              <a:t> </a:t>
            </a:r>
            <a:r>
              <a:rPr lang="en-US" sz="2800" dirty="0" err="1">
                <a:latin typeface="+mj-lt"/>
                <a:ea typeface="+mj-ea"/>
                <a:cs typeface="+mj-cs"/>
              </a:rPr>
              <a:t>theo</a:t>
            </a:r>
            <a:r>
              <a:rPr lang="en-US" sz="2800" dirty="0">
                <a:latin typeface="+mj-lt"/>
                <a:ea typeface="+mj-ea"/>
                <a:cs typeface="+mj-cs"/>
              </a:rPr>
              <a:t> </a:t>
            </a:r>
            <a:r>
              <a:rPr lang="en-US" sz="2800" dirty="0" err="1">
                <a:latin typeface="+mj-lt"/>
                <a:ea typeface="+mj-ea"/>
                <a:cs typeface="+mj-cs"/>
              </a:rPr>
              <a:t>chiều</a:t>
            </a:r>
            <a:r>
              <a:rPr lang="en-US" sz="2800" dirty="0">
                <a:latin typeface="+mj-lt"/>
                <a:ea typeface="+mj-ea"/>
                <a:cs typeface="+mj-cs"/>
              </a:rPr>
              <a:t> </a:t>
            </a:r>
            <a:r>
              <a:rPr lang="en-US" sz="2800" dirty="0" err="1">
                <a:latin typeface="+mj-lt"/>
                <a:ea typeface="+mj-ea"/>
                <a:cs typeface="+mj-cs"/>
              </a:rPr>
              <a:t>thuận</a:t>
            </a:r>
            <a:endParaRPr lang="en-US" sz="2800" dirty="0">
              <a:latin typeface="+mj-lt"/>
              <a:ea typeface="+mj-ea"/>
              <a:cs typeface="+mj-cs"/>
            </a:endParaRPr>
          </a:p>
          <a:p>
            <a:pPr lvl="1" indent="-285750">
              <a:lnSpc>
                <a:spcPct val="120000"/>
              </a:lnSpc>
              <a:spcBef>
                <a:spcPts val="300"/>
              </a:spcBef>
              <a:spcAft>
                <a:spcPts val="300"/>
              </a:spcAft>
              <a:buFont typeface="Wingdings" pitchFamily="2" charset="2"/>
              <a:buChar char="ü"/>
            </a:pPr>
            <a:r>
              <a:rPr lang="en-US" sz="2800" dirty="0">
                <a:latin typeface="+mj-lt"/>
                <a:ea typeface="+mj-ea"/>
                <a:cs typeface="+mj-cs"/>
              </a:rPr>
              <a:t>r&lt;0: </a:t>
            </a:r>
            <a:r>
              <a:rPr lang="en-US" sz="2800" dirty="0" err="1">
                <a:latin typeface="+mj-lt"/>
                <a:ea typeface="+mj-ea"/>
                <a:cs typeface="+mj-cs"/>
              </a:rPr>
              <a:t>Tương</a:t>
            </a:r>
            <a:r>
              <a:rPr lang="en-US" sz="2800" dirty="0">
                <a:latin typeface="+mj-lt"/>
                <a:ea typeface="+mj-ea"/>
                <a:cs typeface="+mj-cs"/>
              </a:rPr>
              <a:t> </a:t>
            </a:r>
            <a:r>
              <a:rPr lang="en-US" sz="2800" dirty="0" err="1">
                <a:latin typeface="+mj-lt"/>
                <a:ea typeface="+mj-ea"/>
                <a:cs typeface="+mj-cs"/>
              </a:rPr>
              <a:t>quan</a:t>
            </a:r>
            <a:r>
              <a:rPr lang="en-US" sz="2800" dirty="0">
                <a:latin typeface="+mj-lt"/>
                <a:ea typeface="+mj-ea"/>
                <a:cs typeface="+mj-cs"/>
              </a:rPr>
              <a:t> </a:t>
            </a:r>
            <a:r>
              <a:rPr lang="en-US" sz="2800" dirty="0" err="1">
                <a:latin typeface="+mj-lt"/>
                <a:ea typeface="+mj-ea"/>
                <a:cs typeface="+mj-cs"/>
              </a:rPr>
              <a:t>tuyến</a:t>
            </a:r>
            <a:r>
              <a:rPr lang="en-US" sz="2800" dirty="0">
                <a:latin typeface="+mj-lt"/>
                <a:ea typeface="+mj-ea"/>
                <a:cs typeface="+mj-cs"/>
              </a:rPr>
              <a:t> </a:t>
            </a:r>
            <a:r>
              <a:rPr lang="en-US" sz="2800" dirty="0" err="1">
                <a:latin typeface="+mj-lt"/>
                <a:ea typeface="+mj-ea"/>
                <a:cs typeface="+mj-cs"/>
              </a:rPr>
              <a:t>tính</a:t>
            </a:r>
            <a:r>
              <a:rPr lang="en-US" sz="2800" dirty="0">
                <a:latin typeface="+mj-lt"/>
                <a:ea typeface="+mj-ea"/>
                <a:cs typeface="+mj-cs"/>
              </a:rPr>
              <a:t> </a:t>
            </a:r>
            <a:r>
              <a:rPr lang="en-US" sz="2800" dirty="0" err="1">
                <a:latin typeface="+mj-lt"/>
                <a:ea typeface="+mj-ea"/>
                <a:cs typeface="+mj-cs"/>
              </a:rPr>
              <a:t>theo</a:t>
            </a:r>
            <a:r>
              <a:rPr lang="en-US" sz="2800" dirty="0">
                <a:latin typeface="+mj-lt"/>
                <a:ea typeface="+mj-ea"/>
                <a:cs typeface="+mj-cs"/>
              </a:rPr>
              <a:t> </a:t>
            </a:r>
            <a:r>
              <a:rPr lang="en-US" sz="2800" dirty="0" err="1">
                <a:latin typeface="+mj-lt"/>
                <a:ea typeface="+mj-ea"/>
                <a:cs typeface="+mj-cs"/>
              </a:rPr>
              <a:t>chiều</a:t>
            </a:r>
            <a:r>
              <a:rPr lang="en-US" sz="2800" dirty="0">
                <a:latin typeface="+mj-lt"/>
                <a:ea typeface="+mj-ea"/>
                <a:cs typeface="+mj-cs"/>
              </a:rPr>
              <a:t> </a:t>
            </a:r>
            <a:r>
              <a:rPr lang="en-US" sz="2800" dirty="0" err="1">
                <a:latin typeface="+mj-lt"/>
                <a:ea typeface="+mj-ea"/>
                <a:cs typeface="+mj-cs"/>
              </a:rPr>
              <a:t>nghịch</a:t>
            </a:r>
            <a:endParaRPr lang="en-US" sz="2800" dirty="0">
              <a:latin typeface="+mj-lt"/>
              <a:ea typeface="+mj-ea"/>
              <a:cs typeface="+mj-cs"/>
            </a:endParaRPr>
          </a:p>
          <a:p>
            <a:pPr lvl="1">
              <a:lnSpc>
                <a:spcPct val="120000"/>
              </a:lnSpc>
              <a:spcBef>
                <a:spcPts val="300"/>
              </a:spcBef>
              <a:spcAft>
                <a:spcPts val="300"/>
              </a:spcAft>
              <a:buFont typeface="Wingdings" pitchFamily="2" charset="2"/>
              <a:buChar char="ü"/>
            </a:pPr>
            <a:endParaRPr lang="en-US" sz="2800" dirty="0">
              <a:latin typeface="+mj-lt"/>
              <a:ea typeface="+mj-ea"/>
              <a:cs typeface="+mj-cs"/>
            </a:endParaRPr>
          </a:p>
        </p:txBody>
      </p:sp>
    </p:spTree>
    <p:extLst>
      <p:ext uri="{BB962C8B-B14F-4D97-AF65-F5344CB8AC3E}">
        <p14:creationId xmlns:p14="http://schemas.microsoft.com/office/powerpoint/2010/main" val="237310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Giải đáp Nghiên cứu tương quan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79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NCKH] thiết kế nghiên cứu khoa họ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33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a:solidFill>
            <a:schemeClr val="accent6">
              <a:lumMod val="40000"/>
              <a:lumOff val="60000"/>
            </a:schemeClr>
          </a:solidFill>
        </p:spPr>
        <p:txBody>
          <a:bodyPr anchor="ctr">
            <a:normAutofit/>
          </a:bodyPr>
          <a:lstStyle/>
          <a:p>
            <a:pPr marL="0" indent="0" algn="ctr">
              <a:buNone/>
            </a:pPr>
            <a:r>
              <a:rPr lang="en-US" sz="5500" b="1" dirty="0">
                <a:latin typeface="Arial" panose="020B0604020202020204" pitchFamily="34" charset="0"/>
                <a:cs typeface="Arial" panose="020B0604020202020204" pitchFamily="34" charset="0"/>
              </a:rPr>
              <a:t>ƯU – NHƯỢC ĐIỂM NGHIÊN CỨU </a:t>
            </a:r>
          </a:p>
          <a:p>
            <a:pPr marL="0" indent="0" algn="ctr">
              <a:buNone/>
            </a:pPr>
            <a:r>
              <a:rPr lang="en-US" sz="5500" b="1" dirty="0">
                <a:latin typeface="Arial" panose="020B0604020202020204" pitchFamily="34" charset="0"/>
                <a:cs typeface="Arial" panose="020B0604020202020204" pitchFamily="34" charset="0"/>
              </a:rPr>
              <a:t>TƯƠNG QUAN?</a:t>
            </a:r>
          </a:p>
        </p:txBody>
      </p:sp>
    </p:spTree>
    <p:extLst>
      <p:ext uri="{BB962C8B-B14F-4D97-AF65-F5344CB8AC3E}">
        <p14:creationId xmlns:p14="http://schemas.microsoft.com/office/powerpoint/2010/main" val="45760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US" sz="4000" b="1" dirty="0">
                <a:solidFill>
                  <a:srgbClr val="FF0000"/>
                </a:solidFill>
                <a:latin typeface="Arial" panose="020B0604020202020204" pitchFamily="34" charset="0"/>
                <a:cs typeface="Arial" panose="020B0604020202020204" pitchFamily="34" charset="0"/>
              </a:rPr>
              <a:t>ƯU, NHƯỢC ĐIỂM CỦA </a:t>
            </a:r>
            <a:br>
              <a:rPr lang="vi-VN" sz="4000" b="1" dirty="0">
                <a:solidFill>
                  <a:srgbClr val="FF0000"/>
                </a:solidFill>
                <a:latin typeface="Arial" panose="020B0604020202020204" pitchFamily="34" charset="0"/>
                <a:cs typeface="Arial" panose="020B0604020202020204" pitchFamily="34" charset="0"/>
              </a:rPr>
            </a:br>
            <a:r>
              <a:rPr lang="en-US" sz="4000" b="1" dirty="0">
                <a:solidFill>
                  <a:srgbClr val="FF0000"/>
                </a:solidFill>
                <a:latin typeface="Arial" panose="020B0604020202020204" pitchFamily="34" charset="0"/>
                <a:cs typeface="Arial" panose="020B0604020202020204" pitchFamily="34" charset="0"/>
              </a:rPr>
              <a:t>NGHIÊN CỨU TƯƠNG QUAN</a:t>
            </a: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marL="0" lvl="0" indent="0" algn="just">
              <a:lnSpc>
                <a:spcPct val="120000"/>
              </a:lnSpc>
              <a:buNone/>
            </a:pPr>
            <a:r>
              <a:rPr lang="vi-VN" sz="2800" b="1" dirty="0">
                <a:latin typeface="Arial" pitchFamily="34" charset="0"/>
                <a:cs typeface="Arial" pitchFamily="34" charset="0"/>
              </a:rPr>
              <a:t>Ưu điểm: </a:t>
            </a:r>
            <a:endParaRPr lang="en-US" sz="2800" b="1" dirty="0">
              <a:latin typeface="Arial" pitchFamily="34" charset="0"/>
              <a:cs typeface="Arial" pitchFamily="34" charset="0"/>
            </a:endParaRPr>
          </a:p>
          <a:p>
            <a:pPr algn="just">
              <a:lnSpc>
                <a:spcPct val="120000"/>
              </a:lnSpc>
            </a:pPr>
            <a:r>
              <a:rPr lang="en-US" sz="2800" dirty="0" err="1">
                <a:latin typeface="Arial" pitchFamily="34" charset="0"/>
                <a:cs typeface="Arial" pitchFamily="34" charset="0"/>
              </a:rPr>
              <a:t>Bước</a:t>
            </a:r>
            <a:r>
              <a:rPr lang="en-US" sz="2800" dirty="0">
                <a:latin typeface="Arial" pitchFamily="34" charset="0"/>
                <a:cs typeface="Arial" pitchFamily="34" charset="0"/>
              </a:rPr>
              <a:t> </a:t>
            </a:r>
            <a:r>
              <a:rPr lang="en-US" sz="2800" dirty="0" err="1">
                <a:latin typeface="Arial" pitchFamily="34" charset="0"/>
                <a:cs typeface="Arial" pitchFamily="34" charset="0"/>
              </a:rPr>
              <a:t>đầu</a:t>
            </a:r>
            <a:r>
              <a:rPr lang="en-US" sz="2800" dirty="0">
                <a:latin typeface="Arial" pitchFamily="34" charset="0"/>
                <a:cs typeface="Arial" pitchFamily="34" charset="0"/>
              </a:rPr>
              <a:t> </a:t>
            </a:r>
            <a:r>
              <a:rPr lang="en-US" sz="2800" dirty="0" err="1">
                <a:latin typeface="Arial" pitchFamily="34" charset="0"/>
                <a:cs typeface="Arial" pitchFamily="34" charset="0"/>
              </a:rPr>
              <a:t>khai</a:t>
            </a:r>
            <a:r>
              <a:rPr lang="en-US" sz="2800" dirty="0">
                <a:latin typeface="Arial" pitchFamily="34" charset="0"/>
                <a:cs typeface="Arial" pitchFamily="34" charset="0"/>
              </a:rPr>
              <a:t> </a:t>
            </a:r>
            <a:r>
              <a:rPr lang="en-US" sz="2800" dirty="0" err="1">
                <a:latin typeface="Arial" pitchFamily="34" charset="0"/>
                <a:cs typeface="Arial" pitchFamily="34" charset="0"/>
              </a:rPr>
              <a:t>thác</a:t>
            </a:r>
            <a:r>
              <a:rPr lang="en-US" sz="2800" dirty="0">
                <a:latin typeface="Arial" pitchFamily="34" charset="0"/>
                <a:cs typeface="Arial" pitchFamily="34" charset="0"/>
              </a:rPr>
              <a:t> </a:t>
            </a:r>
            <a:r>
              <a:rPr lang="en-US" sz="2800" dirty="0" err="1">
                <a:latin typeface="Arial" pitchFamily="34" charset="0"/>
                <a:cs typeface="Arial" pitchFamily="34" charset="0"/>
              </a:rPr>
              <a:t>mối</a:t>
            </a:r>
            <a:r>
              <a:rPr lang="en-US" sz="2800" dirty="0">
                <a:latin typeface="Arial" pitchFamily="34" charset="0"/>
                <a:cs typeface="Arial" pitchFamily="34" charset="0"/>
              </a:rPr>
              <a:t> </a:t>
            </a:r>
            <a:r>
              <a:rPr lang="en-US" sz="2800" dirty="0" err="1">
                <a:latin typeface="Arial" pitchFamily="34" charset="0"/>
                <a:cs typeface="Arial" pitchFamily="34" charset="0"/>
              </a:rPr>
              <a:t>quan</a:t>
            </a:r>
            <a:r>
              <a:rPr lang="en-US" sz="2800" dirty="0">
                <a:latin typeface="Arial" pitchFamily="34" charset="0"/>
                <a:cs typeface="Arial" pitchFamily="34" charset="0"/>
              </a:rPr>
              <a:t> </a:t>
            </a:r>
            <a:r>
              <a:rPr lang="en-US" sz="2800" dirty="0" err="1">
                <a:latin typeface="Arial" pitchFamily="34" charset="0"/>
                <a:cs typeface="Arial" pitchFamily="34" charset="0"/>
              </a:rPr>
              <a:t>hệ</a:t>
            </a:r>
            <a:r>
              <a:rPr lang="en-US" sz="2800" dirty="0">
                <a:latin typeface="Arial" pitchFamily="34" charset="0"/>
                <a:cs typeface="Arial" pitchFamily="34" charset="0"/>
              </a:rPr>
              <a:t> </a:t>
            </a:r>
            <a:r>
              <a:rPr lang="en-US" sz="2800" dirty="0" err="1">
                <a:latin typeface="Arial" pitchFamily="34" charset="0"/>
                <a:cs typeface="Arial" pitchFamily="34" charset="0"/>
              </a:rPr>
              <a:t>nhân-quả</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cách</a:t>
            </a:r>
            <a:r>
              <a:rPr lang="en-US" sz="2800" dirty="0">
                <a:latin typeface="Arial" pitchFamily="34" charset="0"/>
                <a:cs typeface="Arial" pitchFamily="34" charset="0"/>
              </a:rPr>
              <a:t> </a:t>
            </a:r>
            <a:r>
              <a:rPr lang="en-US" sz="2800" dirty="0" err="1">
                <a:latin typeface="Arial" pitchFamily="34" charset="0"/>
                <a:cs typeface="Arial" pitchFamily="34" charset="0"/>
              </a:rPr>
              <a:t>nhanh</a:t>
            </a:r>
            <a:r>
              <a:rPr lang="en-US" sz="2800" dirty="0">
                <a:latin typeface="Arial" pitchFamily="34" charset="0"/>
                <a:cs typeface="Arial" pitchFamily="34" charset="0"/>
              </a:rPr>
              <a:t> </a:t>
            </a:r>
            <a:r>
              <a:rPr lang="en-US" sz="2800" dirty="0" err="1">
                <a:latin typeface="Arial" pitchFamily="34" charset="0"/>
                <a:cs typeface="Arial" pitchFamily="34" charset="0"/>
              </a:rPr>
              <a:t>chóng</a:t>
            </a:r>
            <a:r>
              <a:rPr lang="en-US" sz="2800" dirty="0">
                <a:latin typeface="Arial" pitchFamily="34" charset="0"/>
                <a:cs typeface="Arial" pitchFamily="34" charset="0"/>
              </a:rPr>
              <a:t>, </a:t>
            </a:r>
            <a:r>
              <a:rPr lang="en-US" sz="2800" dirty="0" err="1">
                <a:latin typeface="Arial" pitchFamily="34" charset="0"/>
                <a:cs typeface="Arial" pitchFamily="34" charset="0"/>
              </a:rPr>
              <a:t>ít</a:t>
            </a:r>
            <a:r>
              <a:rPr lang="en-US" sz="2800" dirty="0">
                <a:latin typeface="Arial" pitchFamily="34" charset="0"/>
                <a:cs typeface="Arial" pitchFamily="34" charset="0"/>
              </a:rPr>
              <a:t> </a:t>
            </a:r>
            <a:r>
              <a:rPr lang="en-US" sz="2800" dirty="0" err="1">
                <a:latin typeface="Arial" pitchFamily="34" charset="0"/>
                <a:cs typeface="Arial" pitchFamily="34" charset="0"/>
              </a:rPr>
              <a:t>tốn</a:t>
            </a:r>
            <a:r>
              <a:rPr lang="en-US" sz="2800" dirty="0">
                <a:latin typeface="Arial" pitchFamily="34" charset="0"/>
                <a:cs typeface="Arial" pitchFamily="34" charset="0"/>
              </a:rPr>
              <a:t> </a:t>
            </a:r>
            <a:r>
              <a:rPr lang="en-US" sz="2800" dirty="0" err="1">
                <a:latin typeface="Arial" pitchFamily="34" charset="0"/>
                <a:cs typeface="Arial" pitchFamily="34" charset="0"/>
              </a:rPr>
              <a:t>kém</a:t>
            </a:r>
            <a:r>
              <a:rPr lang="en-US" sz="2800" dirty="0">
                <a:latin typeface="Arial" pitchFamily="34" charset="0"/>
                <a:cs typeface="Arial" pitchFamily="34" charset="0"/>
              </a:rPr>
              <a:t>.</a:t>
            </a:r>
          </a:p>
          <a:p>
            <a:pPr marL="0" indent="0" algn="just">
              <a:lnSpc>
                <a:spcPct val="120000"/>
              </a:lnSpc>
              <a:buNone/>
            </a:pPr>
            <a:r>
              <a:rPr lang="en-US" sz="2800" b="1" dirty="0" err="1">
                <a:latin typeface="Arial" pitchFamily="34" charset="0"/>
                <a:cs typeface="Arial" pitchFamily="34" charset="0"/>
              </a:rPr>
              <a:t>Nhược</a:t>
            </a:r>
            <a:r>
              <a:rPr lang="en-US" sz="2800" b="1" dirty="0">
                <a:latin typeface="Arial" pitchFamily="34" charset="0"/>
                <a:cs typeface="Arial" pitchFamily="34" charset="0"/>
              </a:rPr>
              <a:t> </a:t>
            </a:r>
            <a:r>
              <a:rPr lang="en-US" sz="2800" b="1" dirty="0" err="1">
                <a:latin typeface="Arial" pitchFamily="34" charset="0"/>
                <a:cs typeface="Arial" pitchFamily="34" charset="0"/>
              </a:rPr>
              <a:t>điểm</a:t>
            </a:r>
            <a:r>
              <a:rPr lang="en-US" sz="2800" b="1" dirty="0">
                <a:latin typeface="Arial" pitchFamily="34" charset="0"/>
                <a:cs typeface="Arial" pitchFamily="34" charset="0"/>
              </a:rPr>
              <a:t>: </a:t>
            </a:r>
          </a:p>
          <a:p>
            <a:pPr lvl="0" algn="just">
              <a:lnSpc>
                <a:spcPct val="120000"/>
              </a:lnSpc>
            </a:pPr>
            <a:r>
              <a:rPr lang="en-US" sz="2800" dirty="0" err="1">
                <a:latin typeface="Arial" pitchFamily="34" charset="0"/>
                <a:cs typeface="Arial" pitchFamily="34" charset="0"/>
              </a:rPr>
              <a:t>Không</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gán</a:t>
            </a:r>
            <a:r>
              <a:rPr lang="en-US" sz="2800" dirty="0">
                <a:latin typeface="Arial" pitchFamily="34" charset="0"/>
                <a:cs typeface="Arial" pitchFamily="34" charset="0"/>
              </a:rPr>
              <a:t> </a:t>
            </a:r>
            <a:r>
              <a:rPr lang="en-US" sz="2800" dirty="0" err="1">
                <a:latin typeface="Arial" pitchFamily="34" charset="0"/>
                <a:cs typeface="Arial" pitchFamily="34" charset="0"/>
              </a:rPr>
              <a:t>tương</a:t>
            </a:r>
            <a:r>
              <a:rPr lang="en-US" sz="2800" dirty="0">
                <a:latin typeface="Arial" pitchFamily="34" charset="0"/>
                <a:cs typeface="Arial" pitchFamily="34" charset="0"/>
              </a:rPr>
              <a:t> </a:t>
            </a:r>
            <a:r>
              <a:rPr lang="en-US" sz="2800" dirty="0" err="1">
                <a:latin typeface="Arial" pitchFamily="34" charset="0"/>
                <a:cs typeface="Arial" pitchFamily="34" charset="0"/>
              </a:rPr>
              <a:t>quan</a:t>
            </a:r>
            <a:r>
              <a:rPr lang="en-US" sz="2800" dirty="0">
                <a:latin typeface="Arial" pitchFamily="34" charset="0"/>
                <a:cs typeface="Arial" pitchFamily="34" charset="0"/>
              </a:rPr>
              <a:t> </a:t>
            </a:r>
            <a:r>
              <a:rPr lang="en-US" sz="2800" dirty="0" err="1">
                <a:latin typeface="Arial" pitchFamily="34" charset="0"/>
                <a:cs typeface="Arial" pitchFamily="34" charset="0"/>
              </a:rPr>
              <a:t>kết</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giữa</a:t>
            </a:r>
            <a:r>
              <a:rPr lang="en-US" sz="2800" dirty="0">
                <a:latin typeface="Arial" pitchFamily="34" charset="0"/>
                <a:cs typeface="Arial" pitchFamily="34" charset="0"/>
              </a:rPr>
              <a:t> </a:t>
            </a:r>
            <a:r>
              <a:rPr lang="en-US" sz="2800" dirty="0" err="1">
                <a:latin typeface="Arial" pitchFamily="34" charset="0"/>
                <a:cs typeface="Arial" pitchFamily="34" charset="0"/>
              </a:rPr>
              <a:t>phơi</a:t>
            </a:r>
            <a:r>
              <a:rPr lang="en-US" sz="2800" dirty="0">
                <a:latin typeface="Arial" pitchFamily="34" charset="0"/>
                <a:cs typeface="Arial" pitchFamily="34" charset="0"/>
              </a:rPr>
              <a:t> </a:t>
            </a:r>
            <a:r>
              <a:rPr lang="en-US" sz="2800" dirty="0" err="1">
                <a:latin typeface="Arial" pitchFamily="34" charset="0"/>
                <a:cs typeface="Arial" pitchFamily="34" charset="0"/>
              </a:rPr>
              <a:t>nhiễm</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a:t>
            </a:r>
            <a:r>
              <a:rPr lang="en-US" sz="2800" dirty="0" err="1">
                <a:latin typeface="Arial" pitchFamily="34" charset="0"/>
                <a:cs typeface="Arial" pitchFamily="34" charset="0"/>
              </a:rPr>
              <a:t>bất</a:t>
            </a:r>
            <a:r>
              <a:rPr lang="en-US" sz="2800" dirty="0">
                <a:latin typeface="Arial" pitchFamily="34" charset="0"/>
                <a:cs typeface="Arial" pitchFamily="34" charset="0"/>
              </a:rPr>
              <a:t> </a:t>
            </a:r>
            <a:r>
              <a:rPr lang="en-US" sz="2800" dirty="0" err="1">
                <a:latin typeface="Arial" pitchFamily="34" charset="0"/>
                <a:cs typeface="Arial" pitchFamily="34" charset="0"/>
              </a:rPr>
              <a:t>kì</a:t>
            </a:r>
            <a:r>
              <a:rPr lang="en-US" sz="2800" dirty="0">
                <a:latin typeface="Arial" pitchFamily="34" charset="0"/>
                <a:cs typeface="Arial" pitchFamily="34" charset="0"/>
              </a:rPr>
              <a:t> </a:t>
            </a:r>
            <a:r>
              <a:rPr lang="en-US" sz="2800" dirty="0" err="1">
                <a:latin typeface="Arial" pitchFamily="34" charset="0"/>
                <a:cs typeface="Arial" pitchFamily="34" charset="0"/>
              </a:rPr>
              <a:t>cá</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quần</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a:t>
            </a:r>
          </a:p>
          <a:p>
            <a:pPr lvl="0" algn="just">
              <a:lnSpc>
                <a:spcPct val="120000"/>
              </a:lnSpc>
            </a:pPr>
            <a:r>
              <a:rPr lang="en-US" sz="2800" dirty="0" err="1">
                <a:latin typeface="Arial" pitchFamily="34" charset="0"/>
                <a:cs typeface="Arial" pitchFamily="34" charset="0"/>
              </a:rPr>
              <a:t>Không</a:t>
            </a:r>
            <a:r>
              <a:rPr lang="en-US" sz="2800" dirty="0">
                <a:latin typeface="Arial" pitchFamily="34" charset="0"/>
                <a:cs typeface="Arial" pitchFamily="34" charset="0"/>
              </a:rPr>
              <a:t> </a:t>
            </a:r>
            <a:r>
              <a:rPr lang="en-US" sz="2800" dirty="0" err="1">
                <a:latin typeface="Arial" pitchFamily="34" charset="0"/>
                <a:cs typeface="Arial" pitchFamily="34" charset="0"/>
              </a:rPr>
              <a:t>loại</a:t>
            </a:r>
            <a:r>
              <a:rPr lang="en-US" sz="2800" dirty="0">
                <a:latin typeface="Arial" pitchFamily="34" charset="0"/>
                <a:cs typeface="Arial" pitchFamily="34" charset="0"/>
              </a:rPr>
              <a:t> </a:t>
            </a:r>
            <a:r>
              <a:rPr lang="en-US" sz="2800" dirty="0" err="1">
                <a:latin typeface="Arial" pitchFamily="34" charset="0"/>
                <a:cs typeface="Arial" pitchFamily="34" charset="0"/>
              </a:rPr>
              <a:t>trừ</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nhiễu</a:t>
            </a:r>
            <a:r>
              <a:rPr lang="en-US" sz="2800" dirty="0">
                <a:latin typeface="Arial" pitchFamily="34" charset="0"/>
                <a:cs typeface="Arial" pitchFamily="34" charset="0"/>
              </a:rPr>
              <a:t> </a:t>
            </a:r>
            <a:r>
              <a:rPr lang="en-US" sz="2800" dirty="0" err="1">
                <a:latin typeface="Arial" pitchFamily="34" charset="0"/>
                <a:cs typeface="Arial" pitchFamily="34" charset="0"/>
              </a:rPr>
              <a:t>tiềm</a:t>
            </a:r>
            <a:r>
              <a:rPr lang="en-US" sz="2800" dirty="0">
                <a:latin typeface="Arial" pitchFamily="34" charset="0"/>
                <a:cs typeface="Arial" pitchFamily="34" charset="0"/>
              </a:rPr>
              <a:t> </a:t>
            </a:r>
            <a:r>
              <a:rPr lang="en-US" sz="2800" dirty="0" err="1">
                <a:latin typeface="Arial" pitchFamily="34" charset="0"/>
                <a:cs typeface="Arial" pitchFamily="34" charset="0"/>
              </a:rPr>
              <a:t>ẩn</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kết</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tương</a:t>
            </a:r>
            <a:r>
              <a:rPr lang="en-US" sz="2800" dirty="0">
                <a:latin typeface="Arial" pitchFamily="34" charset="0"/>
                <a:cs typeface="Arial" pitchFamily="34" charset="0"/>
              </a:rPr>
              <a:t> </a:t>
            </a:r>
            <a:r>
              <a:rPr lang="en-US" sz="2800" dirty="0" err="1">
                <a:latin typeface="Arial" pitchFamily="34" charset="0"/>
                <a:cs typeface="Arial" pitchFamily="34" charset="0"/>
              </a:rPr>
              <a:t>quan</a:t>
            </a:r>
            <a:r>
              <a:rPr lang="en-US" sz="2800" dirty="0">
                <a:latin typeface="Arial" pitchFamily="34" charset="0"/>
                <a:cs typeface="Arial" pitchFamily="34" charset="0"/>
              </a:rPr>
              <a:t>, </a:t>
            </a:r>
            <a:r>
              <a:rPr lang="en-US" sz="2800" dirty="0" err="1">
                <a:latin typeface="Arial" pitchFamily="34" charset="0"/>
                <a:cs typeface="Arial" pitchFamily="34" charset="0"/>
              </a:rPr>
              <a:t>mặc</a:t>
            </a:r>
            <a:r>
              <a:rPr lang="en-US" sz="2800" dirty="0">
                <a:latin typeface="Arial" pitchFamily="34" charset="0"/>
                <a:cs typeface="Arial" pitchFamily="34" charset="0"/>
              </a:rPr>
              <a:t> </a:t>
            </a:r>
            <a:r>
              <a:rPr lang="en-US" sz="2800" dirty="0" err="1">
                <a:latin typeface="Arial" pitchFamily="34" charset="0"/>
                <a:cs typeface="Arial" pitchFamily="34" charset="0"/>
              </a:rPr>
              <a:t>dù</a:t>
            </a:r>
            <a:r>
              <a:rPr lang="en-US" sz="2800" dirty="0">
                <a:latin typeface="Arial" pitchFamily="34" charset="0"/>
                <a:cs typeface="Arial" pitchFamily="34" charset="0"/>
              </a:rPr>
              <a:t> </a:t>
            </a:r>
            <a:r>
              <a:rPr lang="en-US" sz="2800" dirty="0" err="1">
                <a:latin typeface="Arial" pitchFamily="34" charset="0"/>
                <a:cs typeface="Arial" pitchFamily="34" charset="0"/>
              </a:rPr>
              <a:t>tương</a:t>
            </a:r>
            <a:r>
              <a:rPr lang="en-US" sz="2800" dirty="0">
                <a:latin typeface="Arial" pitchFamily="34" charset="0"/>
                <a:cs typeface="Arial" pitchFamily="34" charset="0"/>
              </a:rPr>
              <a:t> </a:t>
            </a:r>
            <a:r>
              <a:rPr lang="en-US" sz="2800" dirty="0" err="1">
                <a:latin typeface="Arial" pitchFamily="34" charset="0"/>
                <a:cs typeface="Arial" pitchFamily="34" charset="0"/>
              </a:rPr>
              <a:t>quan</a:t>
            </a:r>
            <a:r>
              <a:rPr lang="en-US" sz="2800" dirty="0">
                <a:latin typeface="Arial" pitchFamily="34" charset="0"/>
                <a:cs typeface="Arial" pitchFamily="34" charset="0"/>
              </a:rPr>
              <a:t> </a:t>
            </a:r>
            <a:r>
              <a:rPr lang="en-US" sz="2800" dirty="0" err="1">
                <a:latin typeface="Arial" pitchFamily="34" charset="0"/>
                <a:cs typeface="Arial" pitchFamily="34" charset="0"/>
              </a:rPr>
              <a:t>rất</a:t>
            </a:r>
            <a:r>
              <a:rPr lang="en-US" sz="2800" dirty="0">
                <a:latin typeface="Arial" pitchFamily="34" charset="0"/>
                <a:cs typeface="Arial" pitchFamily="34" charset="0"/>
              </a:rPr>
              <a:t> </a:t>
            </a:r>
            <a:r>
              <a:rPr lang="en-US" sz="2800" dirty="0" err="1">
                <a:latin typeface="Arial" pitchFamily="34" charset="0"/>
                <a:cs typeface="Arial" pitchFamily="34" charset="0"/>
              </a:rPr>
              <a:t>chặt</a:t>
            </a:r>
            <a:r>
              <a:rPr lang="en-US" sz="2800" dirty="0">
                <a:latin typeface="Arial" pitchFamily="34" charset="0"/>
                <a:cs typeface="Arial" pitchFamily="34" charset="0"/>
              </a:rPr>
              <a:t> </a:t>
            </a:r>
            <a:r>
              <a:rPr lang="en-US" sz="2800" dirty="0" err="1">
                <a:latin typeface="Arial" pitchFamily="34" charset="0"/>
                <a:cs typeface="Arial" pitchFamily="34" charset="0"/>
              </a:rPr>
              <a:t>chẽ</a:t>
            </a:r>
            <a:r>
              <a:rPr lang="en-US" sz="2800" dirty="0">
                <a:latin typeface="Arial" pitchFamily="34" charset="0"/>
                <a:cs typeface="Arial" pitchFamily="34" charset="0"/>
              </a:rPr>
              <a:t>.</a:t>
            </a:r>
          </a:p>
          <a:p>
            <a:pPr lvl="0" algn="just">
              <a:lnSpc>
                <a:spcPct val="120000"/>
              </a:lnSpc>
            </a:pPr>
            <a:r>
              <a:rPr lang="en-US" sz="2800" dirty="0" err="1">
                <a:latin typeface="Arial" pitchFamily="34" charset="0"/>
                <a:cs typeface="Arial" pitchFamily="34" charset="0"/>
              </a:rPr>
              <a:t>Chỉ</a:t>
            </a:r>
            <a:r>
              <a:rPr lang="en-US" sz="2800" dirty="0">
                <a:latin typeface="Arial" pitchFamily="34" charset="0"/>
                <a:cs typeface="Arial" pitchFamily="34" charset="0"/>
              </a:rPr>
              <a:t> </a:t>
            </a:r>
            <a:r>
              <a:rPr lang="en-US" sz="2800" dirty="0" err="1">
                <a:latin typeface="Arial" pitchFamily="34" charset="0"/>
                <a:cs typeface="Arial" pitchFamily="34" charset="0"/>
              </a:rPr>
              <a:t>mô</a:t>
            </a:r>
            <a:r>
              <a:rPr lang="en-US" sz="2800" dirty="0">
                <a:latin typeface="Arial" pitchFamily="34" charset="0"/>
                <a:cs typeface="Arial" pitchFamily="34" charset="0"/>
              </a:rPr>
              <a:t> </a:t>
            </a:r>
            <a:r>
              <a:rPr lang="en-US" sz="2800" dirty="0" err="1">
                <a:latin typeface="Arial" pitchFamily="34" charset="0"/>
                <a:cs typeface="Arial" pitchFamily="34" charset="0"/>
              </a:rPr>
              <a:t>tả</a:t>
            </a:r>
            <a:r>
              <a:rPr lang="en-US" sz="2800" dirty="0">
                <a:latin typeface="Arial" pitchFamily="34" charset="0"/>
                <a:cs typeface="Arial" pitchFamily="34" charset="0"/>
              </a:rPr>
              <a:t> </a:t>
            </a:r>
            <a:r>
              <a:rPr lang="en-US" sz="2800" dirty="0" err="1">
                <a:latin typeface="Arial" pitchFamily="34" charset="0"/>
                <a:cs typeface="Arial" pitchFamily="34" charset="0"/>
              </a:rPr>
              <a:t>mức</a:t>
            </a:r>
            <a:r>
              <a:rPr lang="en-US" sz="2800" dirty="0">
                <a:latin typeface="Arial" pitchFamily="34" charset="0"/>
                <a:cs typeface="Arial" pitchFamily="34" charset="0"/>
              </a:rPr>
              <a:t> </a:t>
            </a:r>
            <a:r>
              <a:rPr lang="en-US" sz="2800" dirty="0" err="1">
                <a:latin typeface="Arial" pitchFamily="34" charset="0"/>
                <a:cs typeface="Arial" pitchFamily="34" charset="0"/>
              </a:rPr>
              <a:t>phơi</a:t>
            </a:r>
            <a:r>
              <a:rPr lang="en-US" sz="2800" dirty="0">
                <a:latin typeface="Arial" pitchFamily="34" charset="0"/>
                <a:cs typeface="Arial" pitchFamily="34" charset="0"/>
              </a:rPr>
              <a:t> </a:t>
            </a:r>
            <a:r>
              <a:rPr lang="en-US" sz="2800" dirty="0" err="1">
                <a:latin typeface="Arial" pitchFamily="34" charset="0"/>
                <a:cs typeface="Arial" pitchFamily="34" charset="0"/>
              </a:rPr>
              <a:t>nhiễm</a:t>
            </a:r>
            <a:r>
              <a:rPr lang="en-US" sz="2800" dirty="0">
                <a:latin typeface="Arial" pitchFamily="34" charset="0"/>
                <a:cs typeface="Arial" pitchFamily="34" charset="0"/>
              </a:rPr>
              <a:t> </a:t>
            </a:r>
            <a:r>
              <a:rPr lang="en-US" sz="2800" dirty="0" err="1">
                <a:latin typeface="Arial" pitchFamily="34" charset="0"/>
                <a:cs typeface="Arial" pitchFamily="34" charset="0"/>
              </a:rPr>
              <a:t>trung</a:t>
            </a:r>
            <a:r>
              <a:rPr lang="en-US" sz="2800" dirty="0">
                <a:latin typeface="Arial" pitchFamily="34" charset="0"/>
                <a:cs typeface="Arial" pitchFamily="34" charset="0"/>
              </a:rPr>
              <a:t> </a:t>
            </a:r>
            <a:r>
              <a:rPr lang="en-US" sz="2800" dirty="0" err="1">
                <a:latin typeface="Arial" pitchFamily="34" charset="0"/>
                <a:cs typeface="Arial" pitchFamily="34" charset="0"/>
              </a:rPr>
              <a:t>bình</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quần</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chứ</a:t>
            </a:r>
            <a:r>
              <a:rPr lang="en-US" sz="2800" dirty="0">
                <a:latin typeface="Arial" pitchFamily="34" charset="0"/>
                <a:cs typeface="Arial" pitchFamily="34" charset="0"/>
              </a:rPr>
              <a:t> </a:t>
            </a:r>
            <a:r>
              <a:rPr lang="en-US" sz="2800" dirty="0" err="1">
                <a:latin typeface="Arial" pitchFamily="34" charset="0"/>
                <a:cs typeface="Arial" pitchFamily="34" charset="0"/>
              </a:rPr>
              <a:t>không</a:t>
            </a:r>
            <a:r>
              <a:rPr lang="en-US" sz="2800" dirty="0">
                <a:latin typeface="Arial" pitchFamily="34" charset="0"/>
                <a:cs typeface="Arial" pitchFamily="34" charset="0"/>
              </a:rPr>
              <a:t> </a:t>
            </a:r>
            <a:r>
              <a:rPr lang="en-US" sz="2800" dirty="0" err="1">
                <a:latin typeface="Arial" pitchFamily="34" charset="0"/>
                <a:cs typeface="Arial" pitchFamily="34" charset="0"/>
              </a:rPr>
              <a:t>mô</a:t>
            </a:r>
            <a:r>
              <a:rPr lang="en-US" sz="2800" dirty="0">
                <a:latin typeface="Arial" pitchFamily="34" charset="0"/>
                <a:cs typeface="Arial" pitchFamily="34" charset="0"/>
              </a:rPr>
              <a:t> </a:t>
            </a:r>
            <a:r>
              <a:rPr lang="en-US" sz="2800" dirty="0" err="1">
                <a:latin typeface="Arial" pitchFamily="34" charset="0"/>
                <a:cs typeface="Arial" pitchFamily="34" charset="0"/>
              </a:rPr>
              <a:t>tả</a:t>
            </a:r>
            <a:r>
              <a:rPr lang="en-US" sz="2800" dirty="0">
                <a:latin typeface="Arial" pitchFamily="34" charset="0"/>
                <a:cs typeface="Arial" pitchFamily="34" charset="0"/>
              </a:rPr>
              <a:t> </a:t>
            </a:r>
            <a:r>
              <a:rPr lang="en-US" sz="2800" dirty="0" err="1">
                <a:latin typeface="Arial" pitchFamily="34" charset="0"/>
                <a:cs typeface="Arial" pitchFamily="34" charset="0"/>
              </a:rPr>
              <a:t>mức</a:t>
            </a:r>
            <a:r>
              <a:rPr lang="en-US" sz="2800" dirty="0">
                <a:latin typeface="Arial" pitchFamily="34" charset="0"/>
                <a:cs typeface="Arial" pitchFamily="34" charset="0"/>
              </a:rPr>
              <a:t> </a:t>
            </a:r>
            <a:r>
              <a:rPr lang="en-US" sz="2800" dirty="0" err="1">
                <a:latin typeface="Arial" pitchFamily="34" charset="0"/>
                <a:cs typeface="Arial" pitchFamily="34" charset="0"/>
              </a:rPr>
              <a:t>phơi</a:t>
            </a:r>
            <a:r>
              <a:rPr lang="en-US" sz="2800" dirty="0">
                <a:latin typeface="Arial" pitchFamily="34" charset="0"/>
                <a:cs typeface="Arial" pitchFamily="34" charset="0"/>
              </a:rPr>
              <a:t> </a:t>
            </a:r>
            <a:r>
              <a:rPr lang="en-US" sz="2800" dirty="0" err="1">
                <a:latin typeface="Arial" pitchFamily="34" charset="0"/>
                <a:cs typeface="Arial" pitchFamily="34" charset="0"/>
              </a:rPr>
              <a:t>nhiễm</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từng</a:t>
            </a:r>
            <a:r>
              <a:rPr lang="en-US" sz="2800" dirty="0">
                <a:latin typeface="Arial" pitchFamily="34" charset="0"/>
                <a:cs typeface="Arial" pitchFamily="34" charset="0"/>
              </a:rPr>
              <a:t> </a:t>
            </a:r>
            <a:r>
              <a:rPr lang="en-US" sz="2800" dirty="0" err="1">
                <a:latin typeface="Arial" pitchFamily="34" charset="0"/>
                <a:cs typeface="Arial" pitchFamily="34" charset="0"/>
              </a:rPr>
              <a:t>cá</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a:t>
            </a:r>
          </a:p>
          <a:p>
            <a:pPr algn="just">
              <a:lnSpc>
                <a:spcPct val="120000"/>
              </a:lnSpc>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851543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79637"/>
            <a:ext cx="8229600" cy="4525963"/>
          </a:xfrm>
        </p:spPr>
        <p:txBody>
          <a:bodyPr>
            <a:normAutofit/>
          </a:bodyPr>
          <a:lstStyle/>
          <a:p>
            <a:pPr marL="0" indent="0" algn="ctr">
              <a:buNone/>
            </a:pPr>
            <a:r>
              <a:rPr lang="en-US" sz="4600" b="1" dirty="0">
                <a:solidFill>
                  <a:srgbClr val="FF0000"/>
                </a:solidFill>
                <a:latin typeface="Arial" panose="020B0604020202020204" pitchFamily="34" charset="0"/>
                <a:cs typeface="Arial" panose="020B0604020202020204" pitchFamily="34" charset="0"/>
              </a:rPr>
              <a:t>NGHIÊN CỨU NGANG </a:t>
            </a:r>
            <a:endParaRPr lang="en-US" sz="4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634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5376"/>
          </a:xfrm>
        </p:spPr>
        <p:txBody>
          <a:bodyPr>
            <a:noAutofit/>
          </a:bodyPr>
          <a:lstStyle/>
          <a:p>
            <a:pPr algn="ctr"/>
            <a:r>
              <a:rPr lang="en-US" sz="4000" b="1" dirty="0">
                <a:solidFill>
                  <a:srgbClr val="FF0000"/>
                </a:solidFill>
                <a:latin typeface="Arial" panose="020B0604020202020204" pitchFamily="34" charset="0"/>
                <a:cs typeface="Arial" panose="020B0604020202020204" pitchFamily="34" charset="0"/>
              </a:rPr>
              <a:t>NGHIÊN CỨU NGANG </a:t>
            </a:r>
          </a:p>
        </p:txBody>
      </p:sp>
      <p:sp>
        <p:nvSpPr>
          <p:cNvPr id="3" name="Content Placeholder 2"/>
          <p:cNvSpPr>
            <a:spLocks noGrp="1"/>
          </p:cNvSpPr>
          <p:nvPr>
            <p:ph idx="1"/>
          </p:nvPr>
        </p:nvSpPr>
        <p:spPr>
          <a:xfrm>
            <a:off x="457200" y="1524000"/>
            <a:ext cx="8229600" cy="4648200"/>
          </a:xfrm>
        </p:spPr>
        <p:txBody>
          <a:bodyPr>
            <a:normAutofit/>
          </a:bodyPr>
          <a:lstStyle/>
          <a:p>
            <a:pPr algn="just">
              <a:lnSpc>
                <a:spcPct val="120000"/>
              </a:lnSpc>
              <a:spcAft>
                <a:spcPts val="600"/>
              </a:spcAft>
            </a:pPr>
            <a:r>
              <a:rPr lang="en-US" sz="2800" dirty="0" err="1">
                <a:latin typeface="Arial" pitchFamily="34" charset="0"/>
                <a:cs typeface="Arial" pitchFamily="34" charset="0"/>
                <a:sym typeface="Wingdings" pitchFamily="2" charset="2"/>
              </a:rPr>
              <a:t>Là</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thiết</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kế</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nghiên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cứu</a:t>
            </a:r>
            <a:r>
              <a:rPr lang="en-US" sz="2800" dirty="0">
                <a:latin typeface="Arial" pitchFamily="34" charset="0"/>
                <a:cs typeface="Arial" pitchFamily="34" charset="0"/>
                <a:sym typeface="Wingdings" pitchFamily="2" charset="2"/>
              </a:rPr>
              <a:t> </a:t>
            </a:r>
            <a:r>
              <a:rPr lang="en-US" sz="2800" dirty="0" err="1">
                <a:solidFill>
                  <a:srgbClr val="FF0000"/>
                </a:solidFill>
                <a:latin typeface="Arial" pitchFamily="34" charset="0"/>
                <a:cs typeface="Arial" pitchFamily="34" charset="0"/>
                <a:sym typeface="Wingdings" pitchFamily="2" charset="2"/>
              </a:rPr>
              <a:t>cung</a:t>
            </a:r>
            <a:r>
              <a:rPr lang="en-US" sz="2800" dirty="0">
                <a:solidFill>
                  <a:srgbClr val="FF0000"/>
                </a:solidFill>
                <a:latin typeface="Arial" pitchFamily="34" charset="0"/>
                <a:cs typeface="Arial" pitchFamily="34" charset="0"/>
                <a:sym typeface="Wingdings" pitchFamily="2" charset="2"/>
              </a:rPr>
              <a:t> </a:t>
            </a:r>
            <a:r>
              <a:rPr lang="en-US" sz="2800" dirty="0" err="1">
                <a:solidFill>
                  <a:srgbClr val="FF0000"/>
                </a:solidFill>
                <a:latin typeface="Arial" pitchFamily="34" charset="0"/>
                <a:cs typeface="Arial" pitchFamily="34" charset="0"/>
                <a:sym typeface="Wingdings" pitchFamily="2" charset="2"/>
              </a:rPr>
              <a:t>cấp</a:t>
            </a:r>
            <a:r>
              <a:rPr lang="en-US" sz="2800" dirty="0">
                <a:solidFill>
                  <a:srgbClr val="FF0000"/>
                </a:solidFill>
                <a:latin typeface="Arial" pitchFamily="34" charset="0"/>
                <a:cs typeface="Arial" pitchFamily="34" charset="0"/>
                <a:sym typeface="Wingdings" pitchFamily="2" charset="2"/>
              </a:rPr>
              <a:t> </a:t>
            </a:r>
            <a:r>
              <a:rPr lang="en-US" sz="2800" dirty="0" err="1">
                <a:solidFill>
                  <a:srgbClr val="FF0000"/>
                </a:solidFill>
                <a:latin typeface="Arial" pitchFamily="34" charset="0"/>
                <a:cs typeface="Arial" pitchFamily="34" charset="0"/>
                <a:sym typeface="Wingdings" pitchFamily="2" charset="2"/>
              </a:rPr>
              <a:t>hình</a:t>
            </a:r>
            <a:r>
              <a:rPr lang="en-US" sz="2800" dirty="0">
                <a:solidFill>
                  <a:srgbClr val="FF0000"/>
                </a:solidFill>
                <a:latin typeface="Arial" pitchFamily="34" charset="0"/>
                <a:cs typeface="Arial" pitchFamily="34" charset="0"/>
                <a:sym typeface="Wingdings" pitchFamily="2" charset="2"/>
              </a:rPr>
              <a:t> </a:t>
            </a:r>
            <a:r>
              <a:rPr lang="en-US" sz="2800" dirty="0" err="1">
                <a:solidFill>
                  <a:srgbClr val="FF0000"/>
                </a:solidFill>
                <a:latin typeface="Arial" pitchFamily="34" charset="0"/>
                <a:cs typeface="Arial" pitchFamily="34" charset="0"/>
                <a:sym typeface="Wingdings" pitchFamily="2" charset="2"/>
              </a:rPr>
              <a:t>ảnh</a:t>
            </a:r>
            <a:r>
              <a:rPr lang="en-US" sz="2800" dirty="0">
                <a:solidFill>
                  <a:srgbClr val="FF0000"/>
                </a:solidFill>
                <a:latin typeface="Arial" pitchFamily="34" charset="0"/>
                <a:cs typeface="Arial" pitchFamily="34" charset="0"/>
                <a:sym typeface="Wingdings" pitchFamily="2" charset="2"/>
              </a:rPr>
              <a:t> </a:t>
            </a:r>
            <a:r>
              <a:rPr lang="en-US" sz="2800" dirty="0" err="1">
                <a:solidFill>
                  <a:srgbClr val="FF0000"/>
                </a:solidFill>
                <a:latin typeface="Arial" pitchFamily="34" charset="0"/>
                <a:cs typeface="Arial" pitchFamily="34" charset="0"/>
                <a:sym typeface="Wingdings" pitchFamily="2" charset="2"/>
              </a:rPr>
              <a:t>chụp</a:t>
            </a:r>
            <a:r>
              <a:rPr lang="en-US" sz="2800" dirty="0">
                <a:solidFill>
                  <a:srgbClr val="FF0000"/>
                </a:solidFill>
                <a:latin typeface="Arial" pitchFamily="34" charset="0"/>
                <a:cs typeface="Arial" pitchFamily="34" charset="0"/>
                <a:sym typeface="Wingdings" pitchFamily="2" charset="2"/>
              </a:rPr>
              <a:t> </a:t>
            </a:r>
            <a:r>
              <a:rPr lang="en-US" sz="2800" dirty="0" err="1">
                <a:solidFill>
                  <a:srgbClr val="FF0000"/>
                </a:solidFill>
                <a:latin typeface="Arial" pitchFamily="34" charset="0"/>
                <a:cs typeface="Arial" pitchFamily="34" charset="0"/>
                <a:sym typeface="Wingdings" pitchFamily="2" charset="2"/>
              </a:rPr>
              <a:t>nhanh</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về</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tình</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trạng</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sức</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khỏe</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của</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quần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thể</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tại</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thời</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điểm</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nghiên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cứu</a:t>
            </a:r>
            <a:endParaRPr lang="en-US" sz="2800" dirty="0">
              <a:latin typeface="Arial" pitchFamily="34" charset="0"/>
              <a:cs typeface="Arial" pitchFamily="34" charset="0"/>
              <a:sym typeface="Wingdings" pitchFamily="2" charset="2"/>
            </a:endParaRPr>
          </a:p>
          <a:p>
            <a:pPr algn="just">
              <a:lnSpc>
                <a:spcPct val="120000"/>
              </a:lnSpc>
              <a:spcAft>
                <a:spcPts val="600"/>
              </a:spcAft>
            </a:pPr>
            <a:r>
              <a:rPr lang="en-US" sz="2800" dirty="0" err="1">
                <a:latin typeface="Arial" pitchFamily="34" charset="0"/>
                <a:cs typeface="Arial" pitchFamily="34" charset="0"/>
              </a:rPr>
              <a:t>Dựa</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dữ</a:t>
            </a:r>
            <a:r>
              <a:rPr lang="en-US" sz="2800" dirty="0">
                <a:latin typeface="Arial" pitchFamily="34" charset="0"/>
                <a:cs typeface="Arial" pitchFamily="34" charset="0"/>
              </a:rPr>
              <a:t> </a:t>
            </a:r>
            <a:r>
              <a:rPr lang="en-US" sz="2800" dirty="0" err="1">
                <a:latin typeface="Arial" pitchFamily="34" charset="0"/>
                <a:cs typeface="Arial" pitchFamily="34" charset="0"/>
              </a:rPr>
              <a:t>liệu</a:t>
            </a:r>
            <a:r>
              <a:rPr lang="en-US" sz="2800" dirty="0">
                <a:latin typeface="Arial" pitchFamily="34" charset="0"/>
                <a:cs typeface="Arial" pitchFamily="34" charset="0"/>
              </a:rPr>
              <a:t> </a:t>
            </a:r>
            <a:r>
              <a:rPr lang="en-US" sz="2800" dirty="0" err="1">
                <a:latin typeface="Arial" pitchFamily="34" charset="0"/>
                <a:cs typeface="Arial" pitchFamily="34" charset="0"/>
              </a:rPr>
              <a:t>thu</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cá</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bà</a:t>
            </a:r>
            <a:r>
              <a:rPr lang="en-US" sz="2800" dirty="0">
                <a:latin typeface="Arial" pitchFamily="34" charset="0"/>
                <a:cs typeface="Arial" pitchFamily="34" charset="0"/>
              </a:rPr>
              <a:t> </a:t>
            </a:r>
            <a:r>
              <a:rPr lang="en-US" sz="2800" dirty="0" err="1">
                <a:latin typeface="Arial" pitchFamily="34" charset="0"/>
                <a:cs typeface="Arial" pitchFamily="34" charset="0"/>
              </a:rPr>
              <a:t>mẹ</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con </a:t>
            </a:r>
            <a:r>
              <a:rPr lang="en-US" sz="2800" dirty="0" err="1">
                <a:latin typeface="Arial" pitchFamily="34" charset="0"/>
                <a:cs typeface="Arial" pitchFamily="34" charset="0"/>
              </a:rPr>
              <a:t>dưới</a:t>
            </a:r>
            <a:r>
              <a:rPr lang="en-US" sz="2800" dirty="0">
                <a:latin typeface="Arial" pitchFamily="34" charset="0"/>
                <a:cs typeface="Arial" pitchFamily="34" charset="0"/>
              </a:rPr>
              <a:t> 2 </a:t>
            </a:r>
            <a:r>
              <a:rPr lang="en-US" sz="2800" dirty="0" err="1">
                <a:latin typeface="Arial" pitchFamily="34" charset="0"/>
                <a:cs typeface="Arial" pitchFamily="34" charset="0"/>
              </a:rPr>
              <a:t>tuổi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liệu</a:t>
            </a:r>
            <a:r>
              <a:rPr lang="en-US" sz="2800" dirty="0">
                <a:latin typeface="Arial" pitchFamily="34" charset="0"/>
                <a:cs typeface="Arial" pitchFamily="34" charset="0"/>
              </a:rPr>
              <a:t> </a:t>
            </a:r>
            <a:r>
              <a:rPr lang="en-US" sz="2800" dirty="0" err="1">
                <a:latin typeface="Arial" pitchFamily="34" charset="0"/>
                <a:cs typeface="Arial" pitchFamily="34" charset="0"/>
              </a:rPr>
              <a:t>nhân</a:t>
            </a:r>
            <a:r>
              <a:rPr lang="en-US" sz="2800" dirty="0">
                <a:latin typeface="Arial" pitchFamily="34" charset="0"/>
                <a:cs typeface="Arial" pitchFamily="34" charset="0"/>
              </a:rPr>
              <a:t> </a:t>
            </a:r>
            <a:r>
              <a:rPr lang="en-US" sz="2800" dirty="0" err="1">
                <a:latin typeface="Arial" pitchFamily="34" charset="0"/>
                <a:cs typeface="Arial" pitchFamily="34" charset="0"/>
              </a:rPr>
              <a:t>trắc</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trẻ</a:t>
            </a:r>
            <a:r>
              <a:rPr lang="en-US" sz="2800" dirty="0">
                <a:latin typeface="Arial" pitchFamily="34" charset="0"/>
                <a:cs typeface="Arial" pitchFamily="34" charset="0"/>
              </a:rPr>
              <a:t> </a:t>
            </a:r>
            <a:r>
              <a:rPr lang="en-US" sz="2800" dirty="0" err="1">
                <a:latin typeface="Arial" pitchFamily="34" charset="0"/>
                <a:cs typeface="Arial" pitchFamily="34" charset="0"/>
              </a:rPr>
              <a:t>dưới</a:t>
            </a:r>
            <a:r>
              <a:rPr lang="en-US" sz="2800" dirty="0">
                <a:latin typeface="Arial" pitchFamily="34" charset="0"/>
                <a:cs typeface="Arial" pitchFamily="34" charset="0"/>
              </a:rPr>
              <a:t> 5 </a:t>
            </a:r>
            <a:r>
              <a:rPr lang="en-US" sz="2800" dirty="0" err="1">
                <a:latin typeface="Arial" pitchFamily="34" charset="0"/>
                <a:cs typeface="Arial" pitchFamily="34" charset="0"/>
              </a:rPr>
              <a:t>tuổi</a:t>
            </a:r>
            <a:r>
              <a:rPr lang="en-US" sz="2800" dirty="0">
                <a:latin typeface="Arial" pitchFamily="34" charset="0"/>
                <a:cs typeface="Arial" pitchFamily="34" charset="0"/>
              </a:rPr>
              <a:t>, </a:t>
            </a:r>
            <a:r>
              <a:rPr lang="en-US" sz="2800" dirty="0" err="1">
                <a:latin typeface="Arial" pitchFamily="34" charset="0"/>
                <a:cs typeface="Arial" pitchFamily="34" charset="0"/>
              </a:rPr>
              <a:t>hồ</a:t>
            </a:r>
            <a:r>
              <a:rPr lang="en-US" sz="2800" dirty="0">
                <a:latin typeface="Arial" pitchFamily="34" charset="0"/>
                <a:cs typeface="Arial" pitchFamily="34" charset="0"/>
              </a:rPr>
              <a:t> </a:t>
            </a:r>
            <a:r>
              <a:rPr lang="en-US" sz="2800" dirty="0" err="1">
                <a:latin typeface="Arial" pitchFamily="34" charset="0"/>
                <a:cs typeface="Arial" pitchFamily="34" charset="0"/>
              </a:rPr>
              <a:t>sơ</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án</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NB…</a:t>
            </a:r>
          </a:p>
          <a:p>
            <a:pPr algn="just">
              <a:lnSpc>
                <a:spcPct val="120000"/>
              </a:lnSpc>
              <a:spcAft>
                <a:spcPts val="600"/>
              </a:spcAft>
            </a:pPr>
            <a:r>
              <a:rPr lang="en-US" sz="2800" dirty="0" err="1">
                <a:latin typeface="Arial" pitchFamily="34" charset="0"/>
                <a:cs typeface="Arial" pitchFamily="34" charset="0"/>
              </a:rPr>
              <a:t>Cả</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&amp; </a:t>
            </a:r>
            <a:r>
              <a:rPr lang="en-US" sz="2800" dirty="0" err="1">
                <a:latin typeface="Arial" pitchFamily="34" charset="0"/>
                <a:cs typeface="Arial" pitchFamily="34" charset="0"/>
              </a:rPr>
              <a:t>yếu</a:t>
            </a:r>
            <a:r>
              <a:rPr lang="en-US" sz="2800" dirty="0">
                <a:latin typeface="Arial" pitchFamily="34" charset="0"/>
                <a:cs typeface="Arial" pitchFamily="34" charset="0"/>
              </a:rPr>
              <a:t> </a:t>
            </a:r>
            <a:r>
              <a:rPr lang="en-US" sz="2800" dirty="0" err="1">
                <a:latin typeface="Arial" pitchFamily="34" charset="0"/>
                <a:cs typeface="Arial" pitchFamily="34" charset="0"/>
              </a:rPr>
              <a:t>tố</a:t>
            </a:r>
            <a:r>
              <a:rPr lang="en-US" sz="2800" dirty="0">
                <a:latin typeface="Arial" pitchFamily="34" charset="0"/>
                <a:cs typeface="Arial" pitchFamily="34" charset="0"/>
              </a:rPr>
              <a:t> </a:t>
            </a:r>
            <a:r>
              <a:rPr lang="en-US" sz="2800" dirty="0" err="1">
                <a:latin typeface="Arial" pitchFamily="34" charset="0"/>
                <a:cs typeface="Arial" pitchFamily="34" charset="0"/>
              </a:rPr>
              <a:t>nguy</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đánh</a:t>
            </a:r>
            <a:r>
              <a:rPr lang="en-US" sz="2800" dirty="0">
                <a:latin typeface="Arial" pitchFamily="34" charset="0"/>
                <a:cs typeface="Arial" pitchFamily="34" charset="0"/>
              </a:rPr>
              <a:t> </a:t>
            </a:r>
            <a:r>
              <a:rPr lang="en-US" sz="2800" dirty="0" err="1">
                <a:latin typeface="Arial" pitchFamily="34" charset="0"/>
                <a:cs typeface="Arial" pitchFamily="34" charset="0"/>
              </a:rPr>
              <a:t>giá</a:t>
            </a:r>
            <a:r>
              <a:rPr lang="en-US" sz="2800" dirty="0">
                <a:latin typeface="Arial" pitchFamily="34" charset="0"/>
                <a:cs typeface="Arial" pitchFamily="34" charset="0"/>
              </a:rPr>
              <a:t> </a:t>
            </a:r>
            <a:r>
              <a:rPr lang="en-US" sz="2800" dirty="0" err="1">
                <a:latin typeface="Arial" pitchFamily="34" charset="0"/>
                <a:cs typeface="Arial" pitchFamily="34" charset="0"/>
              </a:rPr>
              <a:t>cùng</a:t>
            </a:r>
            <a:r>
              <a:rPr lang="en-US" sz="2800" dirty="0">
                <a:latin typeface="Arial" pitchFamily="34" charset="0"/>
                <a:cs typeface="Arial" pitchFamily="34" charset="0"/>
              </a:rPr>
              <a:t> </a:t>
            </a:r>
            <a:r>
              <a:rPr lang="en-US" sz="2800" dirty="0" err="1">
                <a:latin typeface="Arial" pitchFamily="34" charset="0"/>
                <a:cs typeface="Arial" pitchFamily="34" charset="0"/>
              </a:rPr>
              <a:t>thời</a:t>
            </a:r>
            <a:r>
              <a:rPr lang="en-US" sz="2800" dirty="0">
                <a:latin typeface="Arial" pitchFamily="34" charset="0"/>
                <a:cs typeface="Arial" pitchFamily="34" charset="0"/>
              </a:rPr>
              <a:t> </a:t>
            </a:r>
            <a:r>
              <a:rPr lang="en-US" sz="2800" dirty="0" err="1">
                <a:latin typeface="Arial" pitchFamily="34" charset="0"/>
                <a:cs typeface="Arial" pitchFamily="34" charset="0"/>
              </a:rPr>
              <a:t>điểm</a:t>
            </a:r>
            <a:endParaRPr lang="en-US" sz="2800" dirty="0">
              <a:latin typeface="Arial" pitchFamily="34" charset="0"/>
              <a:cs typeface="Arial" pitchFamily="34" charset="0"/>
              <a:sym typeface="Wingdings" pitchFamily="2" charset="2"/>
            </a:endParaRPr>
          </a:p>
        </p:txBody>
      </p:sp>
    </p:spTree>
    <p:extLst>
      <p:ext uri="{BB962C8B-B14F-4D97-AF65-F5344CB8AC3E}">
        <p14:creationId xmlns:p14="http://schemas.microsoft.com/office/powerpoint/2010/main" val="261436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Autofit/>
          </a:bodyPr>
          <a:lstStyle/>
          <a:p>
            <a:r>
              <a:rPr lang="en-US" b="1" dirty="0">
                <a:solidFill>
                  <a:srgbClr val="FF0000"/>
                </a:solidFill>
                <a:latin typeface="Arial" panose="020B0604020202020204" pitchFamily="34" charset="0"/>
                <a:cs typeface="Arial" panose="020B0604020202020204" pitchFamily="34" charset="0"/>
              </a:rPr>
              <a:t>NGHIÊN CỨU NGANG </a:t>
            </a:r>
            <a:br>
              <a:rPr lang="en-US" b="1" dirty="0">
                <a:solidFill>
                  <a:srgbClr val="FF0000"/>
                </a:solidFill>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(cross-sectional study)</a:t>
            </a:r>
            <a:endParaRPr lang="en-US" sz="4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2113893"/>
            <a:ext cx="8229600" cy="3239815"/>
          </a:xfrm>
        </p:spPr>
        <p:txBody>
          <a:bodyPr>
            <a:normAutofit/>
          </a:bodyPr>
          <a:lstStyle/>
          <a:p>
            <a:pPr>
              <a:lnSpc>
                <a:spcPct val="120000"/>
              </a:lnSpc>
            </a:pPr>
            <a:r>
              <a:rPr lang="en-US" sz="2800" dirty="0" err="1">
                <a:latin typeface="Arial" pitchFamily="34" charset="0"/>
                <a:cs typeface="Arial" pitchFamily="34" charset="0"/>
                <a:sym typeface="Wingdings" pitchFamily="2" charset="2"/>
              </a:rPr>
              <a:t>Hình</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thành</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giả</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thuyết</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về</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mối</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quan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hệ</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nhân-quả</a:t>
            </a:r>
            <a:endParaRPr lang="en-US" sz="2800" dirty="0">
              <a:latin typeface="Arial" pitchFamily="34" charset="0"/>
              <a:cs typeface="Arial" pitchFamily="34" charset="0"/>
              <a:sym typeface="Wingdings" pitchFamily="2" charset="2"/>
            </a:endParaRPr>
          </a:p>
          <a:p>
            <a:pPr>
              <a:lnSpc>
                <a:spcPct val="120000"/>
              </a:lnSpc>
            </a:pPr>
            <a:r>
              <a:rPr lang="en-US" sz="2800" dirty="0" err="1">
                <a:latin typeface="Arial" pitchFamily="34" charset="0"/>
                <a:cs typeface="Arial" pitchFamily="34" charset="0"/>
                <a:sym typeface="Wingdings" pitchFamily="2" charset="2"/>
              </a:rPr>
              <a:t>Giả</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thuyết</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về</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mối</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quan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hệ</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nhân-quả</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hình</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thành</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từ</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những</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nghiên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cứu</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ngang</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thường</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làm</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tiền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đề</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cho</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những</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nghiên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cứu</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phân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tích</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để</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tìm</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hiểu</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rõ</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hơn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về</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mối</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quan</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hệ</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đó</a:t>
            </a:r>
            <a:r>
              <a:rPr lang="en-US" sz="2800" dirty="0">
                <a:latin typeface="Arial" pitchFamily="34" charset="0"/>
                <a:cs typeface="Arial" pitchFamily="34" charset="0"/>
                <a:sym typeface="Wingdings" pitchFamily="2" charset="2"/>
              </a:rPr>
              <a:t>.</a:t>
            </a:r>
          </a:p>
        </p:txBody>
      </p:sp>
    </p:spTree>
    <p:extLst>
      <p:ext uri="{BB962C8B-B14F-4D97-AF65-F5344CB8AC3E}">
        <p14:creationId xmlns:p14="http://schemas.microsoft.com/office/powerpoint/2010/main" val="2614366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US" sz="4000" b="1" dirty="0">
                <a:solidFill>
                  <a:srgbClr val="FF0000"/>
                </a:solidFill>
                <a:latin typeface="Arial" panose="020B0604020202020204" pitchFamily="34" charset="0"/>
                <a:cs typeface="Arial" panose="020B0604020202020204" pitchFamily="34" charset="0"/>
              </a:rPr>
              <a:t>ƯU, NHƯỢC ĐIỂM CỦA </a:t>
            </a:r>
            <a:br>
              <a:rPr lang="vi-VN" sz="4000" b="1" dirty="0">
                <a:solidFill>
                  <a:srgbClr val="FF0000"/>
                </a:solidFill>
                <a:latin typeface="Arial" panose="020B0604020202020204" pitchFamily="34" charset="0"/>
                <a:cs typeface="Arial" panose="020B0604020202020204" pitchFamily="34" charset="0"/>
              </a:rPr>
            </a:br>
            <a:r>
              <a:rPr lang="en-US" sz="4000" b="1" dirty="0">
                <a:solidFill>
                  <a:srgbClr val="FF0000"/>
                </a:solidFill>
                <a:latin typeface="Arial" panose="020B0604020202020204" pitchFamily="34" charset="0"/>
                <a:cs typeface="Arial" panose="020B0604020202020204" pitchFamily="34" charset="0"/>
              </a:rPr>
              <a:t>NGHIÊN CỨU NGANG</a:t>
            </a: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marL="0" lvl="0" indent="0" algn="just">
              <a:lnSpc>
                <a:spcPct val="120000"/>
              </a:lnSpc>
              <a:buNone/>
            </a:pPr>
            <a:r>
              <a:rPr lang="vi-VN" sz="2800" b="1" dirty="0">
                <a:latin typeface="Arial" pitchFamily="34" charset="0"/>
                <a:cs typeface="Arial" pitchFamily="34" charset="0"/>
              </a:rPr>
              <a:t>Ưu điểm: </a:t>
            </a:r>
            <a:endParaRPr lang="en-US" sz="2800" b="1" dirty="0">
              <a:latin typeface="Arial" pitchFamily="34" charset="0"/>
              <a:cs typeface="Arial" pitchFamily="34" charset="0"/>
            </a:endParaRPr>
          </a:p>
          <a:p>
            <a:pPr lvl="0" algn="just">
              <a:lnSpc>
                <a:spcPct val="120000"/>
              </a:lnSpc>
            </a:pPr>
            <a:r>
              <a:rPr lang="en-US" sz="2800" dirty="0">
                <a:latin typeface="Arial" pitchFamily="34" charset="0"/>
                <a:cs typeface="Arial" pitchFamily="34" charset="0"/>
              </a:rPr>
              <a:t>Đ</a:t>
            </a:r>
            <a:r>
              <a:rPr lang="vi-VN" sz="2800" dirty="0">
                <a:latin typeface="Arial" pitchFamily="34" charset="0"/>
                <a:cs typeface="Arial" pitchFamily="34" charset="0"/>
              </a:rPr>
              <a:t>ơn giản, dễ tiến hành, </a:t>
            </a:r>
            <a:endParaRPr lang="en-US" sz="2800" dirty="0">
              <a:latin typeface="Arial" pitchFamily="34" charset="0"/>
              <a:cs typeface="Arial" pitchFamily="34" charset="0"/>
            </a:endParaRPr>
          </a:p>
          <a:p>
            <a:pPr lvl="0" algn="just">
              <a:lnSpc>
                <a:spcPct val="120000"/>
              </a:lnSpc>
            </a:pPr>
            <a:r>
              <a:rPr lang="en-US" sz="2800" dirty="0">
                <a:latin typeface="Arial" pitchFamily="34" charset="0"/>
                <a:cs typeface="Arial" pitchFamily="34" charset="0"/>
              </a:rPr>
              <a:t>N</a:t>
            </a:r>
            <a:r>
              <a:rPr lang="vi-VN" sz="2800" dirty="0">
                <a:latin typeface="Arial" pitchFamily="34" charset="0"/>
                <a:cs typeface="Arial" pitchFamily="34" charset="0"/>
              </a:rPr>
              <a:t>hanh chóng thu được thông tin mong muốn.</a:t>
            </a:r>
            <a:endParaRPr lang="en-US" sz="2800" dirty="0">
              <a:latin typeface="Arial" pitchFamily="34" charset="0"/>
              <a:cs typeface="Arial" pitchFamily="34" charset="0"/>
            </a:endParaRPr>
          </a:p>
          <a:p>
            <a:pPr marL="0" indent="0" algn="just">
              <a:lnSpc>
                <a:spcPct val="120000"/>
              </a:lnSpc>
              <a:buNone/>
            </a:pPr>
            <a:r>
              <a:rPr lang="en-US" sz="2800" b="1" dirty="0" err="1">
                <a:latin typeface="Arial" pitchFamily="34" charset="0"/>
                <a:cs typeface="Arial" pitchFamily="34" charset="0"/>
              </a:rPr>
              <a:t>Nhược</a:t>
            </a:r>
            <a:r>
              <a:rPr lang="en-US" sz="2800" b="1" dirty="0">
                <a:latin typeface="Arial" pitchFamily="34" charset="0"/>
                <a:cs typeface="Arial" pitchFamily="34" charset="0"/>
              </a:rPr>
              <a:t> </a:t>
            </a:r>
            <a:r>
              <a:rPr lang="en-US" sz="2800" b="1" dirty="0" err="1">
                <a:latin typeface="Arial" pitchFamily="34" charset="0"/>
                <a:cs typeface="Arial" pitchFamily="34" charset="0"/>
              </a:rPr>
              <a:t>điểm</a:t>
            </a:r>
            <a:r>
              <a:rPr lang="en-US" sz="2800" b="1" dirty="0">
                <a:latin typeface="Arial" pitchFamily="34" charset="0"/>
                <a:cs typeface="Arial" pitchFamily="34" charset="0"/>
              </a:rPr>
              <a:t>: </a:t>
            </a:r>
          </a:p>
          <a:p>
            <a:pPr algn="just">
              <a:lnSpc>
                <a:spcPct val="120000"/>
              </a:lnSpc>
            </a:pPr>
            <a:r>
              <a:rPr lang="en-US" sz="2800" dirty="0" err="1">
                <a:latin typeface="Arial" pitchFamily="34" charset="0"/>
                <a:cs typeface="Arial" pitchFamily="34" charset="0"/>
              </a:rPr>
              <a:t>Không</a:t>
            </a:r>
            <a:r>
              <a:rPr lang="en-US" sz="2800" dirty="0">
                <a:latin typeface="Arial" pitchFamily="34" charset="0"/>
                <a:cs typeface="Arial" pitchFamily="34" charset="0"/>
              </a:rPr>
              <a:t> </a:t>
            </a:r>
            <a:r>
              <a:rPr lang="en-US" sz="2800" dirty="0" err="1">
                <a:latin typeface="Arial" pitchFamily="34" charset="0"/>
                <a:cs typeface="Arial" pitchFamily="34" charset="0"/>
              </a:rPr>
              <a:t>xác</a:t>
            </a:r>
            <a:r>
              <a:rPr lang="en-US" sz="2800" dirty="0">
                <a:latin typeface="Arial" pitchFamily="34" charset="0"/>
                <a:cs typeface="Arial" pitchFamily="34" charset="0"/>
              </a:rPr>
              <a:t> </a:t>
            </a:r>
            <a:r>
              <a:rPr lang="en-US" sz="2800" dirty="0" err="1">
                <a:latin typeface="Arial" pitchFamily="34" charset="0"/>
                <a:cs typeface="Arial" pitchFamily="34" charset="0"/>
              </a:rPr>
              <a:t>định</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giữa</a:t>
            </a:r>
            <a:r>
              <a:rPr lang="en-US" sz="2800" dirty="0">
                <a:latin typeface="Arial" pitchFamily="34" charset="0"/>
                <a:cs typeface="Arial" pitchFamily="34" charset="0"/>
              </a:rPr>
              <a:t> </a:t>
            </a:r>
            <a:r>
              <a:rPr lang="en-US" sz="2800" dirty="0" err="1">
                <a:latin typeface="Arial" pitchFamily="34" charset="0"/>
                <a:cs typeface="Arial" pitchFamily="34" charset="0"/>
              </a:rPr>
              <a:t>yếu</a:t>
            </a:r>
            <a:r>
              <a:rPr lang="en-US" sz="2800" dirty="0">
                <a:latin typeface="Arial" pitchFamily="34" charset="0"/>
                <a:cs typeface="Arial" pitchFamily="34" charset="0"/>
              </a:rPr>
              <a:t> </a:t>
            </a:r>
            <a:r>
              <a:rPr lang="en-US" sz="2800" dirty="0" err="1">
                <a:latin typeface="Arial" pitchFamily="34" charset="0"/>
                <a:cs typeface="Arial" pitchFamily="34" charset="0"/>
              </a:rPr>
              <a:t>tố</a:t>
            </a:r>
            <a:r>
              <a:rPr lang="en-US" sz="2800" dirty="0">
                <a:latin typeface="Arial" pitchFamily="34" charset="0"/>
                <a:cs typeface="Arial" pitchFamily="34" charset="0"/>
              </a:rPr>
              <a:t> </a:t>
            </a:r>
            <a:r>
              <a:rPr lang="en-US" sz="2800" dirty="0" err="1">
                <a:latin typeface="Arial" pitchFamily="34" charset="0"/>
                <a:cs typeface="Arial" pitchFamily="34" charset="0"/>
              </a:rPr>
              <a:t>nghiên</a:t>
            </a:r>
            <a:r>
              <a:rPr lang="en-US" sz="2800" dirty="0">
                <a:latin typeface="Arial" pitchFamily="34" charset="0"/>
                <a:cs typeface="Arial" pitchFamily="34" charset="0"/>
              </a:rPr>
              <a:t> </a:t>
            </a:r>
            <a:r>
              <a:rPr lang="en-US" sz="2800" dirty="0" err="1">
                <a:latin typeface="Arial" pitchFamily="34" charset="0"/>
                <a:cs typeface="Arial" pitchFamily="34" charset="0"/>
              </a:rPr>
              <a:t>cứu</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yếu</a:t>
            </a:r>
            <a:r>
              <a:rPr lang="en-US" sz="2800" dirty="0">
                <a:latin typeface="Arial" pitchFamily="34" charset="0"/>
                <a:cs typeface="Arial" pitchFamily="34" charset="0"/>
              </a:rPr>
              <a:t> </a:t>
            </a:r>
            <a:r>
              <a:rPr lang="en-US" sz="2800" dirty="0" err="1">
                <a:latin typeface="Arial" pitchFamily="34" charset="0"/>
                <a:cs typeface="Arial" pitchFamily="34" charset="0"/>
              </a:rPr>
              <a:t>tố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xảy</a:t>
            </a:r>
            <a:r>
              <a:rPr lang="en-US" sz="2800" dirty="0">
                <a:latin typeface="Arial" pitchFamily="34" charset="0"/>
                <a:cs typeface="Arial" pitchFamily="34" charset="0"/>
              </a:rPr>
              <a:t> </a:t>
            </a:r>
            <a:r>
              <a:rPr lang="en-US" sz="2800" dirty="0" err="1">
                <a:latin typeface="Arial" pitchFamily="34" charset="0"/>
                <a:cs typeface="Arial" pitchFamily="34" charset="0"/>
              </a:rPr>
              <a:t>ra</a:t>
            </a:r>
            <a:r>
              <a:rPr lang="en-US" sz="2800" dirty="0">
                <a:latin typeface="Arial" pitchFamily="34" charset="0"/>
                <a:cs typeface="Arial" pitchFamily="34" charset="0"/>
              </a:rPr>
              <a:t> </a:t>
            </a:r>
            <a:r>
              <a:rPr lang="en-US" sz="2800" dirty="0" err="1">
                <a:latin typeface="Arial" pitchFamily="34" charset="0"/>
                <a:cs typeface="Arial" pitchFamily="34" charset="0"/>
              </a:rPr>
              <a:t>trước</a:t>
            </a:r>
            <a:r>
              <a:rPr lang="en-US" sz="2800" dirty="0">
                <a:latin typeface="Arial" pitchFamily="34" charset="0"/>
                <a:cs typeface="Arial" pitchFamily="34" charset="0"/>
              </a:rPr>
              <a:t>, </a:t>
            </a:r>
            <a:r>
              <a:rPr lang="en-US" sz="2800" dirty="0" err="1">
                <a:latin typeface="Arial" pitchFamily="34" charset="0"/>
                <a:cs typeface="Arial" pitchFamily="34" charset="0"/>
              </a:rPr>
              <a:t>yếu</a:t>
            </a:r>
            <a:r>
              <a:rPr lang="en-US" sz="2800" dirty="0">
                <a:latin typeface="Arial" pitchFamily="34" charset="0"/>
                <a:cs typeface="Arial" pitchFamily="34" charset="0"/>
              </a:rPr>
              <a:t> </a:t>
            </a:r>
            <a:r>
              <a:rPr lang="en-US" sz="2800" dirty="0" err="1">
                <a:latin typeface="Arial" pitchFamily="34" charset="0"/>
                <a:cs typeface="Arial" pitchFamily="34" charset="0"/>
              </a:rPr>
              <a:t>tố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hậu</a:t>
            </a:r>
            <a:r>
              <a:rPr lang="en-US" sz="2800" dirty="0">
                <a:latin typeface="Arial" pitchFamily="34" charset="0"/>
                <a:cs typeface="Arial" pitchFamily="34" charset="0"/>
              </a:rPr>
              <a:t> </a:t>
            </a:r>
            <a:r>
              <a:rPr lang="en-US" sz="2800" dirty="0" err="1">
                <a:latin typeface="Arial" pitchFamily="34" charset="0"/>
                <a:cs typeface="Arial" pitchFamily="34" charset="0"/>
              </a:rPr>
              <a:t>quả</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yếu</a:t>
            </a:r>
            <a:r>
              <a:rPr lang="en-US" sz="2800" dirty="0">
                <a:latin typeface="Arial" pitchFamily="34" charset="0"/>
                <a:cs typeface="Arial" pitchFamily="34" charset="0"/>
              </a:rPr>
              <a:t> </a:t>
            </a:r>
            <a:r>
              <a:rPr lang="en-US" sz="2800" dirty="0" err="1">
                <a:latin typeface="Arial" pitchFamily="34" charset="0"/>
                <a:cs typeface="Arial" pitchFamily="34" charset="0"/>
              </a:rPr>
              <a:t>tố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p>
          <a:p>
            <a:pPr algn="just">
              <a:lnSpc>
                <a:spcPct val="120000"/>
              </a:lnSpc>
            </a:pPr>
            <a:r>
              <a:rPr lang="en-US" sz="2800" dirty="0" err="1">
                <a:latin typeface="Arial" pitchFamily="34" charset="0"/>
                <a:cs typeface="Arial" pitchFamily="34" charset="0"/>
              </a:rPr>
              <a:t>Chỉ</a:t>
            </a:r>
            <a:r>
              <a:rPr lang="en-US" sz="2800" dirty="0">
                <a:latin typeface="Arial" pitchFamily="34" charset="0"/>
                <a:cs typeface="Arial" pitchFamily="34" charset="0"/>
              </a:rPr>
              <a:t> </a:t>
            </a:r>
            <a:r>
              <a:rPr lang="en-US" sz="2800" dirty="0" err="1">
                <a:latin typeface="Arial" pitchFamily="34" charset="0"/>
                <a:cs typeface="Arial" pitchFamily="34" charset="0"/>
              </a:rPr>
              <a:t>mô</a:t>
            </a:r>
            <a:r>
              <a:rPr lang="en-US" sz="2800" dirty="0">
                <a:latin typeface="Arial" pitchFamily="34" charset="0"/>
                <a:cs typeface="Arial" pitchFamily="34" charset="0"/>
              </a:rPr>
              <a:t> </a:t>
            </a:r>
            <a:r>
              <a:rPr lang="en-US" sz="2800" dirty="0" err="1">
                <a:latin typeface="Arial" pitchFamily="34" charset="0"/>
                <a:cs typeface="Arial" pitchFamily="34" charset="0"/>
              </a:rPr>
              <a:t>tả</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liệu</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mắc</a:t>
            </a:r>
            <a:r>
              <a:rPr lang="en-US" sz="2800" dirty="0">
                <a:latin typeface="Arial" pitchFamily="34" charset="0"/>
                <a:cs typeface="Arial" pitchFamily="34" charset="0"/>
              </a:rPr>
              <a:t>, </a:t>
            </a:r>
            <a:r>
              <a:rPr lang="en-US" sz="2800" dirty="0" err="1">
                <a:latin typeface="Arial" pitchFamily="34" charset="0"/>
                <a:cs typeface="Arial" pitchFamily="34" charset="0"/>
              </a:rPr>
              <a:t>phản</a:t>
            </a:r>
            <a:r>
              <a:rPr lang="en-US" sz="2800" dirty="0">
                <a:latin typeface="Arial" pitchFamily="34" charset="0"/>
                <a:cs typeface="Arial" pitchFamily="34" charset="0"/>
              </a:rPr>
              <a:t> </a:t>
            </a:r>
            <a:r>
              <a:rPr lang="en-US" sz="2800" dirty="0" err="1">
                <a:latin typeface="Arial" pitchFamily="34" charset="0"/>
                <a:cs typeface="Arial" pitchFamily="34" charset="0"/>
              </a:rPr>
              <a:t>ánh</a:t>
            </a:r>
            <a:r>
              <a:rPr lang="en-US" sz="2800" dirty="0">
                <a:latin typeface="Arial" pitchFamily="34" charset="0"/>
                <a:cs typeface="Arial" pitchFamily="34" charset="0"/>
              </a:rPr>
              <a:t> </a:t>
            </a:r>
            <a:r>
              <a:rPr lang="en-US" sz="2800" dirty="0" err="1">
                <a:latin typeface="Arial" pitchFamily="34" charset="0"/>
                <a:cs typeface="Arial" pitchFamily="34" charset="0"/>
              </a:rPr>
              <a:t>tình</a:t>
            </a:r>
            <a:r>
              <a:rPr lang="en-US" sz="2800" dirty="0">
                <a:latin typeface="Arial" pitchFamily="34" charset="0"/>
                <a:cs typeface="Arial" pitchFamily="34" charset="0"/>
              </a:rPr>
              <a:t> </a:t>
            </a:r>
            <a:r>
              <a:rPr lang="en-US" sz="2800" dirty="0" err="1">
                <a:latin typeface="Arial" pitchFamily="34" charset="0"/>
                <a:cs typeface="Arial" pitchFamily="34" charset="0"/>
              </a:rPr>
              <a:t>hình</a:t>
            </a:r>
            <a:r>
              <a:rPr lang="en-US" sz="2800" dirty="0">
                <a:latin typeface="Arial" pitchFamily="34" charset="0"/>
                <a:cs typeface="Arial" pitchFamily="34" charset="0"/>
              </a:rPr>
              <a:t> </a:t>
            </a:r>
            <a:r>
              <a:rPr lang="en-US" sz="2800" dirty="0" err="1">
                <a:latin typeface="Arial" pitchFamily="34" charset="0"/>
                <a:cs typeface="Arial" pitchFamily="34" charset="0"/>
              </a:rPr>
              <a:t>sức</a:t>
            </a:r>
            <a:r>
              <a:rPr lang="en-US" sz="2800" dirty="0">
                <a:latin typeface="Arial" pitchFamily="34" charset="0"/>
                <a:cs typeface="Arial" pitchFamily="34" charset="0"/>
              </a:rPr>
              <a:t> </a:t>
            </a:r>
            <a:r>
              <a:rPr lang="en-US" sz="2800" dirty="0" err="1">
                <a:latin typeface="Arial" pitchFamily="34" charset="0"/>
                <a:cs typeface="Arial" pitchFamily="34" charset="0"/>
              </a:rPr>
              <a:t>khỏe</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quần</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ở </a:t>
            </a:r>
            <a:r>
              <a:rPr lang="en-US" sz="2800" dirty="0" err="1">
                <a:latin typeface="Arial" pitchFamily="34" charset="0"/>
                <a:cs typeface="Arial" pitchFamily="34" charset="0"/>
              </a:rPr>
              <a:t>thời</a:t>
            </a:r>
            <a:r>
              <a:rPr lang="en-US" sz="2800" dirty="0">
                <a:latin typeface="Arial" pitchFamily="34" charset="0"/>
                <a:cs typeface="Arial" pitchFamily="34" charset="0"/>
              </a:rPr>
              <a:t> </a:t>
            </a:r>
            <a:r>
              <a:rPr lang="en-US" sz="2800" dirty="0" err="1">
                <a:latin typeface="Arial" pitchFamily="34" charset="0"/>
                <a:cs typeface="Arial" pitchFamily="34" charset="0"/>
              </a:rPr>
              <a:t>điểm</a:t>
            </a:r>
            <a:r>
              <a:rPr lang="en-US" sz="2800" dirty="0">
                <a:latin typeface="Arial" pitchFamily="34" charset="0"/>
                <a:cs typeface="Arial" pitchFamily="34" charset="0"/>
              </a:rPr>
              <a:t> </a:t>
            </a:r>
            <a:r>
              <a:rPr lang="en-US" sz="2800" dirty="0" err="1">
                <a:latin typeface="Arial" pitchFamily="34" charset="0"/>
                <a:cs typeface="Arial" pitchFamily="34" charset="0"/>
              </a:rPr>
              <a:t>nghiên</a:t>
            </a:r>
            <a:r>
              <a:rPr lang="en-US" sz="2800" dirty="0">
                <a:latin typeface="Arial" pitchFamily="34" charset="0"/>
                <a:cs typeface="Arial" pitchFamily="34" charset="0"/>
              </a:rPr>
              <a:t> </a:t>
            </a:r>
            <a:r>
              <a:rPr lang="en-US" sz="2800" dirty="0" err="1">
                <a:latin typeface="Arial" pitchFamily="34" charset="0"/>
                <a:cs typeface="Arial" pitchFamily="34" charset="0"/>
              </a:rPr>
              <a:t>cứu</a:t>
            </a:r>
            <a:r>
              <a:rPr lang="en-US" sz="2800" dirty="0">
                <a:latin typeface="Arial" pitchFamily="34" charset="0"/>
                <a:cs typeface="Arial" pitchFamily="34" charset="0"/>
              </a:rPr>
              <a:t>.</a:t>
            </a:r>
          </a:p>
        </p:txBody>
      </p:sp>
    </p:spTree>
    <p:extLst>
      <p:ext uri="{BB962C8B-B14F-4D97-AF65-F5344CB8AC3E}">
        <p14:creationId xmlns:p14="http://schemas.microsoft.com/office/powerpoint/2010/main" val="224841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solidFill>
                  <a:srgbClr val="FF0000"/>
                </a:solidFill>
                <a:latin typeface="Arial" panose="020B0604020202020204" pitchFamily="34" charset="0"/>
                <a:cs typeface="Arial" panose="020B0604020202020204" pitchFamily="34" charset="0"/>
              </a:rPr>
              <a:t>MỤC TIÊU HỌC TẬP</a:t>
            </a:r>
          </a:p>
        </p:txBody>
      </p:sp>
      <p:sp>
        <p:nvSpPr>
          <p:cNvPr id="3" name="Content Placeholder 2"/>
          <p:cNvSpPr>
            <a:spLocks noGrp="1"/>
          </p:cNvSpPr>
          <p:nvPr>
            <p:ph idx="1"/>
          </p:nvPr>
        </p:nvSpPr>
        <p:spPr>
          <a:xfrm>
            <a:off x="457200" y="1143000"/>
            <a:ext cx="8229600" cy="5410200"/>
          </a:xfrm>
        </p:spPr>
        <p:txBody>
          <a:bodyPr>
            <a:noAutofit/>
          </a:bodyPr>
          <a:lstStyle/>
          <a:p>
            <a:pPr marL="0" indent="0" algn="just">
              <a:buNone/>
            </a:pP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Kiến</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thức</a:t>
            </a:r>
            <a:endParaRPr lang="en-US" sz="2800" dirty="0">
              <a:latin typeface="Arial" panose="020B0604020202020204" pitchFamily="34" charset="0"/>
              <a:cs typeface="Arial" panose="020B0604020202020204" pitchFamily="34" charset="0"/>
            </a:endParaRPr>
          </a:p>
          <a:p>
            <a:pPr marL="514350" lvl="0" indent="-514350" algn="just">
              <a:buFont typeface="+mj-lt"/>
              <a:buAutoNum type="arabicPeriod"/>
            </a:pPr>
            <a:r>
              <a:rPr lang="en-US" sz="2800" dirty="0" err="1">
                <a:latin typeface="Arial" panose="020B0604020202020204" pitchFamily="34" charset="0"/>
                <a:cs typeface="Arial" panose="020B0604020202020204" pitchFamily="34" charset="0"/>
              </a:rPr>
              <a:t>Liệt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cứu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dịch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tễ</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bản</a:t>
            </a:r>
            <a:r>
              <a:rPr lang="en-US" sz="2800" dirty="0">
                <a:latin typeface="Arial" panose="020B0604020202020204" pitchFamily="34" charset="0"/>
                <a:cs typeface="Arial" panose="020B0604020202020204" pitchFamily="34" charset="0"/>
              </a:rPr>
              <a:t> </a:t>
            </a:r>
          </a:p>
          <a:p>
            <a:pPr marL="514350" lvl="0" indent="-514350" algn="just">
              <a:buFont typeface="+mj-lt"/>
              <a:buAutoNum type="arabicPeriod"/>
            </a:pPr>
            <a:r>
              <a:rPr lang="en-US" sz="2800" dirty="0" err="1">
                <a:latin typeface="Arial" panose="020B0604020202020204" pitchFamily="34" charset="0"/>
                <a:cs typeface="Arial" panose="020B0604020202020204" pitchFamily="34" charset="0"/>
              </a:rPr>
              <a:t>Trình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niệm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ưu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cứu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tả</a:t>
            </a:r>
            <a:r>
              <a:rPr lang="en-US" sz="2800" dirty="0">
                <a:latin typeface="Arial" panose="020B0604020202020204" pitchFamily="34" charset="0"/>
                <a:cs typeface="Arial" panose="020B0604020202020204" pitchFamily="34" charset="0"/>
              </a:rPr>
              <a:t>  </a:t>
            </a:r>
          </a:p>
          <a:p>
            <a:pPr marL="0" indent="0" algn="just">
              <a:buNone/>
            </a:pP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Kỹ</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năng</a:t>
            </a:r>
            <a:endParaRPr lang="en-US" sz="2800" dirty="0">
              <a:latin typeface="Arial" panose="020B0604020202020204" pitchFamily="34" charset="0"/>
              <a:cs typeface="Arial" panose="020B0604020202020204" pitchFamily="34" charset="0"/>
            </a:endParaRPr>
          </a:p>
          <a:p>
            <a:pPr marL="514350" lvl="0" indent="-514350" algn="just">
              <a:buFont typeface="+mj-lt"/>
              <a:buAutoNum type="arabicPeriod" startAt="3"/>
            </a:pPr>
            <a:r>
              <a:rPr lang="en-US" sz="2800" dirty="0" err="1">
                <a:latin typeface="Arial" panose="020B0604020202020204" pitchFamily="34" charset="0"/>
                <a:cs typeface="Arial" panose="020B0604020202020204" pitchFamily="34" charset="0"/>
              </a:rPr>
              <a:t>Xác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cứu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huống</a:t>
            </a:r>
            <a:r>
              <a:rPr lang="en-US" sz="2800" dirty="0">
                <a:latin typeface="Arial" panose="020B0604020202020204" pitchFamily="34" charset="0"/>
                <a:cs typeface="Arial" panose="020B0604020202020204" pitchFamily="34" charset="0"/>
              </a:rPr>
              <a:t> </a:t>
            </a:r>
          </a:p>
          <a:p>
            <a:pPr marL="0" indent="0" algn="just">
              <a:buNone/>
            </a:pPr>
            <a:r>
              <a:rPr lang="en-US" sz="2800"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Năng</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lực</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tự</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chủ</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và</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trách</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nhiệm</a:t>
            </a:r>
            <a:endParaRPr lang="en-US" sz="2800" dirty="0">
              <a:latin typeface="Arial" panose="020B0604020202020204" pitchFamily="34" charset="0"/>
              <a:cs typeface="Arial" panose="020B0604020202020204" pitchFamily="34" charset="0"/>
            </a:endParaRPr>
          </a:p>
          <a:p>
            <a:pPr marL="514350" indent="-514350" algn="just">
              <a:buFont typeface="+mj-lt"/>
              <a:buAutoNum type="arabicPeriod" startAt="4"/>
            </a:pP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cứu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khoa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khỏe</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163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pPr algn="ctr"/>
            <a:r>
              <a:rPr lang="en-US" sz="5000" b="1" dirty="0">
                <a:solidFill>
                  <a:srgbClr val="FF0000"/>
                </a:solidFill>
                <a:latin typeface="Arial" panose="020B0604020202020204" pitchFamily="34" charset="0"/>
                <a:cs typeface="Arial" panose="020B0604020202020204" pitchFamily="34" charset="0"/>
              </a:rPr>
              <a:t>CÁC ĐẶC TRƯNG MÔ TẢ</a:t>
            </a:r>
          </a:p>
        </p:txBody>
      </p:sp>
    </p:spTree>
    <p:extLst>
      <p:ext uri="{BB962C8B-B14F-4D97-AF65-F5344CB8AC3E}">
        <p14:creationId xmlns:p14="http://schemas.microsoft.com/office/powerpoint/2010/main" val="1012466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667512"/>
          </a:xfrm>
        </p:spPr>
        <p:txBody>
          <a:bodyPr>
            <a:noAutofit/>
          </a:bodyPr>
          <a:lstStyle/>
          <a:p>
            <a:pPr algn="ctr"/>
            <a:r>
              <a:rPr lang="en-US" sz="4000" b="1" dirty="0">
                <a:solidFill>
                  <a:srgbClr val="FF0000"/>
                </a:solidFill>
                <a:latin typeface="Arial" pitchFamily="34" charset="0"/>
                <a:cs typeface="Arial" pitchFamily="34" charset="0"/>
              </a:rPr>
              <a:t>CÁC ĐẶC TRƯNG MÔ TẢ</a:t>
            </a:r>
          </a:p>
        </p:txBody>
      </p:sp>
      <p:sp>
        <p:nvSpPr>
          <p:cNvPr id="22" name="Flowchart: Stored Data 21"/>
          <p:cNvSpPr/>
          <p:nvPr/>
        </p:nvSpPr>
        <p:spPr>
          <a:xfrm>
            <a:off x="4038600" y="1752600"/>
            <a:ext cx="3886200" cy="137160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Arial" pitchFamily="34" charset="0"/>
                <a:cs typeface="Arial" pitchFamily="34" charset="0"/>
              </a:rPr>
              <a:t>CON NGƯỜI</a:t>
            </a:r>
          </a:p>
        </p:txBody>
      </p:sp>
      <p:sp>
        <p:nvSpPr>
          <p:cNvPr id="30" name="Flowchart: Stored Data 29"/>
          <p:cNvSpPr/>
          <p:nvPr/>
        </p:nvSpPr>
        <p:spPr>
          <a:xfrm>
            <a:off x="4041468" y="3278034"/>
            <a:ext cx="3883332" cy="1371600"/>
          </a:xfrm>
          <a:prstGeom prst="flowChartOnlineStorag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THỜI GIAN</a:t>
            </a:r>
          </a:p>
        </p:txBody>
      </p:sp>
      <p:sp>
        <p:nvSpPr>
          <p:cNvPr id="31" name="Flowchart: Stored Data 30"/>
          <p:cNvSpPr/>
          <p:nvPr/>
        </p:nvSpPr>
        <p:spPr>
          <a:xfrm>
            <a:off x="4075974" y="4812099"/>
            <a:ext cx="3848826" cy="1371600"/>
          </a:xfrm>
          <a:prstGeom prst="flowChartOnlineStorage">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Arial" pitchFamily="34" charset="0"/>
                <a:cs typeface="Arial" pitchFamily="34" charset="0"/>
              </a:rPr>
              <a:t>KHÔNG GIAN</a:t>
            </a:r>
          </a:p>
        </p:txBody>
      </p:sp>
      <p:sp>
        <p:nvSpPr>
          <p:cNvPr id="35" name="Rectangle 34"/>
          <p:cNvSpPr/>
          <p:nvPr/>
        </p:nvSpPr>
        <p:spPr>
          <a:xfrm>
            <a:off x="1524000" y="1905000"/>
            <a:ext cx="25146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CC"/>
                </a:solidFill>
                <a:latin typeface="Arial" pitchFamily="34" charset="0"/>
                <a:cs typeface="Arial" pitchFamily="34" charset="0"/>
              </a:rPr>
              <a:t>AI?</a:t>
            </a:r>
          </a:p>
        </p:txBody>
      </p:sp>
      <p:sp>
        <p:nvSpPr>
          <p:cNvPr id="36" name="Rectangle 35"/>
          <p:cNvSpPr/>
          <p:nvPr/>
        </p:nvSpPr>
        <p:spPr>
          <a:xfrm>
            <a:off x="1524000" y="3352800"/>
            <a:ext cx="2514600" cy="121920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KHI NÀO?</a:t>
            </a:r>
          </a:p>
        </p:txBody>
      </p:sp>
      <p:sp>
        <p:nvSpPr>
          <p:cNvPr id="37" name="Rectangle 36"/>
          <p:cNvSpPr/>
          <p:nvPr/>
        </p:nvSpPr>
        <p:spPr>
          <a:xfrm>
            <a:off x="1524000" y="4866735"/>
            <a:ext cx="2556294" cy="1295400"/>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CC"/>
                </a:solidFill>
                <a:latin typeface="Arial" pitchFamily="34" charset="0"/>
                <a:cs typeface="Arial" pitchFamily="34" charset="0"/>
              </a:rPr>
              <a:t>Ở ĐÂU?</a:t>
            </a:r>
          </a:p>
        </p:txBody>
      </p:sp>
    </p:spTree>
    <p:extLst>
      <p:ext uri="{BB962C8B-B14F-4D97-AF65-F5344CB8AC3E}">
        <p14:creationId xmlns:p14="http://schemas.microsoft.com/office/powerpoint/2010/main" val="200930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31" grpId="0" animBg="1"/>
      <p:bldP spid="35" grpId="0" animBg="1"/>
      <p:bldP spid="36"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53997"/>
            <a:ext cx="8229600" cy="591312"/>
          </a:xfrm>
        </p:spPr>
        <p:txBody>
          <a:bodyPr>
            <a:noAutofit/>
          </a:bodyPr>
          <a:lstStyle/>
          <a:p>
            <a:r>
              <a:rPr lang="en-US" b="1" dirty="0">
                <a:solidFill>
                  <a:srgbClr val="FF0000"/>
                </a:solidFill>
                <a:latin typeface="Arial" pitchFamily="34" charset="0"/>
                <a:cs typeface="Arial" pitchFamily="34" charset="0"/>
              </a:rPr>
              <a:t>CON NGƯỜI</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94513941"/>
              </p:ext>
            </p:extLst>
          </p:nvPr>
        </p:nvGraphicFramePr>
        <p:xfrm>
          <a:off x="-838200" y="1041402"/>
          <a:ext cx="10820400" cy="5562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01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5B4A-927A-4A44-922A-5D485E1F7033}"/>
              </a:ext>
            </a:extLst>
          </p:cNvPr>
          <p:cNvSpPr>
            <a:spLocks noGrp="1"/>
          </p:cNvSpPr>
          <p:nvPr>
            <p:ph type="title"/>
          </p:nvPr>
        </p:nvSpPr>
        <p:spPr>
          <a:xfrm>
            <a:off x="457200" y="152400"/>
            <a:ext cx="8229600" cy="990600"/>
          </a:xfrm>
        </p:spPr>
        <p:txBody>
          <a:bodyPr>
            <a:normAutofit/>
          </a:bodyPr>
          <a:lstStyle/>
          <a:p>
            <a:r>
              <a:rPr lang="en-US" sz="4000" b="1" dirty="0">
                <a:solidFill>
                  <a:srgbClr val="FF0000"/>
                </a:solidFill>
                <a:latin typeface="Arial" panose="020B0604020202020204" pitchFamily="34" charset="0"/>
                <a:cs typeface="Arial" panose="020B0604020202020204" pitchFamily="34" charset="0"/>
              </a:rPr>
              <a:t>CON NG</a:t>
            </a:r>
            <a:r>
              <a:rPr lang="vi-VN" sz="4000" b="1" dirty="0">
                <a:solidFill>
                  <a:srgbClr val="FF0000"/>
                </a:solidFill>
                <a:latin typeface="Arial" panose="020B0604020202020204" pitchFamily="34" charset="0"/>
                <a:cs typeface="Arial" panose="020B0604020202020204" pitchFamily="34" charset="0"/>
              </a:rPr>
              <a:t>Ư</a:t>
            </a:r>
            <a:r>
              <a:rPr lang="en-US" sz="4000" b="1" dirty="0">
                <a:solidFill>
                  <a:srgbClr val="FF0000"/>
                </a:solidFill>
                <a:latin typeface="Arial" panose="020B0604020202020204" pitchFamily="34" charset="0"/>
                <a:cs typeface="Arial" panose="020B0604020202020204" pitchFamily="34" charset="0"/>
              </a:rPr>
              <a:t>ỜI: TUỔI</a:t>
            </a:r>
            <a:endParaRPr lang="en-US" sz="4000" b="1" dirty="0">
              <a:solidFill>
                <a:srgbClr val="FF0000"/>
              </a:solidFill>
            </a:endParaRPr>
          </a:p>
        </p:txBody>
      </p:sp>
      <p:sp>
        <p:nvSpPr>
          <p:cNvPr id="3" name="Content Placeholder 2">
            <a:extLst>
              <a:ext uri="{FF2B5EF4-FFF2-40B4-BE49-F238E27FC236}">
                <a16:creationId xmlns:a16="http://schemas.microsoft.com/office/drawing/2014/main" id="{BD24BF8B-F2A3-44D4-8D20-725E41464D9F}"/>
              </a:ext>
            </a:extLst>
          </p:cNvPr>
          <p:cNvSpPr>
            <a:spLocks noGrp="1"/>
          </p:cNvSpPr>
          <p:nvPr>
            <p:ph idx="1"/>
          </p:nvPr>
        </p:nvSpPr>
        <p:spPr>
          <a:xfrm>
            <a:off x="457200" y="6099174"/>
            <a:ext cx="8229600" cy="377826"/>
          </a:xfrm>
        </p:spPr>
        <p:txBody>
          <a:bodyPr>
            <a:normAutofit fontScale="70000" lnSpcReduction="20000"/>
          </a:bodyPr>
          <a:lstStyle/>
          <a:p>
            <a:pPr marL="0" indent="0" algn="r">
              <a:buNone/>
            </a:pPr>
            <a:r>
              <a:rPr lang="en-US" i="1" dirty="0"/>
              <a:t>(</a:t>
            </a:r>
            <a:r>
              <a:rPr lang="en-US" i="1" dirty="0" err="1"/>
              <a:t>Nguồn</a:t>
            </a:r>
            <a:r>
              <a:rPr lang="en-US" i="1" dirty="0"/>
              <a:t>: </a:t>
            </a:r>
            <a:r>
              <a:rPr lang="en-US" i="1" dirty="0" err="1"/>
              <a:t>Tạp</a:t>
            </a:r>
            <a:r>
              <a:rPr lang="en-US" i="1" dirty="0"/>
              <a:t> </a:t>
            </a:r>
            <a:r>
              <a:rPr lang="en-US" i="1" dirty="0" err="1"/>
              <a:t>chí</a:t>
            </a:r>
            <a:r>
              <a:rPr lang="en-US" i="1" dirty="0"/>
              <a:t> Y </a:t>
            </a:r>
            <a:r>
              <a:rPr lang="en-US" i="1" dirty="0" err="1"/>
              <a:t>học</a:t>
            </a:r>
            <a:r>
              <a:rPr lang="en-US" i="1" dirty="0"/>
              <a:t> Lancet, 3/2020)</a:t>
            </a:r>
          </a:p>
        </p:txBody>
      </p:sp>
      <p:pic>
        <p:nvPicPr>
          <p:cNvPr id="4" name="Picture 3">
            <a:extLst>
              <a:ext uri="{FF2B5EF4-FFF2-40B4-BE49-F238E27FC236}">
                <a16:creationId xmlns:a16="http://schemas.microsoft.com/office/drawing/2014/main" id="{2F98658B-C9EA-4078-BF07-7E0E670E3240}"/>
              </a:ext>
            </a:extLst>
          </p:cNvPr>
          <p:cNvPicPr>
            <a:picLocks noChangeAspect="1"/>
          </p:cNvPicPr>
          <p:nvPr/>
        </p:nvPicPr>
        <p:blipFill>
          <a:blip r:embed="rId2"/>
          <a:stretch>
            <a:fillRect/>
          </a:stretch>
        </p:blipFill>
        <p:spPr>
          <a:xfrm>
            <a:off x="609600" y="1143001"/>
            <a:ext cx="8077200" cy="4800600"/>
          </a:xfrm>
          <a:prstGeom prst="rect">
            <a:avLst/>
          </a:prstGeom>
        </p:spPr>
      </p:pic>
    </p:spTree>
    <p:extLst>
      <p:ext uri="{BB962C8B-B14F-4D97-AF65-F5344CB8AC3E}">
        <p14:creationId xmlns:p14="http://schemas.microsoft.com/office/powerpoint/2010/main" val="70228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65C9-9AEE-4F52-81BE-69AD1CE924C4}"/>
              </a:ext>
            </a:extLst>
          </p:cNvPr>
          <p:cNvSpPr>
            <a:spLocks noGrp="1"/>
          </p:cNvSpPr>
          <p:nvPr>
            <p:ph type="title"/>
          </p:nvPr>
        </p:nvSpPr>
        <p:spPr>
          <a:xfrm>
            <a:off x="457200" y="274638"/>
            <a:ext cx="8229600" cy="792162"/>
          </a:xfrm>
        </p:spPr>
        <p:txBody>
          <a:bodyPr>
            <a:normAutofit/>
          </a:bodyPr>
          <a:lstStyle/>
          <a:p>
            <a:r>
              <a:rPr lang="en-US" sz="4000" b="1" dirty="0">
                <a:solidFill>
                  <a:srgbClr val="FF0000"/>
                </a:solidFill>
                <a:latin typeface="Arial" panose="020B0604020202020204" pitchFamily="34" charset="0"/>
                <a:cs typeface="Arial" panose="020B0604020202020204" pitchFamily="34" charset="0"/>
              </a:rPr>
              <a:t>CON NG</a:t>
            </a:r>
            <a:r>
              <a:rPr lang="vi-VN" sz="4000" b="1" dirty="0">
                <a:solidFill>
                  <a:srgbClr val="FF0000"/>
                </a:solidFill>
                <a:latin typeface="Arial" panose="020B0604020202020204" pitchFamily="34" charset="0"/>
                <a:cs typeface="Arial" panose="020B0604020202020204" pitchFamily="34" charset="0"/>
              </a:rPr>
              <a:t>Ư</a:t>
            </a:r>
            <a:r>
              <a:rPr lang="en-US" sz="4000" b="1" dirty="0">
                <a:solidFill>
                  <a:srgbClr val="FF0000"/>
                </a:solidFill>
                <a:latin typeface="Arial" panose="020B0604020202020204" pitchFamily="34" charset="0"/>
                <a:cs typeface="Arial" panose="020B0604020202020204" pitchFamily="34" charset="0"/>
              </a:rPr>
              <a:t>ỜI: TUỔI</a:t>
            </a:r>
            <a:endParaRPr lang="en-US" sz="4000" dirty="0"/>
          </a:p>
        </p:txBody>
      </p:sp>
      <p:sp>
        <p:nvSpPr>
          <p:cNvPr id="3" name="Content Placeholder 2">
            <a:extLst>
              <a:ext uri="{FF2B5EF4-FFF2-40B4-BE49-F238E27FC236}">
                <a16:creationId xmlns:a16="http://schemas.microsoft.com/office/drawing/2014/main" id="{B3EFE21B-E475-43AC-A4AD-EDDA60D52197}"/>
              </a:ext>
            </a:extLst>
          </p:cNvPr>
          <p:cNvSpPr>
            <a:spLocks noGrp="1"/>
          </p:cNvSpPr>
          <p:nvPr>
            <p:ph idx="1"/>
          </p:nvPr>
        </p:nvSpPr>
        <p:spPr>
          <a:xfrm>
            <a:off x="457200" y="1332874"/>
            <a:ext cx="8229600" cy="4793290"/>
          </a:xfrm>
        </p:spPr>
        <p:txBody>
          <a:bodyPr/>
          <a:lstStyle/>
          <a:p>
            <a:endParaRPr lang="en-US" dirty="0"/>
          </a:p>
        </p:txBody>
      </p:sp>
      <p:pic>
        <p:nvPicPr>
          <p:cNvPr id="4" name="Picture 3">
            <a:extLst>
              <a:ext uri="{FF2B5EF4-FFF2-40B4-BE49-F238E27FC236}">
                <a16:creationId xmlns:a16="http://schemas.microsoft.com/office/drawing/2014/main" id="{5A5AB4FC-624A-476F-8123-43A0379B4CB7}"/>
              </a:ext>
            </a:extLst>
          </p:cNvPr>
          <p:cNvPicPr>
            <a:picLocks noChangeAspect="1"/>
          </p:cNvPicPr>
          <p:nvPr/>
        </p:nvPicPr>
        <p:blipFill>
          <a:blip r:embed="rId2"/>
          <a:stretch>
            <a:fillRect/>
          </a:stretch>
        </p:blipFill>
        <p:spPr>
          <a:xfrm>
            <a:off x="1752600" y="2099300"/>
            <a:ext cx="5324891" cy="3989388"/>
          </a:xfrm>
          <a:prstGeom prst="rect">
            <a:avLst/>
          </a:prstGeom>
        </p:spPr>
      </p:pic>
      <p:pic>
        <p:nvPicPr>
          <p:cNvPr id="5" name="Picture 4">
            <a:extLst>
              <a:ext uri="{FF2B5EF4-FFF2-40B4-BE49-F238E27FC236}">
                <a16:creationId xmlns:a16="http://schemas.microsoft.com/office/drawing/2014/main" id="{1EF3A390-AEFA-47BD-B5ED-23E8ADC46F91}"/>
              </a:ext>
            </a:extLst>
          </p:cNvPr>
          <p:cNvPicPr>
            <a:picLocks noChangeAspect="1"/>
          </p:cNvPicPr>
          <p:nvPr/>
        </p:nvPicPr>
        <p:blipFill>
          <a:blip r:embed="rId3"/>
          <a:stretch>
            <a:fillRect/>
          </a:stretch>
        </p:blipFill>
        <p:spPr>
          <a:xfrm>
            <a:off x="1018759" y="6354761"/>
            <a:ext cx="7668041" cy="414489"/>
          </a:xfrm>
          <a:prstGeom prst="rect">
            <a:avLst/>
          </a:prstGeom>
        </p:spPr>
      </p:pic>
      <p:pic>
        <p:nvPicPr>
          <p:cNvPr id="6" name="Picture 5">
            <a:extLst>
              <a:ext uri="{FF2B5EF4-FFF2-40B4-BE49-F238E27FC236}">
                <a16:creationId xmlns:a16="http://schemas.microsoft.com/office/drawing/2014/main" id="{66D03DFC-C9CF-4A6F-A02C-3C13DC2811FD}"/>
              </a:ext>
            </a:extLst>
          </p:cNvPr>
          <p:cNvPicPr>
            <a:picLocks noChangeAspect="1"/>
          </p:cNvPicPr>
          <p:nvPr/>
        </p:nvPicPr>
        <p:blipFill>
          <a:blip r:embed="rId4"/>
          <a:stretch>
            <a:fillRect/>
          </a:stretch>
        </p:blipFill>
        <p:spPr>
          <a:xfrm>
            <a:off x="5891212" y="1473773"/>
            <a:ext cx="3000375" cy="666750"/>
          </a:xfrm>
          <a:prstGeom prst="rect">
            <a:avLst/>
          </a:prstGeom>
        </p:spPr>
      </p:pic>
    </p:spTree>
    <p:extLst>
      <p:ext uri="{BB962C8B-B14F-4D97-AF65-F5344CB8AC3E}">
        <p14:creationId xmlns:p14="http://schemas.microsoft.com/office/powerpoint/2010/main" val="3582535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Virus corona: Tỷ lệ tử vong theo giới tính, tuổi tác, và tình trạng sức  khỏe - BBC News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 y="381000"/>
            <a:ext cx="8679256"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84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1366340"/>
            <a:ext cx="1676400" cy="464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ct val="0"/>
              </a:spcBef>
              <a:defRPr/>
            </a:pPr>
            <a:r>
              <a:rPr lang="en-US" sz="2800" b="1" dirty="0">
                <a:solidFill>
                  <a:srgbClr val="FF0000"/>
                </a:solidFill>
                <a:latin typeface="Arial" pitchFamily="34" charset="0"/>
                <a:cs typeface="Arial" pitchFamily="34" charset="0"/>
              </a:rPr>
              <a:t>CÁC ĐẶC TRƯNG VỀ GIA ĐÌNH</a:t>
            </a:r>
            <a:endParaRPr lang="en-US" sz="2800" b="1" dirty="0">
              <a:solidFill>
                <a:schemeClr val="tx2"/>
              </a:solidFill>
              <a:latin typeface="Arial" pitchFamily="34" charset="0"/>
              <a:cs typeface="Arial" pitchFamily="34" charset="0"/>
            </a:endParaRPr>
          </a:p>
        </p:txBody>
      </p:sp>
      <p:grpSp>
        <p:nvGrpSpPr>
          <p:cNvPr id="3" name="Group 2"/>
          <p:cNvGrpSpPr/>
          <p:nvPr/>
        </p:nvGrpSpPr>
        <p:grpSpPr>
          <a:xfrm>
            <a:off x="2590800" y="1371600"/>
            <a:ext cx="5638800" cy="4719140"/>
            <a:chOff x="2590800" y="1371600"/>
            <a:chExt cx="5638800" cy="4719140"/>
          </a:xfrm>
        </p:grpSpPr>
        <p:sp>
          <p:nvSpPr>
            <p:cNvPr id="35" name="Rectangle 34"/>
            <p:cNvSpPr/>
            <p:nvPr/>
          </p:nvSpPr>
          <p:spPr>
            <a:xfrm>
              <a:off x="3455314" y="1371600"/>
              <a:ext cx="4774286" cy="98534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200" dirty="0" err="1">
                  <a:ln/>
                  <a:solidFill>
                    <a:schemeClr val="bg1"/>
                  </a:solidFill>
                  <a:latin typeface="Arial" pitchFamily="34" charset="0"/>
                  <a:cs typeface="Arial" pitchFamily="34" charset="0"/>
                </a:rPr>
                <a:t>Số</a:t>
              </a:r>
              <a:r>
                <a:rPr lang="en-US" sz="3200" dirty="0">
                  <a:ln/>
                  <a:solidFill>
                    <a:schemeClr val="bg1"/>
                  </a:solidFill>
                  <a:latin typeface="Arial" pitchFamily="34" charset="0"/>
                  <a:cs typeface="Arial" pitchFamily="34" charset="0"/>
                </a:rPr>
                <a:t> </a:t>
              </a:r>
              <a:r>
                <a:rPr lang="en-US" sz="3200" dirty="0" err="1">
                  <a:ln/>
                  <a:solidFill>
                    <a:schemeClr val="bg1"/>
                  </a:solidFill>
                  <a:latin typeface="Arial" pitchFamily="34" charset="0"/>
                  <a:cs typeface="Arial" pitchFamily="34" charset="0"/>
                </a:rPr>
                <a:t>người</a:t>
              </a:r>
              <a:r>
                <a:rPr lang="en-US" sz="3200" dirty="0">
                  <a:ln/>
                  <a:solidFill>
                    <a:schemeClr val="bg1"/>
                  </a:solidFill>
                  <a:latin typeface="Arial" pitchFamily="34" charset="0"/>
                  <a:cs typeface="Arial" pitchFamily="34" charset="0"/>
                </a:rPr>
                <a:t> </a:t>
              </a:r>
              <a:r>
                <a:rPr lang="en-US" sz="3200" dirty="0" err="1">
                  <a:ln/>
                  <a:solidFill>
                    <a:schemeClr val="bg1"/>
                  </a:solidFill>
                  <a:latin typeface="Arial" pitchFamily="34" charset="0"/>
                  <a:cs typeface="Arial" pitchFamily="34" charset="0"/>
                </a:rPr>
                <a:t>trong</a:t>
              </a:r>
              <a:r>
                <a:rPr lang="en-US" sz="3200" dirty="0">
                  <a:ln/>
                  <a:solidFill>
                    <a:schemeClr val="bg1"/>
                  </a:solidFill>
                  <a:latin typeface="Arial" pitchFamily="34" charset="0"/>
                  <a:cs typeface="Arial" pitchFamily="34" charset="0"/>
                </a:rPr>
                <a:t> </a:t>
              </a:r>
              <a:r>
                <a:rPr lang="en-US" sz="3200" dirty="0" err="1">
                  <a:ln/>
                  <a:solidFill>
                    <a:schemeClr val="bg1"/>
                  </a:solidFill>
                  <a:latin typeface="Arial" pitchFamily="34" charset="0"/>
                  <a:cs typeface="Arial" pitchFamily="34" charset="0"/>
                </a:rPr>
                <a:t>gia</a:t>
              </a:r>
              <a:r>
                <a:rPr lang="en-US" sz="3200" dirty="0">
                  <a:ln/>
                  <a:solidFill>
                    <a:schemeClr val="bg1"/>
                  </a:solidFill>
                  <a:latin typeface="Arial" pitchFamily="34" charset="0"/>
                  <a:cs typeface="Arial" pitchFamily="34" charset="0"/>
                </a:rPr>
                <a:t> </a:t>
              </a:r>
              <a:r>
                <a:rPr lang="en-US" sz="3200" dirty="0" err="1">
                  <a:ln/>
                  <a:solidFill>
                    <a:schemeClr val="bg1"/>
                  </a:solidFill>
                  <a:latin typeface="Arial" pitchFamily="34" charset="0"/>
                  <a:cs typeface="Arial" pitchFamily="34" charset="0"/>
                </a:rPr>
                <a:t>đình</a:t>
              </a:r>
              <a:r>
                <a:rPr lang="en-US" sz="3200" dirty="0">
                  <a:ln/>
                  <a:solidFill>
                    <a:schemeClr val="bg1"/>
                  </a:solidFill>
                  <a:latin typeface="Arial" pitchFamily="34" charset="0"/>
                  <a:cs typeface="Arial" pitchFamily="34" charset="0"/>
                </a:rPr>
                <a:t>/ </a:t>
              </a:r>
              <a:r>
                <a:rPr lang="en-US" sz="3200" dirty="0" err="1">
                  <a:ln/>
                  <a:solidFill>
                    <a:schemeClr val="bg1"/>
                  </a:solidFill>
                  <a:latin typeface="Arial" pitchFamily="34" charset="0"/>
                  <a:cs typeface="Arial" pitchFamily="34" charset="0"/>
                </a:rPr>
                <a:t>cấu</a:t>
              </a:r>
              <a:r>
                <a:rPr lang="en-US" sz="3200" dirty="0">
                  <a:ln/>
                  <a:solidFill>
                    <a:schemeClr val="bg1"/>
                  </a:solidFill>
                  <a:latin typeface="Arial" pitchFamily="34" charset="0"/>
                  <a:cs typeface="Arial" pitchFamily="34" charset="0"/>
                </a:rPr>
                <a:t> </a:t>
              </a:r>
              <a:r>
                <a:rPr lang="en-US" sz="3200" dirty="0" err="1">
                  <a:ln/>
                  <a:solidFill>
                    <a:schemeClr val="bg1"/>
                  </a:solidFill>
                  <a:latin typeface="Arial" pitchFamily="34" charset="0"/>
                  <a:cs typeface="Arial" pitchFamily="34" charset="0"/>
                </a:rPr>
                <a:t>trúc</a:t>
              </a:r>
              <a:r>
                <a:rPr lang="en-US" sz="3200" dirty="0">
                  <a:ln/>
                  <a:solidFill>
                    <a:schemeClr val="bg1"/>
                  </a:solidFill>
                  <a:latin typeface="Arial" pitchFamily="34" charset="0"/>
                  <a:cs typeface="Arial" pitchFamily="34" charset="0"/>
                </a:rPr>
                <a:t> </a:t>
              </a:r>
              <a:r>
                <a:rPr lang="en-US" sz="3200" dirty="0" err="1">
                  <a:ln/>
                  <a:solidFill>
                    <a:schemeClr val="bg1"/>
                  </a:solidFill>
                  <a:latin typeface="Arial" pitchFamily="34" charset="0"/>
                  <a:cs typeface="Arial" pitchFamily="34" charset="0"/>
                </a:rPr>
                <a:t>gia</a:t>
              </a:r>
              <a:r>
                <a:rPr lang="en-US" sz="3200" dirty="0">
                  <a:ln/>
                  <a:solidFill>
                    <a:schemeClr val="bg1"/>
                  </a:solidFill>
                  <a:latin typeface="Arial" pitchFamily="34" charset="0"/>
                  <a:cs typeface="Arial" pitchFamily="34" charset="0"/>
                </a:rPr>
                <a:t> </a:t>
              </a:r>
              <a:r>
                <a:rPr lang="en-US" sz="3200" dirty="0" err="1">
                  <a:ln/>
                  <a:solidFill>
                    <a:schemeClr val="bg1"/>
                  </a:solidFill>
                  <a:latin typeface="Arial" pitchFamily="34" charset="0"/>
                  <a:cs typeface="Arial" pitchFamily="34" charset="0"/>
                </a:rPr>
                <a:t>đình</a:t>
              </a:r>
              <a:endParaRPr lang="en-US" sz="3200" dirty="0">
                <a:ln/>
                <a:solidFill>
                  <a:schemeClr val="bg1"/>
                </a:solidFill>
                <a:latin typeface="Arial" pitchFamily="34" charset="0"/>
                <a:cs typeface="Arial" pitchFamily="34" charset="0"/>
              </a:endParaRPr>
            </a:p>
          </p:txBody>
        </p:sp>
        <p:sp>
          <p:nvSpPr>
            <p:cNvPr id="36" name="Rectangle 35"/>
            <p:cNvSpPr/>
            <p:nvPr/>
          </p:nvSpPr>
          <p:spPr>
            <a:xfrm>
              <a:off x="3455314" y="2667000"/>
              <a:ext cx="4774286" cy="98534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200">
                  <a:ln/>
                  <a:solidFill>
                    <a:schemeClr val="bg1"/>
                  </a:solidFill>
                  <a:latin typeface="Arial" pitchFamily="34" charset="0"/>
                  <a:cs typeface="Arial" pitchFamily="34" charset="0"/>
                </a:rPr>
                <a:t>Thứ tự sinh</a:t>
              </a:r>
            </a:p>
          </p:txBody>
        </p:sp>
        <p:sp>
          <p:nvSpPr>
            <p:cNvPr id="37" name="Rectangle 36"/>
            <p:cNvSpPr/>
            <p:nvPr/>
          </p:nvSpPr>
          <p:spPr>
            <a:xfrm>
              <a:off x="3455314" y="3962400"/>
              <a:ext cx="4774286" cy="90914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200">
                  <a:ln/>
                  <a:solidFill>
                    <a:schemeClr val="bg1"/>
                  </a:solidFill>
                  <a:latin typeface="Arial" pitchFamily="34" charset="0"/>
                  <a:cs typeface="Arial" pitchFamily="34" charset="0"/>
                </a:rPr>
                <a:t>Tuổi của cha mẹ</a:t>
              </a:r>
            </a:p>
          </p:txBody>
        </p:sp>
        <p:sp>
          <p:nvSpPr>
            <p:cNvPr id="38" name="Rectangle 37"/>
            <p:cNvSpPr/>
            <p:nvPr/>
          </p:nvSpPr>
          <p:spPr>
            <a:xfrm>
              <a:off x="3455314" y="5181600"/>
              <a:ext cx="4774286" cy="90914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200">
                  <a:ln/>
                  <a:solidFill>
                    <a:schemeClr val="bg1"/>
                  </a:solidFill>
                  <a:latin typeface="Arial" pitchFamily="34" charset="0"/>
                  <a:cs typeface="Arial" pitchFamily="34" charset="0"/>
                </a:rPr>
                <a:t>Tình trạng mất bố/mẹ</a:t>
              </a:r>
            </a:p>
          </p:txBody>
        </p:sp>
        <p:cxnSp>
          <p:nvCxnSpPr>
            <p:cNvPr id="10" name="Straight Connector 9"/>
            <p:cNvCxnSpPr>
              <a:stCxn id="8" idx="3"/>
              <a:endCxn id="35" idx="1"/>
            </p:cNvCxnSpPr>
            <p:nvPr/>
          </p:nvCxnSpPr>
          <p:spPr>
            <a:xfrm flipV="1">
              <a:off x="2590800" y="1864270"/>
              <a:ext cx="864514" cy="1826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3"/>
              <a:endCxn id="36" idx="1"/>
            </p:cNvCxnSpPr>
            <p:nvPr/>
          </p:nvCxnSpPr>
          <p:spPr>
            <a:xfrm flipV="1">
              <a:off x="2590800" y="3159670"/>
              <a:ext cx="864514" cy="5307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a:endCxn id="37" idx="1"/>
            </p:cNvCxnSpPr>
            <p:nvPr/>
          </p:nvCxnSpPr>
          <p:spPr>
            <a:xfrm>
              <a:off x="2590800" y="3690440"/>
              <a:ext cx="864514" cy="7265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3"/>
              <a:endCxn id="38" idx="1"/>
            </p:cNvCxnSpPr>
            <p:nvPr/>
          </p:nvCxnSpPr>
          <p:spPr>
            <a:xfrm>
              <a:off x="2590800" y="3690440"/>
              <a:ext cx="864514" cy="19457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964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s://encrypted-tbn1.gstatic.com/images?q=tbn:ANd9GcTusNcC26HlFx7-_noO61U1WRfZ1N_-VZC5dFjh71rH1f4x29EfzA"/>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414063" y="2370830"/>
            <a:ext cx="2886176" cy="2277370"/>
          </a:xfrm>
          <a:prstGeom prst="rect">
            <a:avLst/>
          </a:prstGeom>
          <a:noFill/>
        </p:spPr>
      </p:pic>
      <p:sp>
        <p:nvSpPr>
          <p:cNvPr id="7" name="Title 1"/>
          <p:cNvSpPr>
            <a:spLocks noGrp="1"/>
          </p:cNvSpPr>
          <p:nvPr>
            <p:ph type="title"/>
          </p:nvPr>
        </p:nvSpPr>
        <p:spPr>
          <a:xfrm>
            <a:off x="533400" y="457200"/>
            <a:ext cx="8229600" cy="1315530"/>
          </a:xfrm>
        </p:spPr>
        <p:txBody>
          <a:bodyPr>
            <a:noAutofit/>
          </a:bodyPr>
          <a:lstStyle/>
          <a:p>
            <a:pPr algn="ctr"/>
            <a:r>
              <a:rPr lang="en-US" sz="4000" b="1" dirty="0">
                <a:solidFill>
                  <a:srgbClr val="FF0000"/>
                </a:solidFill>
                <a:latin typeface="Arial" pitchFamily="34" charset="0"/>
                <a:cs typeface="Arial" pitchFamily="34" charset="0"/>
              </a:rPr>
              <a:t>CÁC ĐẶC TRƯNG KHÁC </a:t>
            </a:r>
            <a:br>
              <a:rPr lang="vi-VN" sz="4000" b="1" dirty="0">
                <a:solidFill>
                  <a:srgbClr val="FF0000"/>
                </a:solidFill>
                <a:latin typeface="Arial" pitchFamily="34" charset="0"/>
                <a:cs typeface="Arial" pitchFamily="34" charset="0"/>
              </a:rPr>
            </a:br>
            <a:r>
              <a:rPr lang="en-US" sz="4000" b="1" dirty="0">
                <a:solidFill>
                  <a:srgbClr val="FF0000"/>
                </a:solidFill>
                <a:latin typeface="Arial" pitchFamily="34" charset="0"/>
                <a:cs typeface="Arial" pitchFamily="34" charset="0"/>
              </a:rPr>
              <a:t>VỀ CON NGƯỜI</a:t>
            </a:r>
          </a:p>
        </p:txBody>
      </p:sp>
      <p:pic>
        <p:nvPicPr>
          <p:cNvPr id="6" name="Picture 2" descr="https://encrypted-tbn1.gstatic.com/images?q=tbn:ANd9GcQ9S67KHl_MCkhAxQyENPVJCNt7f7MFMLXO9ZUSXAtRhgdSRKdmsw"/>
          <p:cNvPicPr>
            <a:picLocks noChangeAspect="1" noChangeArrowheads="1"/>
          </p:cNvPicPr>
          <p:nvPr/>
        </p:nvPicPr>
        <p:blipFill>
          <a:blip r:embed="rId4"/>
          <a:srcRect/>
          <a:stretch>
            <a:fillRect/>
          </a:stretch>
        </p:blipFill>
        <p:spPr bwMode="auto">
          <a:xfrm>
            <a:off x="5961917" y="2432655"/>
            <a:ext cx="2877282" cy="2319669"/>
          </a:xfrm>
          <a:prstGeom prst="rect">
            <a:avLst/>
          </a:prstGeom>
          <a:noFill/>
        </p:spPr>
      </p:pic>
      <p:sp>
        <p:nvSpPr>
          <p:cNvPr id="10" name="Rectangle 9"/>
          <p:cNvSpPr/>
          <p:nvPr/>
        </p:nvSpPr>
        <p:spPr>
          <a:xfrm>
            <a:off x="5985294" y="4718655"/>
            <a:ext cx="2819400" cy="780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algn="ctr">
              <a:spcBef>
                <a:spcPct val="20000"/>
              </a:spcBef>
              <a:buClr>
                <a:schemeClr val="accent3"/>
              </a:buClr>
              <a:buSzPct val="95000"/>
              <a:defRPr/>
            </a:pPr>
            <a:r>
              <a:rPr lang="en-US" sz="3200">
                <a:solidFill>
                  <a:srgbClr val="0000CC"/>
                </a:solidFill>
                <a:latin typeface="Arial" pitchFamily="34" charset="0"/>
                <a:cs typeface="Arial" pitchFamily="34" charset="0"/>
              </a:rPr>
              <a:t>Nhóm máu</a:t>
            </a:r>
          </a:p>
        </p:txBody>
      </p:sp>
      <p:pic>
        <p:nvPicPr>
          <p:cNvPr id="21506" name="Picture 2" descr="Kết quả hình ảnh cho cảm xúc"/>
          <p:cNvPicPr>
            <a:picLocks noChangeAspect="1" noChangeArrowheads="1"/>
          </p:cNvPicPr>
          <p:nvPr/>
        </p:nvPicPr>
        <p:blipFill>
          <a:blip r:embed="rId5"/>
          <a:srcRect/>
          <a:stretch>
            <a:fillRect/>
          </a:stretch>
        </p:blipFill>
        <p:spPr bwMode="auto">
          <a:xfrm>
            <a:off x="3404559" y="2362201"/>
            <a:ext cx="2444075" cy="2057399"/>
          </a:xfrm>
          <a:prstGeom prst="rect">
            <a:avLst/>
          </a:prstGeom>
          <a:noFill/>
        </p:spPr>
      </p:pic>
      <p:sp>
        <p:nvSpPr>
          <p:cNvPr id="11" name="Content Placeholder 2"/>
          <p:cNvSpPr txBox="1">
            <a:spLocks/>
          </p:cNvSpPr>
          <p:nvPr/>
        </p:nvSpPr>
        <p:spPr>
          <a:xfrm>
            <a:off x="3370053" y="4714344"/>
            <a:ext cx="2514600" cy="8137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0" i="0" u="none" strike="noStrike" kern="1200" cap="none" spc="0" normalizeH="0" baseline="0" noProof="0">
                <a:ln>
                  <a:noFill/>
                </a:ln>
                <a:solidFill>
                  <a:srgbClr val="0000CC"/>
                </a:solidFill>
                <a:effectLst/>
                <a:uLnTx/>
                <a:uFillTx/>
                <a:latin typeface="Arial" pitchFamily="34" charset="0"/>
                <a:ea typeface="+mn-ea"/>
                <a:cs typeface="Arial" pitchFamily="34" charset="0"/>
              </a:rPr>
              <a:t>Tính</a:t>
            </a:r>
            <a:r>
              <a:rPr kumimoji="0" lang="en-US" sz="2800" b="0" i="0" u="none" strike="noStrike" kern="1200" cap="none" spc="0" normalizeH="0" noProof="0">
                <a:ln>
                  <a:noFill/>
                </a:ln>
                <a:solidFill>
                  <a:srgbClr val="0000CC"/>
                </a:solidFill>
                <a:effectLst/>
                <a:uLnTx/>
                <a:uFillTx/>
                <a:latin typeface="Arial" pitchFamily="34" charset="0"/>
                <a:ea typeface="+mn-ea"/>
                <a:cs typeface="Arial" pitchFamily="34" charset="0"/>
              </a:rPr>
              <a:t> cách</a:t>
            </a:r>
            <a:endParaRPr kumimoji="0" lang="en-US" sz="2800" b="0" i="0" u="none" strike="noStrike" kern="1200" cap="none" spc="0" normalizeH="0" baseline="0" noProof="0">
              <a:ln>
                <a:noFill/>
              </a:ln>
              <a:solidFill>
                <a:srgbClr val="0000CC"/>
              </a:solidFill>
              <a:effectLst/>
              <a:uLnTx/>
              <a:uFillTx/>
              <a:latin typeface="Arial" pitchFamily="34" charset="0"/>
              <a:ea typeface="+mn-ea"/>
              <a:cs typeface="Arial" pitchFamily="34" charset="0"/>
            </a:endParaRPr>
          </a:p>
        </p:txBody>
      </p:sp>
      <p:sp>
        <p:nvSpPr>
          <p:cNvPr id="13" name="Content Placeholder 2"/>
          <p:cNvSpPr txBox="1">
            <a:spLocks/>
          </p:cNvSpPr>
          <p:nvPr/>
        </p:nvSpPr>
        <p:spPr>
          <a:xfrm>
            <a:off x="457200" y="4633824"/>
            <a:ext cx="2819400" cy="9287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p>
            <a:pPr marL="274320" marR="0" lvl="0" indent="-274320" algn="ctr" defTabSz="914400" rtl="0" eaLnBrk="1" fontAlgn="auto" latinLnBrk="0" hangingPunct="1">
              <a:lnSpc>
                <a:spcPct val="100000"/>
              </a:lnSpc>
              <a:spcAft>
                <a:spcPts val="0"/>
              </a:spcAft>
              <a:buClr>
                <a:schemeClr val="accent3"/>
              </a:buClr>
              <a:buSzPct val="95000"/>
              <a:buFont typeface="Wingdings 2"/>
              <a:buNone/>
              <a:tabLst/>
              <a:defRPr/>
            </a:pPr>
            <a:r>
              <a:rPr kumimoji="0" lang="en-US" sz="2800" b="0" i="0" u="none" strike="noStrike" kern="1200" cap="none" spc="0" normalizeH="0" baseline="0" noProof="0">
                <a:ln>
                  <a:noFill/>
                </a:ln>
                <a:solidFill>
                  <a:srgbClr val="0000CC"/>
                </a:solidFill>
                <a:effectLst/>
                <a:uLnTx/>
                <a:uFillTx/>
                <a:latin typeface="Arial" pitchFamily="34" charset="0"/>
                <a:ea typeface="+mn-ea"/>
                <a:cs typeface="Arial" pitchFamily="34" charset="0"/>
              </a:rPr>
              <a:t>Tiếp xúc </a:t>
            </a:r>
          </a:p>
          <a:p>
            <a:pPr marL="274320" marR="0" lvl="0" indent="-274320" algn="ctr" defTabSz="914400" rtl="0" eaLnBrk="1" fontAlgn="auto" latinLnBrk="0" hangingPunct="1">
              <a:lnSpc>
                <a:spcPct val="100000"/>
              </a:lnSpc>
              <a:spcAft>
                <a:spcPts val="0"/>
              </a:spcAft>
              <a:buClr>
                <a:schemeClr val="accent3"/>
              </a:buClr>
              <a:buSzPct val="95000"/>
              <a:buFont typeface="Wingdings 2"/>
              <a:buNone/>
              <a:tabLst/>
              <a:defRPr/>
            </a:pPr>
            <a:r>
              <a:rPr kumimoji="0" lang="en-US" sz="2800" b="0" i="0" u="none" strike="noStrike" kern="1200" cap="none" spc="0" normalizeH="0" noProof="0">
                <a:ln>
                  <a:noFill/>
                </a:ln>
                <a:solidFill>
                  <a:srgbClr val="0000CC"/>
                </a:solidFill>
                <a:effectLst/>
                <a:uLnTx/>
                <a:uFillTx/>
                <a:latin typeface="Arial" pitchFamily="34" charset="0"/>
                <a:ea typeface="+mn-ea"/>
                <a:cs typeface="Arial" pitchFamily="34" charset="0"/>
              </a:rPr>
              <a:t>môi trường</a:t>
            </a:r>
            <a:endParaRPr kumimoji="0" lang="en-US" sz="2800" b="0" i="0" u="none" strike="noStrike" kern="1200" cap="none" spc="0" normalizeH="0" baseline="0" noProof="0">
              <a:ln>
                <a:noFill/>
              </a:ln>
              <a:solidFill>
                <a:srgbClr val="0000CC"/>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7614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6436" y="710604"/>
            <a:ext cx="8229600" cy="667512"/>
          </a:xfrm>
        </p:spPr>
        <p:txBody>
          <a:bodyPr>
            <a:noAutofit/>
          </a:bodyPr>
          <a:lstStyle/>
          <a:p>
            <a:pPr algn="ctr"/>
            <a:r>
              <a:rPr lang="en-US" sz="4000" b="1" dirty="0">
                <a:solidFill>
                  <a:srgbClr val="FF0000"/>
                </a:solidFill>
                <a:latin typeface="Arial" pitchFamily="34" charset="0"/>
                <a:cs typeface="Arial" pitchFamily="34" charset="0"/>
              </a:rPr>
              <a:t>THỜI GIAN</a:t>
            </a:r>
          </a:p>
        </p:txBody>
      </p:sp>
      <p:sp>
        <p:nvSpPr>
          <p:cNvPr id="5" name="Content Placeholder 4"/>
          <p:cNvSpPr>
            <a:spLocks noGrp="1"/>
          </p:cNvSpPr>
          <p:nvPr>
            <p:ph idx="1"/>
          </p:nvPr>
        </p:nvSpPr>
        <p:spPr>
          <a:xfrm>
            <a:off x="514350" y="1828800"/>
            <a:ext cx="2438400" cy="4191000"/>
          </a:xfrm>
        </p:spPr>
        <p:txBody>
          <a:bodyPr>
            <a:noAutofit/>
          </a:bodyPr>
          <a:lstStyle/>
          <a:p>
            <a:pPr>
              <a:lnSpc>
                <a:spcPct val="130000"/>
              </a:lnSpc>
              <a:spcBef>
                <a:spcPts val="800"/>
              </a:spcBef>
              <a:spcAft>
                <a:spcPts val="800"/>
              </a:spcAft>
            </a:pPr>
            <a:r>
              <a:rPr lang="en-US" sz="2800">
                <a:latin typeface="Arial" pitchFamily="34" charset="0"/>
                <a:cs typeface="Arial" pitchFamily="34" charset="0"/>
              </a:rPr>
              <a:t>Tính chu kỳ</a:t>
            </a:r>
          </a:p>
          <a:p>
            <a:pPr lvl="1">
              <a:lnSpc>
                <a:spcPct val="130000"/>
              </a:lnSpc>
              <a:spcBef>
                <a:spcPts val="800"/>
              </a:spcBef>
              <a:spcAft>
                <a:spcPts val="800"/>
              </a:spcAft>
              <a:buFont typeface="Courier New" pitchFamily="49" charset="0"/>
              <a:buChar char="o"/>
            </a:pPr>
            <a:r>
              <a:rPr lang="en-US" sz="2800">
                <a:latin typeface="Arial" pitchFamily="34" charset="0"/>
                <a:cs typeface="Arial" pitchFamily="34" charset="0"/>
              </a:rPr>
              <a:t>Chu kỳ nhiều năm</a:t>
            </a:r>
          </a:p>
          <a:p>
            <a:pPr lvl="1">
              <a:lnSpc>
                <a:spcPct val="130000"/>
              </a:lnSpc>
              <a:spcBef>
                <a:spcPts val="800"/>
              </a:spcBef>
              <a:spcAft>
                <a:spcPts val="800"/>
              </a:spcAft>
              <a:buFont typeface="Courier New" pitchFamily="49" charset="0"/>
              <a:buChar char="o"/>
            </a:pPr>
            <a:r>
              <a:rPr lang="en-US" sz="2800">
                <a:latin typeface="Arial" pitchFamily="34" charset="0"/>
                <a:cs typeface="Arial" pitchFamily="34" charset="0"/>
              </a:rPr>
              <a:t>Tính theo mùa</a:t>
            </a:r>
          </a:p>
        </p:txBody>
      </p:sp>
      <p:sp>
        <p:nvSpPr>
          <p:cNvPr id="12" name="Content Placeholder 4"/>
          <p:cNvSpPr txBox="1">
            <a:spLocks/>
          </p:cNvSpPr>
          <p:nvPr/>
        </p:nvSpPr>
        <p:spPr>
          <a:xfrm>
            <a:off x="4351572" y="1868718"/>
            <a:ext cx="3733800" cy="609600"/>
          </a:xfrm>
          <a:prstGeom prst="rect">
            <a:avLst/>
          </a:prstGeom>
        </p:spPr>
        <p:txBody>
          <a:bodyPr vert="horz">
            <a:noAutofit/>
          </a:bodyPr>
          <a:lstStyle/>
          <a:p>
            <a:pPr marL="274320" marR="0" lvl="0" indent="-274320" algn="l" defTabSz="914400" rtl="0" eaLnBrk="1" fontAlgn="auto" latinLnBrk="0" hangingPunct="1">
              <a:lnSpc>
                <a:spcPct val="130000"/>
              </a:lnSpc>
              <a:spcBef>
                <a:spcPts val="800"/>
              </a:spcBef>
              <a:spcAft>
                <a:spcPts val="800"/>
              </a:spcAft>
              <a:buClr>
                <a:schemeClr val="accent3"/>
              </a:buClr>
              <a:buSzPct val="95000"/>
              <a:buFont typeface="Wingdings 2"/>
              <a:buChar char=""/>
              <a:tabLst/>
              <a:defRPr/>
            </a:pPr>
            <a:r>
              <a:rPr kumimoji="0" lang="en-US" sz="2800" b="0" i="0" u="none" strike="noStrike" kern="1200" cap="none" spc="0" normalizeH="0" baseline="0" noProof="0">
                <a:ln>
                  <a:noFill/>
                </a:ln>
                <a:solidFill>
                  <a:schemeClr val="tx1"/>
                </a:solidFill>
                <a:effectLst/>
                <a:uLnTx/>
                <a:uFillTx/>
                <a:latin typeface="Arial" pitchFamily="34" charset="0"/>
                <a:ea typeface="+mn-ea"/>
                <a:cs typeface="Arial" pitchFamily="34" charset="0"/>
              </a:rPr>
              <a:t>Xu thế của bệnh</a:t>
            </a:r>
          </a:p>
        </p:txBody>
      </p:sp>
      <p:pic>
        <p:nvPicPr>
          <p:cNvPr id="2050" name="Picture 2" descr="http://tiengchuong.vn/Uploaded/nguyenthivietnga/2012_03_26/image001.png"/>
          <p:cNvPicPr>
            <a:picLocks noChangeAspect="1" noChangeArrowheads="1"/>
          </p:cNvPicPr>
          <p:nvPr/>
        </p:nvPicPr>
        <p:blipFill>
          <a:blip r:embed="rId3"/>
          <a:srcRect/>
          <a:stretch>
            <a:fillRect/>
          </a:stretch>
        </p:blipFill>
        <p:spPr bwMode="auto">
          <a:xfrm>
            <a:off x="3352801" y="2590800"/>
            <a:ext cx="5257800" cy="3276600"/>
          </a:xfrm>
          <a:prstGeom prst="rect">
            <a:avLst/>
          </a:prstGeom>
          <a:noFill/>
        </p:spPr>
      </p:pic>
      <p:sp>
        <p:nvSpPr>
          <p:cNvPr id="14" name="TextBox 13"/>
          <p:cNvSpPr txBox="1"/>
          <p:nvPr/>
        </p:nvSpPr>
        <p:spPr>
          <a:xfrm>
            <a:off x="2819400" y="6096000"/>
            <a:ext cx="6257226" cy="400110"/>
          </a:xfrm>
          <a:prstGeom prst="rect">
            <a:avLst/>
          </a:prstGeom>
          <a:solidFill>
            <a:srgbClr val="FFFF00"/>
          </a:solidFill>
        </p:spPr>
        <p:txBody>
          <a:bodyPr wrap="none" rtlCol="0">
            <a:spAutoFit/>
          </a:bodyPr>
          <a:lstStyle/>
          <a:p>
            <a:r>
              <a:rPr lang="en-US" sz="2000">
                <a:latin typeface="Arial" pitchFamily="34" charset="0"/>
                <a:cs typeface="Arial" pitchFamily="34" charset="0"/>
              </a:rPr>
              <a:t>BĐ3. Số ca mắc LTQĐTD của Việt Nam qua các năm</a:t>
            </a:r>
          </a:p>
        </p:txBody>
      </p:sp>
      <p:pic>
        <p:nvPicPr>
          <p:cNvPr id="2052" name="Picture 4" descr="https://encrypted-tbn0.gstatic.com/images?q=tbn:ANd9GcRWbu8CuR0oRmYe7jTKDnq_zQA40Tz1eY05Zyl1kygkfoYdrmHz"/>
          <p:cNvPicPr>
            <a:picLocks noChangeAspect="1" noChangeArrowheads="1"/>
          </p:cNvPicPr>
          <p:nvPr/>
        </p:nvPicPr>
        <p:blipFill>
          <a:blip r:embed="rId4"/>
          <a:srcRect/>
          <a:stretch>
            <a:fillRect/>
          </a:stretch>
        </p:blipFill>
        <p:spPr bwMode="auto">
          <a:xfrm>
            <a:off x="3352799" y="2590800"/>
            <a:ext cx="5433237" cy="3276600"/>
          </a:xfrm>
          <a:prstGeom prst="rect">
            <a:avLst/>
          </a:prstGeom>
          <a:noFill/>
        </p:spPr>
      </p:pic>
      <p:sp>
        <p:nvSpPr>
          <p:cNvPr id="16" name="TextBox 15"/>
          <p:cNvSpPr txBox="1"/>
          <p:nvPr/>
        </p:nvSpPr>
        <p:spPr>
          <a:xfrm>
            <a:off x="2743200" y="6096000"/>
            <a:ext cx="6442982" cy="400110"/>
          </a:xfrm>
          <a:prstGeom prst="rect">
            <a:avLst/>
          </a:prstGeom>
          <a:solidFill>
            <a:srgbClr val="FFFF00"/>
          </a:solidFill>
        </p:spPr>
        <p:txBody>
          <a:bodyPr wrap="none" rtlCol="0">
            <a:spAutoFit/>
          </a:bodyPr>
          <a:lstStyle/>
          <a:p>
            <a:r>
              <a:rPr lang="en-US" sz="2000">
                <a:latin typeface="Arial" pitchFamily="34" charset="0"/>
                <a:cs typeface="Arial" pitchFamily="34" charset="0"/>
              </a:rPr>
              <a:t>BĐ4. Số ca lậu mắt sơ sinh của Việt Nam qua các năm</a:t>
            </a:r>
          </a:p>
        </p:txBody>
      </p:sp>
    </p:spTree>
    <p:extLst>
      <p:ext uri="{BB962C8B-B14F-4D97-AF65-F5344CB8AC3E}">
        <p14:creationId xmlns:p14="http://schemas.microsoft.com/office/powerpoint/2010/main" val="1608431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04800" y="5791200"/>
            <a:ext cx="8576169" cy="4591049"/>
          </a:xfrm>
        </p:spPr>
        <p:txBody>
          <a:bodyPr>
            <a:normAutofit/>
          </a:bodyPr>
          <a:lstStyle/>
          <a:p>
            <a:pPr marL="0" indent="0">
              <a:buNone/>
            </a:pPr>
            <a:r>
              <a:rPr lang="en-US" altLang="en-US" sz="3000" dirty="0">
                <a:latin typeface="Arial" panose="020B0604020202020204" pitchFamily="34" charset="0"/>
                <a:cs typeface="Arial" panose="020B0604020202020204" pitchFamily="34" charset="0"/>
              </a:rPr>
              <a:t>Xu h</a:t>
            </a:r>
            <a:r>
              <a:rPr lang="vi-VN" altLang="en-US" sz="3000" dirty="0">
                <a:latin typeface="Arial" panose="020B0604020202020204" pitchFamily="34" charset="0"/>
                <a:cs typeface="Arial" panose="020B0604020202020204" pitchFamily="34" charset="0"/>
              </a:rPr>
              <a:t>ư</a:t>
            </a:r>
            <a:r>
              <a:rPr lang="en-US" altLang="en-US" sz="3000" dirty="0" err="1">
                <a:latin typeface="Arial" panose="020B0604020202020204" pitchFamily="34" charset="0"/>
                <a:cs typeface="Arial" panose="020B0604020202020204" pitchFamily="34" charset="0"/>
              </a:rPr>
              <a:t>ớng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tử</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trẻ</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em</a:t>
            </a:r>
            <a:r>
              <a:rPr lang="en-US" altLang="en-US" sz="3000" dirty="0">
                <a:latin typeface="Arial" panose="020B0604020202020204" pitchFamily="34" charset="0"/>
                <a:cs typeface="Arial" panose="020B0604020202020204" pitchFamily="34" charset="0"/>
              </a:rPr>
              <a:t> ở </a:t>
            </a:r>
            <a:r>
              <a:rPr lang="en-US" altLang="en-US" sz="3000" dirty="0" err="1">
                <a:latin typeface="Arial" panose="020B0604020202020204" pitchFamily="34" charset="0"/>
                <a:cs typeface="Arial" panose="020B0604020202020204" pitchFamily="34" charset="0"/>
              </a:rPr>
              <a:t>Việt</a:t>
            </a:r>
            <a:r>
              <a:rPr lang="en-US" altLang="en-US" sz="3000" dirty="0">
                <a:latin typeface="Arial" panose="020B0604020202020204" pitchFamily="34" charset="0"/>
                <a:cs typeface="Arial" panose="020B0604020202020204" pitchFamily="34" charset="0"/>
              </a:rPr>
              <a:t> Nam, 1990-2015</a:t>
            </a:r>
          </a:p>
          <a:p>
            <a:pPr marL="0" indent="0" algn="r">
              <a:spcBef>
                <a:spcPts val="1200"/>
              </a:spcBef>
              <a:buNone/>
            </a:pPr>
            <a:r>
              <a:rPr lang="en-US" altLang="en-US" sz="2000" i="1" dirty="0" err="1">
                <a:latin typeface="Arial" panose="020B0604020202020204" pitchFamily="34" charset="0"/>
                <a:cs typeface="Arial" panose="020B0604020202020204" pitchFamily="34" charset="0"/>
              </a:rPr>
              <a:t>Nguồn</a:t>
            </a:r>
            <a:r>
              <a:rPr lang="en-US" altLang="en-US" sz="2000" i="1" dirty="0">
                <a:latin typeface="Arial" panose="020B0604020202020204" pitchFamily="34" charset="0"/>
                <a:cs typeface="Arial" panose="020B0604020202020204" pitchFamily="34" charset="0"/>
              </a:rPr>
              <a:t>: BC </a:t>
            </a:r>
            <a:r>
              <a:rPr lang="en-US" altLang="en-US" sz="2000" i="1" dirty="0" err="1">
                <a:latin typeface="Arial" panose="020B0604020202020204" pitchFamily="34" charset="0"/>
                <a:cs typeface="Arial" panose="020B0604020202020204" pitchFamily="34" charset="0"/>
              </a:rPr>
              <a:t>chung</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tổng</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quan</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ngành</a:t>
            </a:r>
            <a:r>
              <a:rPr lang="en-US" altLang="en-US" sz="2000" i="1" dirty="0">
                <a:latin typeface="Arial" panose="020B0604020202020204" pitchFamily="34" charset="0"/>
                <a:cs typeface="Arial" panose="020B0604020202020204" pitchFamily="34" charset="0"/>
              </a:rPr>
              <a:t> y </a:t>
            </a:r>
            <a:r>
              <a:rPr lang="en-US" altLang="en-US" sz="2000" i="1" dirty="0" err="1">
                <a:latin typeface="Arial" panose="020B0604020202020204" pitchFamily="34" charset="0"/>
                <a:cs typeface="Arial" panose="020B0604020202020204" pitchFamily="34" charset="0"/>
              </a:rPr>
              <a:t>tế</a:t>
            </a:r>
            <a:r>
              <a:rPr lang="en-US" altLang="en-US" sz="2000" i="1" dirty="0">
                <a:latin typeface="Arial" panose="020B0604020202020204" pitchFamily="34" charset="0"/>
                <a:cs typeface="Arial" panose="020B0604020202020204" pitchFamily="34" charset="0"/>
              </a:rPr>
              <a:t> 2015</a:t>
            </a:r>
          </a:p>
        </p:txBody>
      </p:sp>
      <p:sp>
        <p:nvSpPr>
          <p:cNvPr id="26628" name="Rectangle 2"/>
          <p:cNvSpPr txBox="1">
            <a:spLocks noChangeArrowheads="1"/>
          </p:cNvSpPr>
          <p:nvPr/>
        </p:nvSpPr>
        <p:spPr bwMode="auto">
          <a:xfrm>
            <a:off x="1198562" y="3048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FF0000"/>
                </a:solidFill>
              </a:rPr>
              <a:t>THỜI GIAN</a:t>
            </a:r>
          </a:p>
        </p:txBody>
      </p:sp>
      <p:pic>
        <p:nvPicPr>
          <p:cNvPr id="2" name="Picture 1">
            <a:extLst>
              <a:ext uri="{FF2B5EF4-FFF2-40B4-BE49-F238E27FC236}">
                <a16:creationId xmlns:a16="http://schemas.microsoft.com/office/drawing/2014/main" id="{0EDEDF82-E53C-4B4C-A7CA-7A3881016085}"/>
              </a:ext>
            </a:extLst>
          </p:cNvPr>
          <p:cNvPicPr>
            <a:picLocks noChangeAspect="1"/>
          </p:cNvPicPr>
          <p:nvPr/>
        </p:nvPicPr>
        <p:blipFill>
          <a:blip r:embed="rId3"/>
          <a:stretch>
            <a:fillRect/>
          </a:stretch>
        </p:blipFill>
        <p:spPr>
          <a:xfrm>
            <a:off x="623887" y="1133475"/>
            <a:ext cx="7896225" cy="4591050"/>
          </a:xfrm>
          <a:prstGeom prst="rect">
            <a:avLst/>
          </a:prstGeom>
        </p:spPr>
      </p:pic>
    </p:spTree>
    <p:extLst>
      <p:ext uri="{BB962C8B-B14F-4D97-AF65-F5344CB8AC3E}">
        <p14:creationId xmlns:p14="http://schemas.microsoft.com/office/powerpoint/2010/main" val="98832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a:solidFill>
                  <a:srgbClr val="FF0000"/>
                </a:solidFill>
                <a:latin typeface="Arial" panose="020B0604020202020204" pitchFamily="34" charset="0"/>
                <a:cs typeface="Arial" panose="020B0604020202020204" pitchFamily="34" charset="0"/>
              </a:rPr>
              <a:t>N</a:t>
            </a:r>
            <a:r>
              <a:rPr lang="vi-VN" sz="4000" b="1" dirty="0">
                <a:solidFill>
                  <a:srgbClr val="FF0000"/>
                </a:solidFill>
                <a:latin typeface="Arial" panose="020B0604020202020204" pitchFamily="34" charset="0"/>
                <a:cs typeface="Arial" panose="020B0604020202020204" pitchFamily="34" charset="0"/>
              </a:rPr>
              <a:t>ỘI DUNG</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960437"/>
            <a:ext cx="8229600" cy="4525963"/>
          </a:xfrm>
        </p:spPr>
        <p:txBody>
          <a:bodyPr>
            <a:noAutofit/>
          </a:bodyPr>
          <a:lstStyle/>
          <a:p>
            <a:pPr marL="514350" indent="-514350" algn="just">
              <a:buFont typeface="+mj-lt"/>
              <a:buAutoNum type="arabicPeriod"/>
            </a:pPr>
            <a:r>
              <a:rPr lang="es-ES_tradnl" sz="2800" b="1" dirty="0" err="1">
                <a:latin typeface="Arial" panose="020B0604020202020204" pitchFamily="34" charset="0"/>
                <a:cs typeface="Arial" panose="020B0604020202020204" pitchFamily="34" charset="0"/>
              </a:rPr>
              <a:t>Đại</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cương</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về</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nghiên</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cứu</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dịch</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tễ</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học</a:t>
            </a:r>
            <a:endParaRPr lang="en-US" sz="2800" b="1" dirty="0">
              <a:latin typeface="Arial" panose="020B0604020202020204" pitchFamily="34" charset="0"/>
              <a:cs typeface="Arial" panose="020B0604020202020204" pitchFamily="34" charset="0"/>
            </a:endParaRPr>
          </a:p>
          <a:p>
            <a:pPr marL="0" indent="0" algn="just">
              <a:buNone/>
            </a:pPr>
            <a:r>
              <a:rPr lang="es-ES_tradnl" sz="2800" dirty="0">
                <a:latin typeface="Arial" panose="020B0604020202020204" pitchFamily="34" charset="0"/>
                <a:cs typeface="Arial" panose="020B0604020202020204" pitchFamily="34" charset="0"/>
              </a:rPr>
              <a:t>1.1. </a:t>
            </a:r>
            <a:r>
              <a:rPr lang="es-ES_tradnl" sz="2800" dirty="0" err="1">
                <a:latin typeface="Arial" panose="020B0604020202020204" pitchFamily="34" charset="0"/>
                <a:cs typeface="Arial" panose="020B0604020202020204" pitchFamily="34" charset="0"/>
              </a:rPr>
              <a:t>Khái</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niệm</a:t>
            </a:r>
            <a:endParaRPr lang="en-US" sz="2800" dirty="0">
              <a:latin typeface="Arial" panose="020B0604020202020204" pitchFamily="34" charset="0"/>
              <a:cs typeface="Arial" panose="020B0604020202020204" pitchFamily="34" charset="0"/>
            </a:endParaRPr>
          </a:p>
          <a:p>
            <a:pPr marL="0" indent="0" algn="just">
              <a:buNone/>
            </a:pPr>
            <a:r>
              <a:rPr lang="es-ES_tradnl" sz="2800" dirty="0">
                <a:latin typeface="Arial" panose="020B0604020202020204" pitchFamily="34" charset="0"/>
                <a:cs typeface="Arial" panose="020B0604020202020204" pitchFamily="34" charset="0"/>
              </a:rPr>
              <a:t>1.2. </a:t>
            </a:r>
            <a:r>
              <a:rPr lang="es-ES_tradnl" sz="2800" dirty="0" err="1">
                <a:latin typeface="Arial" panose="020B0604020202020204" pitchFamily="34" charset="0"/>
                <a:cs typeface="Arial" panose="020B0604020202020204" pitchFamily="34" charset="0"/>
              </a:rPr>
              <a:t>Chu</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trình</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nghiên</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cứu</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dịch</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tễ</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học</a:t>
            </a:r>
            <a:endParaRPr lang="en-US" sz="2800" dirty="0">
              <a:latin typeface="Arial" panose="020B0604020202020204" pitchFamily="34" charset="0"/>
              <a:cs typeface="Arial" panose="020B0604020202020204" pitchFamily="34" charset="0"/>
            </a:endParaRPr>
          </a:p>
          <a:p>
            <a:pPr marL="0" indent="0" algn="just">
              <a:buNone/>
            </a:pPr>
            <a:r>
              <a:rPr lang="es-ES_tradnl" sz="2800" dirty="0">
                <a:latin typeface="Arial" panose="020B0604020202020204" pitchFamily="34" charset="0"/>
                <a:cs typeface="Arial" panose="020B0604020202020204" pitchFamily="34" charset="0"/>
              </a:rPr>
              <a:t>1.3. </a:t>
            </a:r>
            <a:r>
              <a:rPr lang="es-ES_tradnl" sz="2800" dirty="0" err="1">
                <a:latin typeface="Arial" panose="020B0604020202020204" pitchFamily="34" charset="0"/>
                <a:cs typeface="Arial" panose="020B0604020202020204" pitchFamily="34" charset="0"/>
              </a:rPr>
              <a:t>Các</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thiết</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kế</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nghiên</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cứu</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dịch</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tễ</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học</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cơ</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bản</a:t>
            </a:r>
            <a:endParaRPr lang="en-US" sz="2800" dirty="0">
              <a:latin typeface="Arial" panose="020B0604020202020204" pitchFamily="34" charset="0"/>
              <a:cs typeface="Arial" panose="020B0604020202020204" pitchFamily="34" charset="0"/>
            </a:endParaRPr>
          </a:p>
          <a:p>
            <a:pPr marL="514350" indent="-514350" algn="just">
              <a:buFont typeface="+mj-lt"/>
              <a:buAutoNum type="arabicPeriod" startAt="2"/>
            </a:pPr>
            <a:r>
              <a:rPr lang="es-ES_tradnl" sz="2800" b="1" dirty="0" err="1">
                <a:latin typeface="Arial" panose="020B0604020202020204" pitchFamily="34" charset="0"/>
                <a:cs typeface="Arial" panose="020B0604020202020204" pitchFamily="34" charset="0"/>
              </a:rPr>
              <a:t>Nghiên</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cứu</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mô</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tả</a:t>
            </a:r>
            <a:endParaRPr lang="en-US" sz="2800" b="1" dirty="0">
              <a:latin typeface="Arial" panose="020B0604020202020204" pitchFamily="34" charset="0"/>
              <a:cs typeface="Arial" panose="020B0604020202020204" pitchFamily="34" charset="0"/>
            </a:endParaRPr>
          </a:p>
          <a:p>
            <a:pPr marL="0" indent="0" algn="just">
              <a:buNone/>
            </a:pPr>
            <a:r>
              <a:rPr lang="es-ES_tradnl" sz="2800" dirty="0">
                <a:latin typeface="Arial" panose="020B0604020202020204" pitchFamily="34" charset="0"/>
                <a:cs typeface="Arial" panose="020B0604020202020204" pitchFamily="34" charset="0"/>
              </a:rPr>
              <a:t>2.1. </a:t>
            </a:r>
            <a:r>
              <a:rPr lang="es-ES_tradnl" sz="2800" dirty="0" err="1">
                <a:latin typeface="Arial" panose="020B0604020202020204" pitchFamily="34" charset="0"/>
                <a:cs typeface="Arial" panose="020B0604020202020204" pitchFamily="34" charset="0"/>
              </a:rPr>
              <a:t>Khái</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niệm</a:t>
            </a:r>
            <a:r>
              <a:rPr lang="es-ES_tradnl" sz="2800" dirty="0">
                <a:latin typeface="Arial" panose="020B0604020202020204" pitchFamily="34" charset="0"/>
                <a:cs typeface="Arial" panose="020B0604020202020204" pitchFamily="34" charset="0"/>
              </a:rPr>
              <a:t> </a:t>
            </a:r>
          </a:p>
          <a:p>
            <a:pPr marL="0" indent="0" algn="just">
              <a:buNone/>
            </a:pPr>
            <a:r>
              <a:rPr lang="es-ES_tradnl" sz="2800" dirty="0">
                <a:latin typeface="Arial" panose="020B0604020202020204" pitchFamily="34" charset="0"/>
                <a:cs typeface="Arial" panose="020B0604020202020204" pitchFamily="34" charset="0"/>
              </a:rPr>
              <a:t>2.2. </a:t>
            </a:r>
            <a:r>
              <a:rPr lang="es-ES_tradnl" sz="2800" dirty="0" err="1">
                <a:latin typeface="Arial" panose="020B0604020202020204" pitchFamily="34" charset="0"/>
                <a:cs typeface="Arial" panose="020B0604020202020204" pitchFamily="34" charset="0"/>
              </a:rPr>
              <a:t>Mục</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đích</a:t>
            </a:r>
            <a:r>
              <a:rPr lang="es-ES_tradnl" sz="2800" dirty="0">
                <a:latin typeface="Arial" panose="020B0604020202020204" pitchFamily="34" charset="0"/>
                <a:cs typeface="Arial" panose="020B0604020202020204" pitchFamily="34" charset="0"/>
              </a:rPr>
              <a:t> </a:t>
            </a:r>
          </a:p>
          <a:p>
            <a:pPr marL="0" indent="0" algn="just">
              <a:buNone/>
            </a:pPr>
            <a:r>
              <a:rPr lang="es-ES_tradnl" sz="2800" dirty="0">
                <a:latin typeface="Arial" panose="020B0604020202020204" pitchFamily="34" charset="0"/>
                <a:cs typeface="Arial" panose="020B0604020202020204" pitchFamily="34" charset="0"/>
              </a:rPr>
              <a:t>2.3. </a:t>
            </a:r>
            <a:r>
              <a:rPr lang="es-ES_tradnl" sz="2800" dirty="0" err="1">
                <a:latin typeface="Arial" panose="020B0604020202020204" pitchFamily="34" charset="0"/>
                <a:cs typeface="Arial" panose="020B0604020202020204" pitchFamily="34" charset="0"/>
              </a:rPr>
              <a:t>Các</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thiết</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kế</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nghiên</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cứu</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mô</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tả</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cơ</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bản</a:t>
            </a:r>
            <a:endParaRPr lang="en-US" sz="2800" dirty="0">
              <a:latin typeface="Arial" panose="020B0604020202020204" pitchFamily="34" charset="0"/>
              <a:cs typeface="Arial" panose="020B0604020202020204" pitchFamily="34" charset="0"/>
            </a:endParaRPr>
          </a:p>
          <a:p>
            <a:pPr marL="0" indent="0" algn="just">
              <a:buNone/>
            </a:pPr>
            <a:r>
              <a:rPr lang="es-ES_tradnl" sz="2800" dirty="0">
                <a:latin typeface="Arial" panose="020B0604020202020204" pitchFamily="34" charset="0"/>
                <a:cs typeface="Arial" panose="020B0604020202020204" pitchFamily="34" charset="0"/>
              </a:rPr>
              <a:t>2.4. </a:t>
            </a:r>
            <a:r>
              <a:rPr lang="es-ES_tradnl" sz="2800" dirty="0" err="1">
                <a:latin typeface="Arial" panose="020B0604020202020204" pitchFamily="34" charset="0"/>
                <a:cs typeface="Arial" panose="020B0604020202020204" pitchFamily="34" charset="0"/>
              </a:rPr>
              <a:t>Nghiên</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cứu</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mô</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tả</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cắt</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ngang</a:t>
            </a:r>
            <a:endParaRPr lang="en-US" sz="2800" dirty="0">
              <a:latin typeface="Arial" panose="020B0604020202020204" pitchFamily="34" charset="0"/>
              <a:cs typeface="Arial" panose="020B0604020202020204" pitchFamily="34" charset="0"/>
            </a:endParaRPr>
          </a:p>
          <a:p>
            <a:pPr marL="0" indent="0" algn="just">
              <a:buNone/>
            </a:pPr>
            <a:r>
              <a:rPr lang="en-US" sz="2800" dirty="0">
                <a:latin typeface="Arial" panose="020B0604020202020204" pitchFamily="34" charset="0"/>
                <a:cs typeface="Arial" panose="020B0604020202020204" pitchFamily="34" charset="0"/>
              </a:rPr>
              <a:t>2.5.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tả</a:t>
            </a:r>
            <a:endParaRPr lang="en-US" sz="2800" dirty="0">
              <a:latin typeface="Arial" panose="020B0604020202020204" pitchFamily="34" charset="0"/>
              <a:cs typeface="Arial" panose="020B0604020202020204" pitchFamily="34" charset="0"/>
            </a:endParaRPr>
          </a:p>
          <a:p>
            <a:pPr marL="514350" indent="-514350" algn="just">
              <a:buFont typeface="+mj-lt"/>
              <a:buAutoNum type="arabicPeriod" startAt="3"/>
            </a:pPr>
            <a:r>
              <a:rPr lang="es-ES_tradnl" sz="2800" b="1" dirty="0" err="1">
                <a:latin typeface="Arial" panose="020B0604020202020204" pitchFamily="34" charset="0"/>
                <a:cs typeface="Arial" panose="020B0604020202020204" pitchFamily="34" charset="0"/>
              </a:rPr>
              <a:t>Các</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nguyên</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lý</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đạo</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đức</a:t>
            </a:r>
            <a:r>
              <a:rPr lang="es-ES_tradnl" sz="2800" b="1" dirty="0">
                <a:latin typeface="Arial" panose="020B0604020202020204" pitchFamily="34" charset="0"/>
                <a:cs typeface="Arial" panose="020B0604020202020204" pitchFamily="34" charset="0"/>
              </a:rPr>
              <a:t> </a:t>
            </a:r>
            <a:r>
              <a:rPr lang="es-ES_tradnl" sz="2800" b="1" dirty="0" err="1">
                <a:latin typeface="Arial" panose="020B0604020202020204" pitchFamily="34" charset="0"/>
                <a:cs typeface="Arial" panose="020B0604020202020204" pitchFamily="34" charset="0"/>
              </a:rPr>
              <a:t>trong</a:t>
            </a:r>
            <a:r>
              <a:rPr lang="es-ES_tradnl" sz="2800" b="1" dirty="0">
                <a:latin typeface="Arial" panose="020B0604020202020204" pitchFamily="34" charset="0"/>
                <a:cs typeface="Arial" panose="020B0604020202020204" pitchFamily="34" charset="0"/>
              </a:rPr>
              <a:t> NC y </a:t>
            </a:r>
            <a:r>
              <a:rPr lang="es-ES_tradnl" sz="2800" b="1" dirty="0" err="1">
                <a:latin typeface="Arial" panose="020B0604020202020204" pitchFamily="34" charset="0"/>
                <a:cs typeface="Arial" panose="020B0604020202020204" pitchFamily="34" charset="0"/>
              </a:rPr>
              <a:t>học</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242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Arial" panose="020B0604020202020204" pitchFamily="34" charset="0"/>
                <a:cs typeface="Arial" panose="020B0604020202020204" pitchFamily="34" charset="0"/>
              </a:rPr>
              <a:t>THỜI GIAN</a:t>
            </a:r>
          </a:p>
        </p:txBody>
      </p:sp>
      <p:sp>
        <p:nvSpPr>
          <p:cNvPr id="3" name="Content Placeholder 2"/>
          <p:cNvSpPr>
            <a:spLocks noGrp="1"/>
          </p:cNvSpPr>
          <p:nvPr>
            <p:ph idx="1"/>
          </p:nvPr>
        </p:nvSpPr>
        <p:spPr/>
        <p:txBody>
          <a:bodyPr/>
          <a:lstStyle/>
          <a:p>
            <a:endParaRPr lang="en-US"/>
          </a:p>
        </p:txBody>
      </p:sp>
      <p:pic>
        <p:nvPicPr>
          <p:cNvPr id="4098" name="Picture 2" descr="Thuộc 1 trong 4 nhóm người này, hãy thường xuyên theo dõi tình trạng phổi  để tránh mắc ung th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225366" cy="536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4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comersis.com/c-images/VN/Map-of-Vietnam-b.jpg"/>
          <p:cNvPicPr>
            <a:picLocks noChangeAspect="1" noChangeArrowheads="1"/>
          </p:cNvPicPr>
          <p:nvPr/>
        </p:nvPicPr>
        <p:blipFill>
          <a:blip r:embed="rId3"/>
          <a:srcRect/>
          <a:stretch>
            <a:fillRect/>
          </a:stretch>
        </p:blipFill>
        <p:spPr bwMode="auto">
          <a:xfrm>
            <a:off x="4838700" y="1572006"/>
            <a:ext cx="3810000" cy="4927600"/>
          </a:xfrm>
          <a:prstGeom prst="rect">
            <a:avLst/>
          </a:prstGeom>
          <a:noFill/>
        </p:spPr>
      </p:pic>
      <p:sp>
        <p:nvSpPr>
          <p:cNvPr id="4" name="Title 1"/>
          <p:cNvSpPr>
            <a:spLocks noGrp="1"/>
          </p:cNvSpPr>
          <p:nvPr>
            <p:ph type="title"/>
          </p:nvPr>
        </p:nvSpPr>
        <p:spPr>
          <a:xfrm>
            <a:off x="228600" y="282194"/>
            <a:ext cx="8229600" cy="842518"/>
          </a:xfrm>
        </p:spPr>
        <p:txBody>
          <a:bodyPr>
            <a:noAutofit/>
          </a:bodyPr>
          <a:lstStyle/>
          <a:p>
            <a:pPr algn="ctr"/>
            <a:r>
              <a:rPr lang="en-US" sz="4000" b="1" dirty="0">
                <a:solidFill>
                  <a:srgbClr val="FF0000"/>
                </a:solidFill>
                <a:latin typeface="Arial" pitchFamily="34" charset="0"/>
                <a:cs typeface="Arial" pitchFamily="34" charset="0"/>
              </a:rPr>
              <a:t>KHÔNG GIAN</a:t>
            </a:r>
          </a:p>
        </p:txBody>
      </p:sp>
      <p:sp>
        <p:nvSpPr>
          <p:cNvPr id="5" name="Content Placeholder 4"/>
          <p:cNvSpPr>
            <a:spLocks noGrp="1"/>
          </p:cNvSpPr>
          <p:nvPr>
            <p:ph idx="1"/>
          </p:nvPr>
        </p:nvSpPr>
        <p:spPr>
          <a:xfrm>
            <a:off x="400050" y="1447800"/>
            <a:ext cx="4343400" cy="5105400"/>
          </a:xfrm>
        </p:spPr>
        <p:txBody>
          <a:bodyPr>
            <a:noAutofit/>
          </a:bodyPr>
          <a:lstStyle/>
          <a:p>
            <a:pPr>
              <a:lnSpc>
                <a:spcPct val="130000"/>
              </a:lnSpc>
              <a:spcBef>
                <a:spcPts val="600"/>
              </a:spcBef>
              <a:spcAft>
                <a:spcPts val="600"/>
              </a:spcAft>
            </a:pPr>
            <a:r>
              <a:rPr lang="en-US" sz="2700">
                <a:latin typeface="Arial" pitchFamily="34" charset="0"/>
                <a:cs typeface="Arial" pitchFamily="34" charset="0"/>
              </a:rPr>
              <a:t>Biên giới tự nhiên</a:t>
            </a:r>
          </a:p>
          <a:p>
            <a:pPr>
              <a:lnSpc>
                <a:spcPct val="130000"/>
              </a:lnSpc>
              <a:spcBef>
                <a:spcPts val="600"/>
              </a:spcBef>
              <a:spcAft>
                <a:spcPts val="600"/>
              </a:spcAft>
            </a:pPr>
            <a:r>
              <a:rPr lang="en-US" sz="2700">
                <a:latin typeface="Arial" pitchFamily="34" charset="0"/>
                <a:cs typeface="Arial" pitchFamily="34" charset="0"/>
              </a:rPr>
              <a:t>Vùng hành chính</a:t>
            </a:r>
          </a:p>
          <a:p>
            <a:pPr>
              <a:lnSpc>
                <a:spcPct val="130000"/>
              </a:lnSpc>
              <a:spcBef>
                <a:spcPts val="600"/>
              </a:spcBef>
              <a:spcAft>
                <a:spcPts val="600"/>
              </a:spcAft>
            </a:pPr>
            <a:r>
              <a:rPr lang="en-US" sz="2700">
                <a:latin typeface="Arial" pitchFamily="34" charset="0"/>
                <a:cs typeface="Arial" pitchFamily="34" charset="0"/>
              </a:rPr>
              <a:t>Bản đồ các yếu tố môi trường và bản đồ điểm</a:t>
            </a:r>
          </a:p>
          <a:p>
            <a:pPr>
              <a:lnSpc>
                <a:spcPct val="130000"/>
              </a:lnSpc>
              <a:spcBef>
                <a:spcPts val="600"/>
              </a:spcBef>
              <a:spcAft>
                <a:spcPts val="600"/>
              </a:spcAft>
            </a:pPr>
            <a:r>
              <a:rPr lang="en-US" sz="2700">
                <a:latin typeface="Arial" pitchFamily="34" charset="0"/>
                <a:cs typeface="Arial" pitchFamily="34" charset="0"/>
              </a:rPr>
              <a:t>Sự khác nhau giữa thành thị và nông thôn</a:t>
            </a:r>
          </a:p>
          <a:p>
            <a:pPr>
              <a:lnSpc>
                <a:spcPct val="130000"/>
              </a:lnSpc>
              <a:spcBef>
                <a:spcPts val="600"/>
              </a:spcBef>
              <a:spcAft>
                <a:spcPts val="600"/>
              </a:spcAft>
            </a:pPr>
            <a:r>
              <a:rPr lang="en-US" sz="2700">
                <a:latin typeface="Arial" pitchFamily="34" charset="0"/>
                <a:cs typeface="Arial" pitchFamily="34" charset="0"/>
              </a:rPr>
              <a:t>So sánh quốc tế</a:t>
            </a:r>
            <a:endParaRPr lang="en-US" sz="2700">
              <a:solidFill>
                <a:srgbClr val="FF0000"/>
              </a:solidFill>
              <a:latin typeface="Arial" pitchFamily="34" charset="0"/>
              <a:cs typeface="Arial" pitchFamily="34" charset="0"/>
            </a:endParaRPr>
          </a:p>
          <a:p>
            <a:pPr>
              <a:lnSpc>
                <a:spcPct val="130000"/>
              </a:lnSpc>
              <a:spcBef>
                <a:spcPts val="600"/>
              </a:spcBef>
              <a:spcAft>
                <a:spcPts val="600"/>
              </a:spcAft>
            </a:pPr>
            <a:r>
              <a:rPr lang="en-US" sz="2700">
                <a:latin typeface="Arial" pitchFamily="34" charset="0"/>
                <a:cs typeface="Arial" pitchFamily="34" charset="0"/>
              </a:rPr>
              <a:t>Nghiên cứu di cư</a:t>
            </a:r>
          </a:p>
        </p:txBody>
      </p:sp>
      <p:sp>
        <p:nvSpPr>
          <p:cNvPr id="7" name="Oval 6"/>
          <p:cNvSpPr/>
          <p:nvPr/>
        </p:nvSpPr>
        <p:spPr>
          <a:xfrm>
            <a:off x="6515100" y="1981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34100" y="1828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29620" y="2300514"/>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19170" y="2438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11784" y="4100256"/>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77100" y="458284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77968" y="5203326"/>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117452" y="4949334"/>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429506" y="497110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91250" y="2209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63466" y="3519714"/>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07864" y="5631492"/>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6667500" y="1981200"/>
            <a:ext cx="1524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7277100" y="4800600"/>
            <a:ext cx="1524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6305550" y="1943100"/>
            <a:ext cx="1524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6419850" y="2133600"/>
            <a:ext cx="1524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6838950" y="5467350"/>
            <a:ext cx="1524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6667500" y="3276600"/>
            <a:ext cx="1524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Process 24"/>
          <p:cNvSpPr/>
          <p:nvPr/>
        </p:nvSpPr>
        <p:spPr>
          <a:xfrm>
            <a:off x="6515100" y="2590800"/>
            <a:ext cx="152400" cy="15240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Process 25"/>
          <p:cNvSpPr/>
          <p:nvPr/>
        </p:nvSpPr>
        <p:spPr>
          <a:xfrm>
            <a:off x="7372350" y="4343400"/>
            <a:ext cx="152400" cy="15240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Process 26"/>
          <p:cNvSpPr/>
          <p:nvPr/>
        </p:nvSpPr>
        <p:spPr>
          <a:xfrm>
            <a:off x="7143750" y="5257800"/>
            <a:ext cx="152400" cy="15240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Process 27"/>
          <p:cNvSpPr/>
          <p:nvPr/>
        </p:nvSpPr>
        <p:spPr>
          <a:xfrm>
            <a:off x="6534150" y="5791200"/>
            <a:ext cx="152400" cy="15240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6743700" y="2305050"/>
            <a:ext cx="1524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67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ppt_x"/>
                                          </p:val>
                                        </p:tav>
                                        <p:tav tm="100000">
                                          <p:val>
                                            <p:strVal val="#ppt_x"/>
                                          </p:val>
                                        </p:tav>
                                      </p:tavLst>
                                    </p:anim>
                                    <p:anim calcmode="lin" valueType="num">
                                      <p:cBhvr additive="base">
                                        <p:cTn id="77" dur="500" fill="hold"/>
                                        <p:tgtEl>
                                          <p:spTgt spid="33"/>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ppt_x"/>
                                          </p:val>
                                        </p:tav>
                                        <p:tav tm="100000">
                                          <p:val>
                                            <p:strVal val="#ppt_x"/>
                                          </p:val>
                                        </p:tav>
                                      </p:tavLst>
                                    </p:anim>
                                    <p:anim calcmode="lin" valueType="num">
                                      <p:cBhvr additive="base">
                                        <p:cTn id="81" dur="500" fill="hold"/>
                                        <p:tgtEl>
                                          <p:spTgt spid="19"/>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additive="base">
                                        <p:cTn id="88" dur="500" fill="hold"/>
                                        <p:tgtEl>
                                          <p:spTgt spid="35"/>
                                        </p:tgtEl>
                                        <p:attrNameLst>
                                          <p:attrName>ppt_x</p:attrName>
                                        </p:attrNameLst>
                                      </p:cBhvr>
                                      <p:tavLst>
                                        <p:tav tm="0">
                                          <p:val>
                                            <p:strVal val="#ppt_x"/>
                                          </p:val>
                                        </p:tav>
                                        <p:tav tm="100000">
                                          <p:val>
                                            <p:strVal val="#ppt_x"/>
                                          </p:val>
                                        </p:tav>
                                      </p:tavLst>
                                    </p:anim>
                                    <p:anim calcmode="lin" valueType="num">
                                      <p:cBhvr additive="base">
                                        <p:cTn id="89" dur="500" fill="hold"/>
                                        <p:tgtEl>
                                          <p:spTgt spid="35"/>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fill="hold"/>
                                        <p:tgtEl>
                                          <p:spTgt spid="31"/>
                                        </p:tgtEl>
                                        <p:attrNameLst>
                                          <p:attrName>ppt_x</p:attrName>
                                        </p:attrNameLst>
                                      </p:cBhvr>
                                      <p:tavLst>
                                        <p:tav tm="0">
                                          <p:val>
                                            <p:strVal val="#ppt_x"/>
                                          </p:val>
                                        </p:tav>
                                        <p:tav tm="100000">
                                          <p:val>
                                            <p:strVal val="#ppt_x"/>
                                          </p:val>
                                        </p:tav>
                                      </p:tavLst>
                                    </p:anim>
                                    <p:anim calcmode="lin" valueType="num">
                                      <p:cBhvr additive="base">
                                        <p:cTn id="93" dur="500" fill="hold"/>
                                        <p:tgtEl>
                                          <p:spTgt spid="31"/>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additive="base">
                                        <p:cTn id="96" dur="500" fill="hold"/>
                                        <p:tgtEl>
                                          <p:spTgt spid="34"/>
                                        </p:tgtEl>
                                        <p:attrNameLst>
                                          <p:attrName>ppt_x</p:attrName>
                                        </p:attrNameLst>
                                      </p:cBhvr>
                                      <p:tavLst>
                                        <p:tav tm="0">
                                          <p:val>
                                            <p:strVal val="#ppt_x"/>
                                          </p:val>
                                        </p:tav>
                                        <p:tav tm="100000">
                                          <p:val>
                                            <p:strVal val="#ppt_x"/>
                                          </p:val>
                                        </p:tav>
                                      </p:tavLst>
                                    </p:anim>
                                    <p:anim calcmode="lin" valueType="num">
                                      <p:cBhvr additive="base">
                                        <p:cTn id="9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ppt_x"/>
                                          </p:val>
                                        </p:tav>
                                        <p:tav tm="100000">
                                          <p:val>
                                            <p:strVal val="#ppt_x"/>
                                          </p:val>
                                        </p:tav>
                                      </p:tavLst>
                                    </p:anim>
                                    <p:anim calcmode="lin" valueType="num">
                                      <p:cBhvr additive="base">
                                        <p:cTn id="103" dur="500" fill="hold"/>
                                        <p:tgtEl>
                                          <p:spTgt spid="2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fill="hold"/>
                                        <p:tgtEl>
                                          <p:spTgt spid="26"/>
                                        </p:tgtEl>
                                        <p:attrNameLst>
                                          <p:attrName>ppt_x</p:attrName>
                                        </p:attrNameLst>
                                      </p:cBhvr>
                                      <p:tavLst>
                                        <p:tav tm="0">
                                          <p:val>
                                            <p:strVal val="#ppt_x"/>
                                          </p:val>
                                        </p:tav>
                                        <p:tav tm="100000">
                                          <p:val>
                                            <p:strVal val="#ppt_x"/>
                                          </p:val>
                                        </p:tav>
                                      </p:tavLst>
                                    </p:anim>
                                    <p:anim calcmode="lin" valueType="num">
                                      <p:cBhvr additive="base">
                                        <p:cTn id="107" dur="500" fill="hold"/>
                                        <p:tgtEl>
                                          <p:spTgt spid="2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additive="base">
                                        <p:cTn id="110" dur="500" fill="hold"/>
                                        <p:tgtEl>
                                          <p:spTgt spid="27"/>
                                        </p:tgtEl>
                                        <p:attrNameLst>
                                          <p:attrName>ppt_x</p:attrName>
                                        </p:attrNameLst>
                                      </p:cBhvr>
                                      <p:tavLst>
                                        <p:tav tm="0">
                                          <p:val>
                                            <p:strVal val="#ppt_x"/>
                                          </p:val>
                                        </p:tav>
                                        <p:tav tm="100000">
                                          <p:val>
                                            <p:strVal val="#ppt_x"/>
                                          </p:val>
                                        </p:tav>
                                      </p:tavLst>
                                    </p:anim>
                                    <p:anim calcmode="lin" valueType="num">
                                      <p:cBhvr additive="base">
                                        <p:cTn id="111" dur="500" fill="hold"/>
                                        <p:tgtEl>
                                          <p:spTgt spid="2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additive="base">
                                        <p:cTn id="114" dur="500" fill="hold"/>
                                        <p:tgtEl>
                                          <p:spTgt spid="28"/>
                                        </p:tgtEl>
                                        <p:attrNameLst>
                                          <p:attrName>ppt_x</p:attrName>
                                        </p:attrNameLst>
                                      </p:cBhvr>
                                      <p:tavLst>
                                        <p:tav tm="0">
                                          <p:val>
                                            <p:strVal val="#ppt_x"/>
                                          </p:val>
                                        </p:tav>
                                        <p:tav tm="100000">
                                          <p:val>
                                            <p:strVal val="#ppt_x"/>
                                          </p:val>
                                        </p:tav>
                                      </p:tavLst>
                                    </p:anim>
                                    <p:anim calcmode="lin" valueType="num">
                                      <p:cBhvr additive="base">
                                        <p:cTn id="11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5">
                                            <p:txEl>
                                              <p:pRg st="3" end="3"/>
                                            </p:txEl>
                                          </p:spTgt>
                                        </p:tgtEl>
                                        <p:attrNameLst>
                                          <p:attrName>style.visibility</p:attrName>
                                        </p:attrNameLst>
                                      </p:cBhvr>
                                      <p:to>
                                        <p:strVal val="visible"/>
                                      </p:to>
                                    </p:set>
                                    <p:animEffect transition="in" filter="blinds(horizontal)">
                                      <p:cBhvr>
                                        <p:cTn id="120" dur="500"/>
                                        <p:tgtEl>
                                          <p:spTgt spid="5">
                                            <p:txEl>
                                              <p:pRg st="3" end="3"/>
                                            </p:txEl>
                                          </p:spTgt>
                                        </p:tgtEl>
                                      </p:cBhvr>
                                    </p:animEffect>
                                  </p:childTnLst>
                                </p:cTn>
                              </p:par>
                              <p:par>
                                <p:cTn id="121" presetID="3" presetClass="exit" presetSubtype="10" fill="hold" grpId="1" nodeType="withEffect">
                                  <p:stCondLst>
                                    <p:cond delay="0"/>
                                  </p:stCondLst>
                                  <p:childTnLst>
                                    <p:animEffect transition="out" filter="blinds(horizontal)">
                                      <p:cBhvr>
                                        <p:cTn id="122" dur="500"/>
                                        <p:tgtEl>
                                          <p:spTgt spid="7"/>
                                        </p:tgtEl>
                                      </p:cBhvr>
                                    </p:animEffect>
                                    <p:set>
                                      <p:cBhvr>
                                        <p:cTn id="123" dur="1" fill="hold">
                                          <p:stCondLst>
                                            <p:cond delay="499"/>
                                          </p:stCondLst>
                                        </p:cTn>
                                        <p:tgtEl>
                                          <p:spTgt spid="7"/>
                                        </p:tgtEl>
                                        <p:attrNameLst>
                                          <p:attrName>style.visibility</p:attrName>
                                        </p:attrNameLst>
                                      </p:cBhvr>
                                      <p:to>
                                        <p:strVal val="hidden"/>
                                      </p:to>
                                    </p:set>
                                  </p:childTnLst>
                                </p:cTn>
                              </p:par>
                              <p:par>
                                <p:cTn id="124" presetID="3" presetClass="exit" presetSubtype="10" fill="hold" grpId="1" nodeType="withEffect">
                                  <p:stCondLst>
                                    <p:cond delay="0"/>
                                  </p:stCondLst>
                                  <p:childTnLst>
                                    <p:animEffect transition="out" filter="blinds(horizontal)">
                                      <p:cBhvr>
                                        <p:cTn id="125" dur="500"/>
                                        <p:tgtEl>
                                          <p:spTgt spid="8"/>
                                        </p:tgtEl>
                                      </p:cBhvr>
                                    </p:animEffect>
                                    <p:set>
                                      <p:cBhvr>
                                        <p:cTn id="126" dur="1" fill="hold">
                                          <p:stCondLst>
                                            <p:cond delay="499"/>
                                          </p:stCondLst>
                                        </p:cTn>
                                        <p:tgtEl>
                                          <p:spTgt spid="8"/>
                                        </p:tgtEl>
                                        <p:attrNameLst>
                                          <p:attrName>style.visibility</p:attrName>
                                        </p:attrNameLst>
                                      </p:cBhvr>
                                      <p:to>
                                        <p:strVal val="hidden"/>
                                      </p:to>
                                    </p:set>
                                  </p:childTnLst>
                                </p:cTn>
                              </p:par>
                              <p:par>
                                <p:cTn id="127" presetID="3" presetClass="exit" presetSubtype="10" fill="hold" grpId="1" nodeType="withEffect">
                                  <p:stCondLst>
                                    <p:cond delay="0"/>
                                  </p:stCondLst>
                                  <p:childTnLst>
                                    <p:animEffect transition="out" filter="blinds(horizontal)">
                                      <p:cBhvr>
                                        <p:cTn id="128" dur="500"/>
                                        <p:tgtEl>
                                          <p:spTgt spid="9"/>
                                        </p:tgtEl>
                                      </p:cBhvr>
                                    </p:animEffect>
                                    <p:set>
                                      <p:cBhvr>
                                        <p:cTn id="129" dur="1" fill="hold">
                                          <p:stCondLst>
                                            <p:cond delay="499"/>
                                          </p:stCondLst>
                                        </p:cTn>
                                        <p:tgtEl>
                                          <p:spTgt spid="9"/>
                                        </p:tgtEl>
                                        <p:attrNameLst>
                                          <p:attrName>style.visibility</p:attrName>
                                        </p:attrNameLst>
                                      </p:cBhvr>
                                      <p:to>
                                        <p:strVal val="hidden"/>
                                      </p:to>
                                    </p:set>
                                  </p:childTnLst>
                                </p:cTn>
                              </p:par>
                              <p:par>
                                <p:cTn id="130" presetID="3" presetClass="exit" presetSubtype="10" fill="hold" grpId="1" nodeType="withEffect">
                                  <p:stCondLst>
                                    <p:cond delay="0"/>
                                  </p:stCondLst>
                                  <p:childTnLst>
                                    <p:animEffect transition="out" filter="blinds(horizontal)">
                                      <p:cBhvr>
                                        <p:cTn id="131" dur="500"/>
                                        <p:tgtEl>
                                          <p:spTgt spid="10"/>
                                        </p:tgtEl>
                                      </p:cBhvr>
                                    </p:animEffect>
                                    <p:set>
                                      <p:cBhvr>
                                        <p:cTn id="132" dur="1" fill="hold">
                                          <p:stCondLst>
                                            <p:cond delay="499"/>
                                          </p:stCondLst>
                                        </p:cTn>
                                        <p:tgtEl>
                                          <p:spTgt spid="10"/>
                                        </p:tgtEl>
                                        <p:attrNameLst>
                                          <p:attrName>style.visibility</p:attrName>
                                        </p:attrNameLst>
                                      </p:cBhvr>
                                      <p:to>
                                        <p:strVal val="hidden"/>
                                      </p:to>
                                    </p:set>
                                  </p:childTnLst>
                                </p:cTn>
                              </p:par>
                              <p:par>
                                <p:cTn id="133" presetID="3" presetClass="exit" presetSubtype="10" fill="hold" grpId="1" nodeType="withEffect">
                                  <p:stCondLst>
                                    <p:cond delay="0"/>
                                  </p:stCondLst>
                                  <p:childTnLst>
                                    <p:animEffect transition="out" filter="blinds(horizontal)">
                                      <p:cBhvr>
                                        <p:cTn id="134" dur="500"/>
                                        <p:tgtEl>
                                          <p:spTgt spid="11"/>
                                        </p:tgtEl>
                                      </p:cBhvr>
                                    </p:animEffect>
                                    <p:set>
                                      <p:cBhvr>
                                        <p:cTn id="135" dur="1" fill="hold">
                                          <p:stCondLst>
                                            <p:cond delay="499"/>
                                          </p:stCondLst>
                                        </p:cTn>
                                        <p:tgtEl>
                                          <p:spTgt spid="11"/>
                                        </p:tgtEl>
                                        <p:attrNameLst>
                                          <p:attrName>style.visibility</p:attrName>
                                        </p:attrNameLst>
                                      </p:cBhvr>
                                      <p:to>
                                        <p:strVal val="hidden"/>
                                      </p:to>
                                    </p:set>
                                  </p:childTnLst>
                                </p:cTn>
                              </p:par>
                              <p:par>
                                <p:cTn id="136" presetID="3" presetClass="exit" presetSubtype="10" fill="hold" grpId="1" nodeType="withEffect">
                                  <p:stCondLst>
                                    <p:cond delay="0"/>
                                  </p:stCondLst>
                                  <p:childTnLst>
                                    <p:animEffect transition="out" filter="blinds(horizontal)">
                                      <p:cBhvr>
                                        <p:cTn id="137" dur="500"/>
                                        <p:tgtEl>
                                          <p:spTgt spid="12"/>
                                        </p:tgtEl>
                                      </p:cBhvr>
                                    </p:animEffect>
                                    <p:set>
                                      <p:cBhvr>
                                        <p:cTn id="138" dur="1" fill="hold">
                                          <p:stCondLst>
                                            <p:cond delay="499"/>
                                          </p:stCondLst>
                                        </p:cTn>
                                        <p:tgtEl>
                                          <p:spTgt spid="12"/>
                                        </p:tgtEl>
                                        <p:attrNameLst>
                                          <p:attrName>style.visibility</p:attrName>
                                        </p:attrNameLst>
                                      </p:cBhvr>
                                      <p:to>
                                        <p:strVal val="hidden"/>
                                      </p:to>
                                    </p:set>
                                  </p:childTnLst>
                                </p:cTn>
                              </p:par>
                              <p:par>
                                <p:cTn id="139" presetID="3" presetClass="exit" presetSubtype="10" fill="hold" grpId="1" nodeType="withEffect">
                                  <p:stCondLst>
                                    <p:cond delay="0"/>
                                  </p:stCondLst>
                                  <p:childTnLst>
                                    <p:animEffect transition="out" filter="blinds(horizontal)">
                                      <p:cBhvr>
                                        <p:cTn id="140" dur="500"/>
                                        <p:tgtEl>
                                          <p:spTgt spid="13"/>
                                        </p:tgtEl>
                                      </p:cBhvr>
                                    </p:animEffect>
                                    <p:set>
                                      <p:cBhvr>
                                        <p:cTn id="141" dur="1" fill="hold">
                                          <p:stCondLst>
                                            <p:cond delay="499"/>
                                          </p:stCondLst>
                                        </p:cTn>
                                        <p:tgtEl>
                                          <p:spTgt spid="13"/>
                                        </p:tgtEl>
                                        <p:attrNameLst>
                                          <p:attrName>style.visibility</p:attrName>
                                        </p:attrNameLst>
                                      </p:cBhvr>
                                      <p:to>
                                        <p:strVal val="hidden"/>
                                      </p:to>
                                    </p:set>
                                  </p:childTnLst>
                                </p:cTn>
                              </p:par>
                              <p:par>
                                <p:cTn id="142" presetID="3" presetClass="exit" presetSubtype="10" fill="hold" grpId="1" nodeType="withEffect">
                                  <p:stCondLst>
                                    <p:cond delay="0"/>
                                  </p:stCondLst>
                                  <p:childTnLst>
                                    <p:animEffect transition="out" filter="blinds(horizontal)">
                                      <p:cBhvr>
                                        <p:cTn id="143" dur="500"/>
                                        <p:tgtEl>
                                          <p:spTgt spid="14"/>
                                        </p:tgtEl>
                                      </p:cBhvr>
                                    </p:animEffect>
                                    <p:set>
                                      <p:cBhvr>
                                        <p:cTn id="144" dur="1" fill="hold">
                                          <p:stCondLst>
                                            <p:cond delay="499"/>
                                          </p:stCondLst>
                                        </p:cTn>
                                        <p:tgtEl>
                                          <p:spTgt spid="14"/>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15"/>
                                        </p:tgtEl>
                                      </p:cBhvr>
                                    </p:animEffect>
                                    <p:set>
                                      <p:cBhvr>
                                        <p:cTn id="147" dur="1" fill="hold">
                                          <p:stCondLst>
                                            <p:cond delay="499"/>
                                          </p:stCondLst>
                                        </p:cTn>
                                        <p:tgtEl>
                                          <p:spTgt spid="15"/>
                                        </p:tgtEl>
                                        <p:attrNameLst>
                                          <p:attrName>style.visibility</p:attrName>
                                        </p:attrNameLst>
                                      </p:cBhvr>
                                      <p:to>
                                        <p:strVal val="hidden"/>
                                      </p:to>
                                    </p:set>
                                  </p:childTnLst>
                                </p:cTn>
                              </p:par>
                              <p:par>
                                <p:cTn id="148" presetID="3" presetClass="exit" presetSubtype="10" fill="hold" grpId="1" nodeType="withEffect">
                                  <p:stCondLst>
                                    <p:cond delay="0"/>
                                  </p:stCondLst>
                                  <p:childTnLst>
                                    <p:animEffect transition="out" filter="blinds(horizontal)">
                                      <p:cBhvr>
                                        <p:cTn id="149" dur="500"/>
                                        <p:tgtEl>
                                          <p:spTgt spid="16"/>
                                        </p:tgtEl>
                                      </p:cBhvr>
                                    </p:animEffect>
                                    <p:set>
                                      <p:cBhvr>
                                        <p:cTn id="150" dur="1" fill="hold">
                                          <p:stCondLst>
                                            <p:cond delay="499"/>
                                          </p:stCondLst>
                                        </p:cTn>
                                        <p:tgtEl>
                                          <p:spTgt spid="16"/>
                                        </p:tgtEl>
                                        <p:attrNameLst>
                                          <p:attrName>style.visibility</p:attrName>
                                        </p:attrNameLst>
                                      </p:cBhvr>
                                      <p:to>
                                        <p:strVal val="hidden"/>
                                      </p:to>
                                    </p:set>
                                  </p:childTnLst>
                                </p:cTn>
                              </p:par>
                              <p:par>
                                <p:cTn id="151" presetID="3" presetClass="exit" presetSubtype="10" fill="hold" grpId="1" nodeType="withEffect">
                                  <p:stCondLst>
                                    <p:cond delay="0"/>
                                  </p:stCondLst>
                                  <p:childTnLst>
                                    <p:animEffect transition="out" filter="blinds(horizontal)">
                                      <p:cBhvr>
                                        <p:cTn id="152" dur="500"/>
                                        <p:tgtEl>
                                          <p:spTgt spid="17"/>
                                        </p:tgtEl>
                                      </p:cBhvr>
                                    </p:animEffect>
                                    <p:set>
                                      <p:cBhvr>
                                        <p:cTn id="153" dur="1" fill="hold">
                                          <p:stCondLst>
                                            <p:cond delay="499"/>
                                          </p:stCondLst>
                                        </p:cTn>
                                        <p:tgtEl>
                                          <p:spTgt spid="17"/>
                                        </p:tgtEl>
                                        <p:attrNameLst>
                                          <p:attrName>style.visibility</p:attrName>
                                        </p:attrNameLst>
                                      </p:cBhvr>
                                      <p:to>
                                        <p:strVal val="hidden"/>
                                      </p:to>
                                    </p:set>
                                  </p:childTnLst>
                                </p:cTn>
                              </p:par>
                              <p:par>
                                <p:cTn id="154" presetID="3" presetClass="exit" presetSubtype="10" fill="hold" grpId="1" nodeType="withEffect">
                                  <p:stCondLst>
                                    <p:cond delay="0"/>
                                  </p:stCondLst>
                                  <p:childTnLst>
                                    <p:animEffect transition="out" filter="blinds(horizontal)">
                                      <p:cBhvr>
                                        <p:cTn id="155" dur="500"/>
                                        <p:tgtEl>
                                          <p:spTgt spid="18"/>
                                        </p:tgtEl>
                                      </p:cBhvr>
                                    </p:animEffect>
                                    <p:set>
                                      <p:cBhvr>
                                        <p:cTn id="156" dur="1" fill="hold">
                                          <p:stCondLst>
                                            <p:cond delay="499"/>
                                          </p:stCondLst>
                                        </p:cTn>
                                        <p:tgtEl>
                                          <p:spTgt spid="18"/>
                                        </p:tgtEl>
                                        <p:attrNameLst>
                                          <p:attrName>style.visibility</p:attrName>
                                        </p:attrNameLst>
                                      </p:cBhvr>
                                      <p:to>
                                        <p:strVal val="hidden"/>
                                      </p:to>
                                    </p:set>
                                  </p:childTnLst>
                                </p:cTn>
                              </p:par>
                              <p:par>
                                <p:cTn id="157" presetID="3" presetClass="exit" presetSubtype="10" fill="hold" grpId="1" nodeType="withEffect">
                                  <p:stCondLst>
                                    <p:cond delay="0"/>
                                  </p:stCondLst>
                                  <p:childTnLst>
                                    <p:animEffect transition="out" filter="blinds(horizontal)">
                                      <p:cBhvr>
                                        <p:cTn id="158" dur="500"/>
                                        <p:tgtEl>
                                          <p:spTgt spid="19"/>
                                        </p:tgtEl>
                                      </p:cBhvr>
                                    </p:animEffect>
                                    <p:set>
                                      <p:cBhvr>
                                        <p:cTn id="159" dur="1" fill="hold">
                                          <p:stCondLst>
                                            <p:cond delay="499"/>
                                          </p:stCondLst>
                                        </p:cTn>
                                        <p:tgtEl>
                                          <p:spTgt spid="19"/>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31"/>
                                        </p:tgtEl>
                                      </p:cBhvr>
                                    </p:animEffect>
                                    <p:set>
                                      <p:cBhvr>
                                        <p:cTn id="162" dur="1" fill="hold">
                                          <p:stCondLst>
                                            <p:cond delay="499"/>
                                          </p:stCondLst>
                                        </p:cTn>
                                        <p:tgtEl>
                                          <p:spTgt spid="31"/>
                                        </p:tgtEl>
                                        <p:attrNameLst>
                                          <p:attrName>style.visibility</p:attrName>
                                        </p:attrNameLst>
                                      </p:cBhvr>
                                      <p:to>
                                        <p:strVal val="hidden"/>
                                      </p:to>
                                    </p:set>
                                  </p:childTnLst>
                                </p:cTn>
                              </p:par>
                              <p:par>
                                <p:cTn id="163" presetID="3" presetClass="exit" presetSubtype="10" fill="hold" grpId="1" nodeType="withEffect">
                                  <p:stCondLst>
                                    <p:cond delay="0"/>
                                  </p:stCondLst>
                                  <p:childTnLst>
                                    <p:animEffect transition="out" filter="blinds(horizontal)">
                                      <p:cBhvr>
                                        <p:cTn id="164" dur="500"/>
                                        <p:tgtEl>
                                          <p:spTgt spid="32"/>
                                        </p:tgtEl>
                                      </p:cBhvr>
                                    </p:animEffect>
                                    <p:set>
                                      <p:cBhvr>
                                        <p:cTn id="165" dur="1" fill="hold">
                                          <p:stCondLst>
                                            <p:cond delay="499"/>
                                          </p:stCondLst>
                                        </p:cTn>
                                        <p:tgtEl>
                                          <p:spTgt spid="32"/>
                                        </p:tgtEl>
                                        <p:attrNameLst>
                                          <p:attrName>style.visibility</p:attrName>
                                        </p:attrNameLst>
                                      </p:cBhvr>
                                      <p:to>
                                        <p:strVal val="hidden"/>
                                      </p:to>
                                    </p:set>
                                  </p:childTnLst>
                                </p:cTn>
                              </p:par>
                              <p:par>
                                <p:cTn id="166" presetID="3" presetClass="exit" presetSubtype="10" fill="hold" grpId="1" nodeType="withEffect">
                                  <p:stCondLst>
                                    <p:cond delay="0"/>
                                  </p:stCondLst>
                                  <p:childTnLst>
                                    <p:animEffect transition="out" filter="blinds(horizontal)">
                                      <p:cBhvr>
                                        <p:cTn id="167" dur="500"/>
                                        <p:tgtEl>
                                          <p:spTgt spid="33"/>
                                        </p:tgtEl>
                                      </p:cBhvr>
                                    </p:animEffect>
                                    <p:set>
                                      <p:cBhvr>
                                        <p:cTn id="168" dur="1" fill="hold">
                                          <p:stCondLst>
                                            <p:cond delay="499"/>
                                          </p:stCondLst>
                                        </p:cTn>
                                        <p:tgtEl>
                                          <p:spTgt spid="33"/>
                                        </p:tgtEl>
                                        <p:attrNameLst>
                                          <p:attrName>style.visibility</p:attrName>
                                        </p:attrNameLst>
                                      </p:cBhvr>
                                      <p:to>
                                        <p:strVal val="hidden"/>
                                      </p:to>
                                    </p:set>
                                  </p:childTnLst>
                                </p:cTn>
                              </p:par>
                              <p:par>
                                <p:cTn id="169" presetID="3" presetClass="exit" presetSubtype="10" fill="hold" grpId="1" nodeType="withEffect">
                                  <p:stCondLst>
                                    <p:cond delay="0"/>
                                  </p:stCondLst>
                                  <p:childTnLst>
                                    <p:animEffect transition="out" filter="blinds(horizontal)">
                                      <p:cBhvr>
                                        <p:cTn id="170" dur="500"/>
                                        <p:tgtEl>
                                          <p:spTgt spid="34"/>
                                        </p:tgtEl>
                                      </p:cBhvr>
                                    </p:animEffect>
                                    <p:set>
                                      <p:cBhvr>
                                        <p:cTn id="171" dur="1" fill="hold">
                                          <p:stCondLst>
                                            <p:cond delay="499"/>
                                          </p:stCondLst>
                                        </p:cTn>
                                        <p:tgtEl>
                                          <p:spTgt spid="34"/>
                                        </p:tgtEl>
                                        <p:attrNameLst>
                                          <p:attrName>style.visibility</p:attrName>
                                        </p:attrNameLst>
                                      </p:cBhvr>
                                      <p:to>
                                        <p:strVal val="hidden"/>
                                      </p:to>
                                    </p:set>
                                  </p:childTnLst>
                                </p:cTn>
                              </p:par>
                              <p:par>
                                <p:cTn id="172" presetID="3" presetClass="exit" presetSubtype="10" fill="hold" grpId="1" nodeType="withEffect">
                                  <p:stCondLst>
                                    <p:cond delay="0"/>
                                  </p:stCondLst>
                                  <p:childTnLst>
                                    <p:animEffect transition="out" filter="blinds(horizontal)">
                                      <p:cBhvr>
                                        <p:cTn id="173" dur="500"/>
                                        <p:tgtEl>
                                          <p:spTgt spid="35"/>
                                        </p:tgtEl>
                                      </p:cBhvr>
                                    </p:animEffect>
                                    <p:set>
                                      <p:cBhvr>
                                        <p:cTn id="174" dur="1" fill="hold">
                                          <p:stCondLst>
                                            <p:cond delay="499"/>
                                          </p:stCondLst>
                                        </p:cTn>
                                        <p:tgtEl>
                                          <p:spTgt spid="35"/>
                                        </p:tgtEl>
                                        <p:attrNameLst>
                                          <p:attrName>style.visibility</p:attrName>
                                        </p:attrNameLst>
                                      </p:cBhvr>
                                      <p:to>
                                        <p:strVal val="hidden"/>
                                      </p:to>
                                    </p:set>
                                  </p:childTnLst>
                                </p:cTn>
                              </p:par>
                              <p:par>
                                <p:cTn id="175" presetID="3" presetClass="exit" presetSubtype="10" fill="hold" grpId="1" nodeType="withEffect">
                                  <p:stCondLst>
                                    <p:cond delay="0"/>
                                  </p:stCondLst>
                                  <p:childTnLst>
                                    <p:animEffect transition="out" filter="blinds(horizontal)">
                                      <p:cBhvr>
                                        <p:cTn id="176" dur="500"/>
                                        <p:tgtEl>
                                          <p:spTgt spid="25"/>
                                        </p:tgtEl>
                                      </p:cBhvr>
                                    </p:animEffect>
                                    <p:set>
                                      <p:cBhvr>
                                        <p:cTn id="177" dur="1" fill="hold">
                                          <p:stCondLst>
                                            <p:cond delay="499"/>
                                          </p:stCondLst>
                                        </p:cTn>
                                        <p:tgtEl>
                                          <p:spTgt spid="25"/>
                                        </p:tgtEl>
                                        <p:attrNameLst>
                                          <p:attrName>style.visibility</p:attrName>
                                        </p:attrNameLst>
                                      </p:cBhvr>
                                      <p:to>
                                        <p:strVal val="hidden"/>
                                      </p:to>
                                    </p:set>
                                  </p:childTnLst>
                                </p:cTn>
                              </p:par>
                              <p:par>
                                <p:cTn id="178" presetID="3" presetClass="exit" presetSubtype="10" fill="hold" grpId="1" nodeType="withEffect">
                                  <p:stCondLst>
                                    <p:cond delay="0"/>
                                  </p:stCondLst>
                                  <p:childTnLst>
                                    <p:animEffect transition="out" filter="blinds(horizontal)">
                                      <p:cBhvr>
                                        <p:cTn id="179" dur="500"/>
                                        <p:tgtEl>
                                          <p:spTgt spid="26"/>
                                        </p:tgtEl>
                                      </p:cBhvr>
                                    </p:animEffect>
                                    <p:set>
                                      <p:cBhvr>
                                        <p:cTn id="180" dur="1" fill="hold">
                                          <p:stCondLst>
                                            <p:cond delay="499"/>
                                          </p:stCondLst>
                                        </p:cTn>
                                        <p:tgtEl>
                                          <p:spTgt spid="26"/>
                                        </p:tgtEl>
                                        <p:attrNameLst>
                                          <p:attrName>style.visibility</p:attrName>
                                        </p:attrNameLst>
                                      </p:cBhvr>
                                      <p:to>
                                        <p:strVal val="hidden"/>
                                      </p:to>
                                    </p:set>
                                  </p:childTnLst>
                                </p:cTn>
                              </p:par>
                              <p:par>
                                <p:cTn id="181" presetID="3" presetClass="exit" presetSubtype="10" fill="hold" grpId="1" nodeType="withEffect">
                                  <p:stCondLst>
                                    <p:cond delay="0"/>
                                  </p:stCondLst>
                                  <p:childTnLst>
                                    <p:animEffect transition="out" filter="blinds(horizontal)">
                                      <p:cBhvr>
                                        <p:cTn id="182" dur="500"/>
                                        <p:tgtEl>
                                          <p:spTgt spid="27"/>
                                        </p:tgtEl>
                                      </p:cBhvr>
                                    </p:animEffect>
                                    <p:set>
                                      <p:cBhvr>
                                        <p:cTn id="183" dur="1" fill="hold">
                                          <p:stCondLst>
                                            <p:cond delay="499"/>
                                          </p:stCondLst>
                                        </p:cTn>
                                        <p:tgtEl>
                                          <p:spTgt spid="27"/>
                                        </p:tgtEl>
                                        <p:attrNameLst>
                                          <p:attrName>style.visibility</p:attrName>
                                        </p:attrNameLst>
                                      </p:cBhvr>
                                      <p:to>
                                        <p:strVal val="hidden"/>
                                      </p:to>
                                    </p:set>
                                  </p:childTnLst>
                                </p:cTn>
                              </p:par>
                              <p:par>
                                <p:cTn id="184" presetID="3" presetClass="exit" presetSubtype="10" fill="hold" grpId="1" nodeType="withEffect">
                                  <p:stCondLst>
                                    <p:cond delay="0"/>
                                  </p:stCondLst>
                                  <p:childTnLst>
                                    <p:animEffect transition="out" filter="blinds(horizontal)">
                                      <p:cBhvr>
                                        <p:cTn id="185" dur="500"/>
                                        <p:tgtEl>
                                          <p:spTgt spid="28"/>
                                        </p:tgtEl>
                                      </p:cBhvr>
                                    </p:animEffect>
                                    <p:set>
                                      <p:cBhvr>
                                        <p:cTn id="186" dur="1" fill="hold">
                                          <p:stCondLst>
                                            <p:cond delay="499"/>
                                          </p:stCondLst>
                                        </p:cTn>
                                        <p:tgtEl>
                                          <p:spTgt spid="28"/>
                                        </p:tgtEl>
                                        <p:attrNameLst>
                                          <p:attrName>style.visibility</p:attrName>
                                        </p:attrNameLst>
                                      </p:cBhvr>
                                      <p:to>
                                        <p:strVal val="hidden"/>
                                      </p:to>
                                    </p:set>
                                  </p:childTnLst>
                                </p:cTn>
                              </p:par>
                              <p:par>
                                <p:cTn id="187" presetID="3" presetClass="exit" presetSubtype="10" fill="hold" grpId="1" nodeType="withEffect">
                                  <p:stCondLst>
                                    <p:cond delay="0"/>
                                  </p:stCondLst>
                                  <p:childTnLst>
                                    <p:animEffect transition="out" filter="blinds(horizontal)">
                                      <p:cBhvr>
                                        <p:cTn id="188" dur="500"/>
                                        <p:tgtEl>
                                          <p:spTgt spid="37"/>
                                        </p:tgtEl>
                                      </p:cBhvr>
                                    </p:animEffect>
                                    <p:set>
                                      <p:cBhvr>
                                        <p:cTn id="189" dur="1" fill="hold">
                                          <p:stCondLst>
                                            <p:cond delay="499"/>
                                          </p:stCondLst>
                                        </p:cTn>
                                        <p:tgtEl>
                                          <p:spTgt spid="37"/>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nodeType="clickEffect">
                                  <p:stCondLst>
                                    <p:cond delay="0"/>
                                  </p:stCondLst>
                                  <p:childTnLst>
                                    <p:set>
                                      <p:cBhvr>
                                        <p:cTn id="193" dur="1" fill="hold">
                                          <p:stCondLst>
                                            <p:cond delay="0"/>
                                          </p:stCondLst>
                                        </p:cTn>
                                        <p:tgtEl>
                                          <p:spTgt spid="5">
                                            <p:txEl>
                                              <p:pRg st="4" end="4"/>
                                            </p:txEl>
                                          </p:spTgt>
                                        </p:tgtEl>
                                        <p:attrNameLst>
                                          <p:attrName>style.visibility</p:attrName>
                                        </p:attrNameLst>
                                      </p:cBhvr>
                                      <p:to>
                                        <p:strVal val="visible"/>
                                      </p:to>
                                    </p:set>
                                    <p:animEffect transition="in" filter="blinds(horizontal)">
                                      <p:cBhvr>
                                        <p:cTn id="194" dur="500"/>
                                        <p:tgtEl>
                                          <p:spTgt spid="5">
                                            <p:txEl>
                                              <p:pRg st="4" end="4"/>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nodeType="clickEffect">
                                  <p:stCondLst>
                                    <p:cond delay="0"/>
                                  </p:stCondLst>
                                  <p:childTnLst>
                                    <p:set>
                                      <p:cBhvr>
                                        <p:cTn id="198" dur="1" fill="hold">
                                          <p:stCondLst>
                                            <p:cond delay="0"/>
                                          </p:stCondLst>
                                        </p:cTn>
                                        <p:tgtEl>
                                          <p:spTgt spid="5">
                                            <p:txEl>
                                              <p:pRg st="5" end="5"/>
                                            </p:txEl>
                                          </p:spTgt>
                                        </p:tgtEl>
                                        <p:attrNameLst>
                                          <p:attrName>style.visibility</p:attrName>
                                        </p:attrNameLst>
                                      </p:cBhvr>
                                      <p:to>
                                        <p:strVal val="visible"/>
                                      </p:to>
                                    </p:set>
                                    <p:animEffect transition="in" filter="blinds(horizontal)">
                                      <p:cBhvr>
                                        <p:cTn id="19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25" grpId="0" animBg="1"/>
      <p:bldP spid="25" grpId="1" animBg="1"/>
      <p:bldP spid="26" grpId="0" animBg="1"/>
      <p:bldP spid="26" grpId="1" animBg="1"/>
      <p:bldP spid="27" grpId="0" animBg="1"/>
      <p:bldP spid="27" grpId="1" animBg="1"/>
      <p:bldP spid="28" grpId="0" animBg="1"/>
      <p:bldP spid="28" grpId="1" animBg="1"/>
      <p:bldP spid="37" grpId="0" animBg="1"/>
      <p:bldP spid="3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00600"/>
            <a:ext cx="8229600" cy="1325563"/>
          </a:xfrm>
        </p:spPr>
        <p:txBody>
          <a:bodyPr/>
          <a:lstStyle/>
          <a:p>
            <a:endParaRPr lang="en-US" dirty="0"/>
          </a:p>
        </p:txBody>
      </p:sp>
      <p:pic>
        <p:nvPicPr>
          <p:cNvPr id="1026" name="Picture 2" descr="Tình trạng thừa cân béo phì ở học sinh tiểu học chiếm tỷ lệ cao | Y tế |  Vietnam+ (Vietnam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2153"/>
            <a:ext cx="8305800" cy="646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80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2E16-A51D-4A34-A6A5-474A0022C72D}"/>
              </a:ext>
            </a:extLst>
          </p:cNvPr>
          <p:cNvSpPr>
            <a:spLocks noGrp="1"/>
          </p:cNvSpPr>
          <p:nvPr>
            <p:ph type="title"/>
          </p:nvPr>
        </p:nvSpPr>
        <p:spPr/>
        <p:txBody>
          <a:bodyPr>
            <a:normAutofit/>
          </a:bodyPr>
          <a:lstStyle/>
          <a:p>
            <a:r>
              <a:rPr lang="en-US" sz="4000" b="1" dirty="0">
                <a:solidFill>
                  <a:srgbClr val="FF0000"/>
                </a:solidFill>
                <a:latin typeface="Arial" pitchFamily="34" charset="0"/>
                <a:cs typeface="Arial" pitchFamily="34" charset="0"/>
              </a:rPr>
              <a:t>KHÔNG GIAN</a:t>
            </a:r>
            <a:endParaRPr lang="en-US" sz="4000" dirty="0"/>
          </a:p>
        </p:txBody>
      </p:sp>
      <p:pic>
        <p:nvPicPr>
          <p:cNvPr id="4" name="Content Placeholder 3">
            <a:extLst>
              <a:ext uri="{FF2B5EF4-FFF2-40B4-BE49-F238E27FC236}">
                <a16:creationId xmlns:a16="http://schemas.microsoft.com/office/drawing/2014/main" id="{2F579163-ED03-4161-868B-9B3E72F201A3}"/>
              </a:ext>
            </a:extLst>
          </p:cNvPr>
          <p:cNvPicPr>
            <a:picLocks noGrp="1" noChangeAspect="1"/>
          </p:cNvPicPr>
          <p:nvPr>
            <p:ph idx="1"/>
          </p:nvPr>
        </p:nvPicPr>
        <p:blipFill>
          <a:blip r:embed="rId3"/>
          <a:stretch>
            <a:fillRect/>
          </a:stretch>
        </p:blipFill>
        <p:spPr>
          <a:xfrm>
            <a:off x="457200" y="1143000"/>
            <a:ext cx="8229600" cy="4331118"/>
          </a:xfrm>
          <a:prstGeom prst="rect">
            <a:avLst/>
          </a:prstGeom>
        </p:spPr>
      </p:pic>
      <p:sp>
        <p:nvSpPr>
          <p:cNvPr id="5" name="TextBox 4">
            <a:extLst>
              <a:ext uri="{FF2B5EF4-FFF2-40B4-BE49-F238E27FC236}">
                <a16:creationId xmlns:a16="http://schemas.microsoft.com/office/drawing/2014/main" id="{668CC945-293C-4587-A750-F2E87E71B03B}"/>
              </a:ext>
            </a:extLst>
          </p:cNvPr>
          <p:cNvSpPr txBox="1"/>
          <p:nvPr/>
        </p:nvSpPr>
        <p:spPr>
          <a:xfrm>
            <a:off x="457200" y="5638800"/>
            <a:ext cx="8229600" cy="954107"/>
          </a:xfrm>
          <a:prstGeom prst="rect">
            <a:avLst/>
          </a:prstGeom>
          <a:noFill/>
        </p:spPr>
        <p:txBody>
          <a:bodyPr wrap="square" rtlCol="0">
            <a:spAutoFit/>
          </a:bodyPr>
          <a:lstStyle/>
          <a:p>
            <a:pPr algn="ctr"/>
            <a:r>
              <a:rPr lang="en-US" sz="2800" i="1" dirty="0" err="1">
                <a:latin typeface="Arial" panose="020B0604020202020204" pitchFamily="34" charset="0"/>
                <a:cs typeface="Arial" panose="020B0604020202020204" pitchFamily="34" charset="0"/>
              </a:rPr>
              <a:t>Mức</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chênh</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lệch</a:t>
            </a:r>
            <a:r>
              <a:rPr lang="en-US" sz="2800" i="1" dirty="0">
                <a:latin typeface="Arial" panose="020B0604020202020204" pitchFamily="34" charset="0"/>
                <a:cs typeface="Arial" panose="020B0604020202020204" pitchFamily="34" charset="0"/>
              </a:rPr>
              <a:t> 1 </a:t>
            </a:r>
            <a:r>
              <a:rPr lang="en-US" sz="2800" i="1" dirty="0" err="1">
                <a:latin typeface="Arial" panose="020B0604020202020204" pitchFamily="34" charset="0"/>
                <a:cs typeface="Arial" panose="020B0604020202020204" pitchFamily="34" charset="0"/>
              </a:rPr>
              <a:t>số</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chỉ</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số</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sức</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khoẻ</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giữa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các</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vùng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miền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Việt</a:t>
            </a:r>
            <a:r>
              <a:rPr lang="en-US" sz="2800" i="1" dirty="0">
                <a:latin typeface="Arial" panose="020B0604020202020204" pitchFamily="34" charset="0"/>
                <a:cs typeface="Arial" panose="020B0604020202020204" pitchFamily="34" charset="0"/>
              </a:rPr>
              <a:t> Nam, 2010-2014</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225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Bản đồ phân bố ca mắc sốt xuất huyết lâm sàng và dương tính tại tỉnh Bắc  Giang tính đến ngày 17/8/2017 – CDC Bắc Gi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911697" cy="689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57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Số ổ dịch sốt xuất huyết Dengue gia tăng, cảnh giác nguy cơ bùng phát d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638"/>
            <a:ext cx="8229600" cy="52117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5715000"/>
            <a:ext cx="8229600" cy="954107"/>
          </a:xfrm>
          <a:prstGeom prst="rect">
            <a:avLst/>
          </a:prstGeom>
          <a:noFill/>
        </p:spPr>
        <p:txBody>
          <a:bodyPr wrap="square" rtlCol="0">
            <a:spAutoFit/>
          </a:bodyPr>
          <a:lstStyle/>
          <a:p>
            <a:pPr algn="ctr"/>
            <a:r>
              <a:rPr lang="en-US" sz="2800" i="1" dirty="0" err="1">
                <a:latin typeface="Arial" panose="020B0604020202020204" pitchFamily="34" charset="0"/>
                <a:cs typeface="Arial" panose="020B0604020202020204" pitchFamily="34" charset="0"/>
              </a:rPr>
              <a:t>Số</a:t>
            </a:r>
            <a:r>
              <a:rPr lang="en-US" sz="2800" i="1" dirty="0">
                <a:latin typeface="Arial" panose="020B0604020202020204" pitchFamily="34" charset="0"/>
                <a:cs typeface="Arial" panose="020B0604020202020204" pitchFamily="34" charset="0"/>
              </a:rPr>
              <a:t> ổ </a:t>
            </a:r>
            <a:r>
              <a:rPr lang="en-US" sz="2800" i="1" dirty="0" err="1">
                <a:latin typeface="Arial" panose="020B0604020202020204" pitchFamily="34" charset="0"/>
                <a:cs typeface="Arial" panose="020B0604020202020204" pitchFamily="34" charset="0"/>
              </a:rPr>
              <a:t>dịch</a:t>
            </a:r>
            <a:r>
              <a:rPr lang="en-US" sz="2800" i="1" dirty="0">
                <a:latin typeface="Arial" panose="020B0604020202020204" pitchFamily="34" charset="0"/>
                <a:cs typeface="Arial" panose="020B0604020202020204" pitchFamily="34" charset="0"/>
              </a:rPr>
              <a:t> SXH ở </a:t>
            </a:r>
            <a:r>
              <a:rPr lang="en-US" sz="2800" i="1" dirty="0" err="1">
                <a:latin typeface="Arial" panose="020B0604020202020204" pitchFamily="34" charset="0"/>
                <a:cs typeface="Arial" panose="020B0604020202020204" pitchFamily="34" charset="0"/>
              </a:rPr>
              <a:t>các</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tỉnh</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thành</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khu</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vực</a:t>
            </a:r>
            <a:r>
              <a:rPr lang="en-US" sz="2800" i="1" dirty="0">
                <a:latin typeface="Arial" panose="020B0604020202020204" pitchFamily="34" charset="0"/>
                <a:cs typeface="Arial" panose="020B0604020202020204" pitchFamily="34" charset="0"/>
              </a:rPr>
              <a:t> Nam </a:t>
            </a:r>
            <a:r>
              <a:rPr lang="en-US" sz="2800" i="1" dirty="0" err="1">
                <a:latin typeface="Arial" panose="020B0604020202020204" pitchFamily="34" charset="0"/>
                <a:cs typeface="Arial" panose="020B0604020202020204" pitchFamily="34" charset="0"/>
              </a:rPr>
              <a:t>Bộ</a:t>
            </a:r>
            <a:r>
              <a:rPr lang="en-US" sz="2800" i="1" dirty="0">
                <a:latin typeface="Arial" panose="020B0604020202020204" pitchFamily="34" charset="0"/>
                <a:cs typeface="Arial" panose="020B0604020202020204" pitchFamily="34" charset="0"/>
              </a:rPr>
              <a:t> - </a:t>
            </a:r>
            <a:r>
              <a:rPr lang="en-US" sz="2800" i="1" dirty="0" err="1">
                <a:latin typeface="Arial" panose="020B0604020202020204" pitchFamily="34" charset="0"/>
                <a:cs typeface="Arial" panose="020B0604020202020204" pitchFamily="34" charset="0"/>
              </a:rPr>
              <a:t>Lâm</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Đồng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quý</a:t>
            </a:r>
            <a:r>
              <a:rPr lang="en-US" sz="2800" i="1" dirty="0">
                <a:latin typeface="Arial" panose="020B0604020202020204" pitchFamily="34" charset="0"/>
                <a:cs typeface="Arial" panose="020B0604020202020204" pitchFamily="34" charset="0"/>
              </a:rPr>
              <a:t> I </a:t>
            </a:r>
            <a:r>
              <a:rPr lang="en-US" sz="2800" i="1" dirty="0" err="1">
                <a:latin typeface="Arial" panose="020B0604020202020204" pitchFamily="34" charset="0"/>
                <a:cs typeface="Arial" panose="020B0604020202020204" pitchFamily="34" charset="0"/>
              </a:rPr>
              <a:t>năm</a:t>
            </a:r>
            <a:r>
              <a:rPr lang="en-US" sz="2800" i="1" dirty="0">
                <a:latin typeface="Arial" panose="020B0604020202020204" pitchFamily="34" charset="0"/>
                <a:cs typeface="Arial" panose="020B0604020202020204" pitchFamily="34" charset="0"/>
              </a:rPr>
              <a:t> 2019</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136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447800"/>
          </a:xfrm>
        </p:spPr>
        <p:txBody>
          <a:bodyPr>
            <a:noAutofit/>
          </a:bodyPr>
          <a:lstStyle/>
          <a:p>
            <a:pPr algn="ctr"/>
            <a:r>
              <a:rPr lang="en-US" sz="4000" b="1" dirty="0">
                <a:solidFill>
                  <a:srgbClr val="FF0000"/>
                </a:solidFill>
                <a:latin typeface="Arial" panose="020B0604020202020204" pitchFamily="34" charset="0"/>
                <a:cs typeface="Arial" panose="020B0604020202020204" pitchFamily="34" charset="0"/>
              </a:rPr>
              <a:t>NGUYÊN LÝ VỀ ĐẠO ĐỨC TRONG NGHIÊN CỨU</a:t>
            </a:r>
          </a:p>
        </p:txBody>
      </p:sp>
      <p:sp>
        <p:nvSpPr>
          <p:cNvPr id="3" name="Content Placeholder 2"/>
          <p:cNvSpPr>
            <a:spLocks noGrp="1"/>
          </p:cNvSpPr>
          <p:nvPr>
            <p:ph idx="1"/>
          </p:nvPr>
        </p:nvSpPr>
        <p:spPr>
          <a:xfrm>
            <a:off x="304800" y="1676400"/>
            <a:ext cx="8534400" cy="4876800"/>
          </a:xfrm>
        </p:spPr>
        <p:txBody>
          <a:bodyPr>
            <a:noAutofit/>
          </a:bodyPr>
          <a:lstStyle/>
          <a:p>
            <a:pPr marL="514350" lvl="0" indent="-514350" algn="just">
              <a:lnSpc>
                <a:spcPct val="120000"/>
              </a:lnSpc>
              <a:spcBef>
                <a:spcPts val="400"/>
              </a:spcBef>
              <a:spcAft>
                <a:spcPts val="400"/>
              </a:spcAft>
              <a:buFont typeface="+mj-lt"/>
              <a:buAutoNum type="arabicParenR"/>
            </a:pPr>
            <a:r>
              <a:rPr lang="nl-NL" sz="2400" dirty="0">
                <a:latin typeface="Arial" pitchFamily="34" charset="0"/>
                <a:cs typeface="Arial" pitchFamily="34" charset="0"/>
              </a:rPr>
              <a:t>Cam kết tiến hành nghiên cứu với tinh thần trung thực, áp dụng các nguyên lý về nghiên cứu và đạo đức nghiên cứu cũng như phổ biến kết quả nghiên cứu.</a:t>
            </a:r>
            <a:endParaRPr lang="en-US" sz="2400" dirty="0">
              <a:latin typeface="Arial" pitchFamily="34" charset="0"/>
              <a:cs typeface="Arial" pitchFamily="34" charset="0"/>
            </a:endParaRPr>
          </a:p>
          <a:p>
            <a:pPr marL="514350" lvl="0" indent="-514350" algn="just">
              <a:lnSpc>
                <a:spcPct val="120000"/>
              </a:lnSpc>
              <a:spcBef>
                <a:spcPts val="400"/>
              </a:spcBef>
              <a:spcAft>
                <a:spcPts val="400"/>
              </a:spcAft>
              <a:buFont typeface="+mj-lt"/>
              <a:buAutoNum type="arabicParenR"/>
            </a:pPr>
            <a:r>
              <a:rPr lang="nl-NL" sz="2400" dirty="0">
                <a:latin typeface="Arial" pitchFamily="34" charset="0"/>
                <a:cs typeface="Arial" pitchFamily="34" charset="0"/>
              </a:rPr>
              <a:t>Khi tiến hành nghiên cứu trên người, phải tôn trọng hạnh phúc, quyền, lòng tin, nhận thức, phong tục tập quán của các cá nhân và tập thể tham gia nghiên cứu.</a:t>
            </a:r>
            <a:endParaRPr lang="en-US" sz="2400" dirty="0">
              <a:latin typeface="Arial" pitchFamily="34" charset="0"/>
              <a:cs typeface="Arial" pitchFamily="34" charset="0"/>
            </a:endParaRPr>
          </a:p>
          <a:p>
            <a:pPr marL="514350" lvl="0" indent="-514350" algn="just">
              <a:lnSpc>
                <a:spcPct val="120000"/>
              </a:lnSpc>
              <a:spcBef>
                <a:spcPts val="400"/>
              </a:spcBef>
              <a:spcAft>
                <a:spcPts val="400"/>
              </a:spcAft>
              <a:buFont typeface="+mj-lt"/>
              <a:buAutoNum type="arabicParenR"/>
            </a:pPr>
            <a:r>
              <a:rPr lang="nl-NL" sz="2400" dirty="0">
                <a:latin typeface="Arial" pitchFamily="34" charset="0"/>
                <a:cs typeface="Arial" pitchFamily="34" charset="0"/>
              </a:rPr>
              <a:t>Người  nghiên cứu có trách nhiệm hạn chế thấp  nhất các gnuy cơ xấu hay khó chịu đối với đối tượng nghiên cứu.</a:t>
            </a:r>
            <a:endParaRPr lang="en-US" sz="2400" dirty="0">
              <a:latin typeface="Arial" pitchFamily="34" charset="0"/>
              <a:cs typeface="Arial" pitchFamily="34" charset="0"/>
            </a:endParaRPr>
          </a:p>
          <a:p>
            <a:pPr marL="514350" lvl="0" indent="-514350" algn="just">
              <a:lnSpc>
                <a:spcPct val="120000"/>
              </a:lnSpc>
              <a:spcBef>
                <a:spcPts val="400"/>
              </a:spcBef>
              <a:spcAft>
                <a:spcPts val="400"/>
              </a:spcAft>
              <a:buFont typeface="+mj-lt"/>
              <a:buAutoNum type="arabicParenR"/>
            </a:pPr>
            <a:r>
              <a:rPr lang="nl-NL" sz="2400" dirty="0">
                <a:latin typeface="Arial" pitchFamily="34" charset="0"/>
                <a:cs typeface="Arial" pitchFamily="34" charset="0"/>
              </a:rPr>
              <a:t>Phải đặt phẩm giá và sức khỏe của đối tượng nghiên cứu lên trên mục đích nghiên cứu.</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195873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4800600"/>
          </a:xfrm>
        </p:spPr>
        <p:txBody>
          <a:bodyPr>
            <a:noAutofit/>
          </a:bodyPr>
          <a:lstStyle/>
          <a:p>
            <a:pPr marL="514350" indent="-514350" algn="just">
              <a:lnSpc>
                <a:spcPct val="120000"/>
              </a:lnSpc>
              <a:spcBef>
                <a:spcPts val="400"/>
              </a:spcBef>
              <a:spcAft>
                <a:spcPts val="400"/>
              </a:spcAft>
              <a:buFont typeface="+mj-lt"/>
              <a:buAutoNum type="arabicParenR" startAt="5"/>
            </a:pPr>
            <a:r>
              <a:rPr lang="nl-NL" sz="2300" dirty="0">
                <a:latin typeface="Arial" pitchFamily="34" charset="0"/>
                <a:cs typeface="Arial" pitchFamily="34" charset="0"/>
              </a:rPr>
              <a:t>Phải đảm bảo công bằng trong NC, cân bằng lợi ích giữa các đối tượng nghiên cứu (ĐTNC).</a:t>
            </a:r>
            <a:endParaRPr lang="en-US" sz="2300" dirty="0">
              <a:latin typeface="Arial" pitchFamily="34" charset="0"/>
              <a:cs typeface="Arial" pitchFamily="34" charset="0"/>
            </a:endParaRPr>
          </a:p>
          <a:p>
            <a:pPr marL="514350" indent="-514350" algn="just">
              <a:lnSpc>
                <a:spcPct val="120000"/>
              </a:lnSpc>
              <a:spcBef>
                <a:spcPts val="400"/>
              </a:spcBef>
              <a:spcAft>
                <a:spcPts val="400"/>
              </a:spcAft>
              <a:buFont typeface="+mj-lt"/>
              <a:buAutoNum type="arabicParenR" startAt="5"/>
            </a:pPr>
            <a:r>
              <a:rPr lang="nl-NL" sz="2300" dirty="0">
                <a:latin typeface="Arial" pitchFamily="34" charset="0"/>
                <a:cs typeface="Arial" pitchFamily="34" charset="0"/>
              </a:rPr>
              <a:t>Trước khi tiến hành NC phải hỏi ý kiến và được sự đồng ý của ĐTNC.</a:t>
            </a:r>
            <a:endParaRPr lang="en-US" sz="2300" dirty="0">
              <a:latin typeface="Arial" pitchFamily="34" charset="0"/>
              <a:cs typeface="Arial" pitchFamily="34" charset="0"/>
            </a:endParaRPr>
          </a:p>
          <a:p>
            <a:pPr marL="514350" indent="-514350" algn="just">
              <a:lnSpc>
                <a:spcPct val="120000"/>
              </a:lnSpc>
              <a:spcBef>
                <a:spcPts val="400"/>
              </a:spcBef>
              <a:spcAft>
                <a:spcPts val="400"/>
              </a:spcAft>
              <a:buFont typeface="+mj-lt"/>
              <a:buAutoNum type="arabicParenR" startAt="5"/>
            </a:pPr>
            <a:r>
              <a:rPr lang="nl-NL" sz="2300" dirty="0">
                <a:latin typeface="Arial" pitchFamily="34" charset="0"/>
                <a:cs typeface="Arial" pitchFamily="34" charset="0"/>
              </a:rPr>
              <a:t>Các đề cương NC phải chứng minh được tính hợp lý, về đóng góp cho khoa học, dưa trên tham khảo kĩ các tài liệu liên quan.</a:t>
            </a:r>
            <a:endParaRPr lang="en-US" sz="2300" dirty="0">
              <a:latin typeface="Arial" pitchFamily="34" charset="0"/>
              <a:cs typeface="Arial" pitchFamily="34" charset="0"/>
            </a:endParaRPr>
          </a:p>
          <a:p>
            <a:pPr marL="514350" indent="-514350" algn="just">
              <a:lnSpc>
                <a:spcPct val="120000"/>
              </a:lnSpc>
              <a:spcBef>
                <a:spcPts val="400"/>
              </a:spcBef>
              <a:spcAft>
                <a:spcPts val="400"/>
              </a:spcAft>
              <a:buFont typeface="+mj-lt"/>
              <a:buAutoNum type="arabicParenR" startAt="5"/>
            </a:pPr>
            <a:r>
              <a:rPr lang="nl-NL" sz="2300" dirty="0">
                <a:latin typeface="Arial" pitchFamily="34" charset="0"/>
                <a:cs typeface="Arial" pitchFamily="34" charset="0"/>
              </a:rPr>
              <a:t>NC phải được giám sát bởi một nhóm nhũng  nhà NC có kinh nghiệm, có trình độ về vấn đề NC. Nghiên cứu phải sử dụng các cơ sở/điều kiện nghiên cứu thích hợp và có đủ các kĩ năng, nguồn lực giải quyết các vấn đề phát sinh với ĐTN</a:t>
            </a:r>
            <a:r>
              <a:rPr lang="vi-VN" sz="2300" dirty="0">
                <a:latin typeface="Arial" pitchFamily="34" charset="0"/>
                <a:cs typeface="Arial" pitchFamily="34" charset="0"/>
              </a:rPr>
              <a:t>c.</a:t>
            </a:r>
            <a:endParaRPr lang="en-US" sz="2300" dirty="0">
              <a:latin typeface="Arial" pitchFamily="34" charset="0"/>
              <a:cs typeface="Arial" pitchFamily="34" charset="0"/>
            </a:endParaRPr>
          </a:p>
        </p:txBody>
      </p:sp>
      <p:sp>
        <p:nvSpPr>
          <p:cNvPr id="6" name="Title 1">
            <a:extLst>
              <a:ext uri="{FF2B5EF4-FFF2-40B4-BE49-F238E27FC236}">
                <a16:creationId xmlns:a16="http://schemas.microsoft.com/office/drawing/2014/main" id="{8D2286E4-0421-7814-B7C7-A0421C5BFF81}"/>
              </a:ext>
            </a:extLst>
          </p:cNvPr>
          <p:cNvSpPr>
            <a:spLocks noGrp="1"/>
          </p:cNvSpPr>
          <p:nvPr>
            <p:ph type="title"/>
          </p:nvPr>
        </p:nvSpPr>
        <p:spPr>
          <a:xfrm>
            <a:off x="381000" y="152400"/>
            <a:ext cx="8229600" cy="1447800"/>
          </a:xfrm>
        </p:spPr>
        <p:txBody>
          <a:bodyPr>
            <a:noAutofit/>
          </a:bodyPr>
          <a:lstStyle/>
          <a:p>
            <a:pPr algn="ctr"/>
            <a:r>
              <a:rPr lang="en-US" sz="4000" b="1" dirty="0">
                <a:solidFill>
                  <a:srgbClr val="FF0000"/>
                </a:solidFill>
                <a:latin typeface="Arial" panose="020B0604020202020204" pitchFamily="34" charset="0"/>
                <a:cs typeface="Arial" panose="020B0604020202020204" pitchFamily="34" charset="0"/>
              </a:rPr>
              <a:t>NGUYÊN LÝ VỀ ĐẠO ĐỨC TRONG NGHIÊN CỨU</a:t>
            </a:r>
          </a:p>
        </p:txBody>
      </p:sp>
    </p:spTree>
    <p:extLst>
      <p:ext uri="{BB962C8B-B14F-4D97-AF65-F5344CB8AC3E}">
        <p14:creationId xmlns:p14="http://schemas.microsoft.com/office/powerpoint/2010/main" val="517880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686800" cy="4724400"/>
          </a:xfrm>
        </p:spPr>
        <p:txBody>
          <a:bodyPr>
            <a:noAutofit/>
          </a:bodyPr>
          <a:lstStyle/>
          <a:p>
            <a:pPr marL="514350" indent="-514350" algn="just">
              <a:lnSpc>
                <a:spcPct val="120000"/>
              </a:lnSpc>
              <a:spcBef>
                <a:spcPts val="400"/>
              </a:spcBef>
              <a:spcAft>
                <a:spcPts val="400"/>
              </a:spcAft>
              <a:buFont typeface="+mj-lt"/>
              <a:buAutoNum type="arabicParenR" startAt="9"/>
            </a:pPr>
            <a:r>
              <a:rPr lang="nl-NL" sz="2800" dirty="0">
                <a:latin typeface="Arial" pitchFamily="34" charset="0"/>
                <a:cs typeface="Arial" pitchFamily="34" charset="0"/>
              </a:rPr>
              <a:t>Phải có sự phê chuẩn của Hội đồng đạo đức nghiên cứu trước khi tiến hành nghiên cứu.</a:t>
            </a:r>
            <a:endParaRPr lang="en-US" sz="2800" dirty="0">
              <a:latin typeface="Arial" pitchFamily="34" charset="0"/>
              <a:cs typeface="Arial" pitchFamily="34" charset="0"/>
            </a:endParaRPr>
          </a:p>
          <a:p>
            <a:pPr marL="514350" indent="-514350" algn="just">
              <a:lnSpc>
                <a:spcPct val="120000"/>
              </a:lnSpc>
              <a:spcBef>
                <a:spcPts val="400"/>
              </a:spcBef>
              <a:spcAft>
                <a:spcPts val="400"/>
              </a:spcAft>
              <a:buFont typeface="+mj-lt"/>
              <a:buAutoNum type="arabicParenR" startAt="9"/>
            </a:pPr>
            <a:r>
              <a:rPr lang="nl-NL" sz="2800" dirty="0">
                <a:latin typeface="Arial" pitchFamily="34" charset="0"/>
                <a:cs typeface="Arial" pitchFamily="34" charset="0"/>
              </a:rPr>
              <a:t>Người nghiên cứu phải hoãn, ngừng hay thay đổi nghiên cứu theo hướng làm giảm nguy cơ nếu nhận thấy có các nguy cơ đối với đối tượng nghiên cứu.</a:t>
            </a:r>
            <a:endParaRPr lang="en-US" sz="2800" dirty="0">
              <a:latin typeface="Arial" pitchFamily="34" charset="0"/>
              <a:cs typeface="Arial" pitchFamily="34" charset="0"/>
            </a:endParaRPr>
          </a:p>
          <a:p>
            <a:pPr marL="514350" indent="-514350" algn="just">
              <a:lnSpc>
                <a:spcPct val="120000"/>
              </a:lnSpc>
              <a:spcBef>
                <a:spcPts val="400"/>
              </a:spcBef>
              <a:spcAft>
                <a:spcPts val="400"/>
              </a:spcAft>
              <a:buFont typeface="+mj-lt"/>
              <a:buAutoNum type="arabicParenR" startAt="9"/>
            </a:pPr>
            <a:r>
              <a:rPr lang="nl-NL" sz="2800" dirty="0">
                <a:latin typeface="Arial" pitchFamily="34" charset="0"/>
                <a:cs typeface="Arial" pitchFamily="34" charset="0"/>
              </a:rPr>
              <a:t>Kết quả nghiên cứu phải được công bố cho mọi người và đối tượng nghiên cứu biết.</a:t>
            </a:r>
            <a:endParaRPr lang="en-US" sz="2800" dirty="0">
              <a:latin typeface="Arial" pitchFamily="34" charset="0"/>
              <a:cs typeface="Arial" pitchFamily="34" charset="0"/>
            </a:endParaRPr>
          </a:p>
        </p:txBody>
      </p:sp>
      <p:sp>
        <p:nvSpPr>
          <p:cNvPr id="6" name="Title 1">
            <a:extLst>
              <a:ext uri="{FF2B5EF4-FFF2-40B4-BE49-F238E27FC236}">
                <a16:creationId xmlns:a16="http://schemas.microsoft.com/office/drawing/2014/main" id="{EEFC2A1A-F128-14F6-E459-132E608151C4}"/>
              </a:ext>
            </a:extLst>
          </p:cNvPr>
          <p:cNvSpPr>
            <a:spLocks noGrp="1"/>
          </p:cNvSpPr>
          <p:nvPr>
            <p:ph type="title"/>
          </p:nvPr>
        </p:nvSpPr>
        <p:spPr>
          <a:xfrm>
            <a:off x="381000" y="152400"/>
            <a:ext cx="8229600" cy="1447800"/>
          </a:xfrm>
        </p:spPr>
        <p:txBody>
          <a:bodyPr>
            <a:noAutofit/>
          </a:bodyPr>
          <a:lstStyle/>
          <a:p>
            <a:pPr algn="ctr"/>
            <a:r>
              <a:rPr lang="en-US" sz="4000" b="1" dirty="0">
                <a:solidFill>
                  <a:srgbClr val="FF0000"/>
                </a:solidFill>
                <a:latin typeface="Arial" panose="020B0604020202020204" pitchFamily="34" charset="0"/>
                <a:cs typeface="Arial" panose="020B0604020202020204" pitchFamily="34" charset="0"/>
              </a:rPr>
              <a:t>NGUYÊN LÝ VỀ ĐẠO ĐỨC TRONG NGHIÊN CỨU</a:t>
            </a:r>
          </a:p>
        </p:txBody>
      </p:sp>
    </p:spTree>
    <p:extLst>
      <p:ext uri="{BB962C8B-B14F-4D97-AF65-F5344CB8AC3E}">
        <p14:creationId xmlns:p14="http://schemas.microsoft.com/office/powerpoint/2010/main" val="3342990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63000" cy="4876800"/>
          </a:xfrm>
        </p:spPr>
        <p:txBody>
          <a:bodyPr>
            <a:noAutofit/>
          </a:bodyPr>
          <a:lstStyle/>
          <a:p>
            <a:pPr marL="514350" lvl="0" indent="-514350" algn="just">
              <a:lnSpc>
                <a:spcPct val="120000"/>
              </a:lnSpc>
              <a:spcBef>
                <a:spcPts val="400"/>
              </a:spcBef>
              <a:spcAft>
                <a:spcPts val="400"/>
              </a:spcAft>
              <a:buFont typeface="+mj-lt"/>
              <a:buAutoNum type="arabicParenR" startAt="12"/>
            </a:pPr>
            <a:r>
              <a:rPr lang="nl-NL" sz="2500" dirty="0">
                <a:latin typeface="Arial" pitchFamily="34" charset="0"/>
                <a:cs typeface="Arial" pitchFamily="34" charset="0"/>
              </a:rPr>
              <a:t>Khi thu thập, lưu trữ, sử dụng các thông tin cá nhân về ĐTNC/quần thể NC phải cố gắng đảm bảo tính bí mật và sự nhạy cảm về văn hóa. Cần có sự đồng ý của ĐTNC.</a:t>
            </a:r>
            <a:endParaRPr lang="en-US" sz="2500" dirty="0">
              <a:latin typeface="Arial" pitchFamily="34" charset="0"/>
              <a:cs typeface="Arial" pitchFamily="34" charset="0"/>
            </a:endParaRPr>
          </a:p>
          <a:p>
            <a:pPr marL="514350" lvl="0" indent="-514350" algn="just">
              <a:lnSpc>
                <a:spcPct val="120000"/>
              </a:lnSpc>
              <a:spcBef>
                <a:spcPts val="400"/>
              </a:spcBef>
              <a:spcAft>
                <a:spcPts val="400"/>
              </a:spcAft>
              <a:buFont typeface="+mj-lt"/>
              <a:buAutoNum type="arabicParenR" startAt="12"/>
            </a:pPr>
            <a:r>
              <a:rPr lang="nl-NL" sz="2500" dirty="0">
                <a:latin typeface="Arial" pitchFamily="34" charset="0"/>
                <a:cs typeface="Arial" pitchFamily="34" charset="0"/>
              </a:rPr>
              <a:t>Khi kết quả NC chứa các thông tin có ý nghĩa về lâm sàng, người NC và cơ quan NC phải có trách nhiệm giữ an toàn và bảo quản hồ sơ để có thể tra cứu lại khi cần thiết.</a:t>
            </a:r>
            <a:endParaRPr lang="en-US" sz="2500" dirty="0">
              <a:latin typeface="Arial" pitchFamily="34" charset="0"/>
              <a:cs typeface="Arial" pitchFamily="34" charset="0"/>
            </a:endParaRPr>
          </a:p>
          <a:p>
            <a:pPr marL="514350" lvl="0" indent="-514350" algn="just">
              <a:lnSpc>
                <a:spcPct val="120000"/>
              </a:lnSpc>
              <a:spcBef>
                <a:spcPts val="400"/>
              </a:spcBef>
              <a:spcAft>
                <a:spcPts val="400"/>
              </a:spcAft>
              <a:buFont typeface="+mj-lt"/>
              <a:buAutoNum type="arabicParenR" startAt="12"/>
            </a:pPr>
            <a:r>
              <a:rPr lang="nl-NL" sz="2500" dirty="0">
                <a:latin typeface="Arial" pitchFamily="34" charset="0"/>
                <a:cs typeface="Arial" pitchFamily="34" charset="0"/>
              </a:rPr>
              <a:t>Khi NC được tiến hành ở nước ngoài, phải tuân thủ các yêu cầu về đạo đức của nước chủ trì/hỗ trợ NC và của nước tiến hành NC.</a:t>
            </a:r>
            <a:endParaRPr lang="en-US" sz="2500" dirty="0">
              <a:latin typeface="Arial" pitchFamily="34" charset="0"/>
              <a:cs typeface="Arial" pitchFamily="34" charset="0"/>
            </a:endParaRPr>
          </a:p>
          <a:p>
            <a:pPr marL="514350" indent="-514350" algn="just">
              <a:lnSpc>
                <a:spcPct val="120000"/>
              </a:lnSpc>
              <a:spcBef>
                <a:spcPts val="400"/>
              </a:spcBef>
              <a:spcAft>
                <a:spcPts val="400"/>
              </a:spcAft>
              <a:buFont typeface="+mj-lt"/>
              <a:buAutoNum type="arabicParenR" startAt="12"/>
            </a:pPr>
            <a:endParaRPr lang="en-US" sz="2500" dirty="0">
              <a:latin typeface="Arial" pitchFamily="34" charset="0"/>
              <a:cs typeface="Arial" pitchFamily="34" charset="0"/>
            </a:endParaRPr>
          </a:p>
        </p:txBody>
      </p:sp>
      <p:sp>
        <p:nvSpPr>
          <p:cNvPr id="6" name="Title 1">
            <a:extLst>
              <a:ext uri="{FF2B5EF4-FFF2-40B4-BE49-F238E27FC236}">
                <a16:creationId xmlns:a16="http://schemas.microsoft.com/office/drawing/2014/main" id="{0D41C04F-F7B2-2376-79C1-438C4BE29894}"/>
              </a:ext>
            </a:extLst>
          </p:cNvPr>
          <p:cNvSpPr>
            <a:spLocks noGrp="1"/>
          </p:cNvSpPr>
          <p:nvPr>
            <p:ph type="title"/>
          </p:nvPr>
        </p:nvSpPr>
        <p:spPr>
          <a:xfrm>
            <a:off x="381000" y="152400"/>
            <a:ext cx="8229600" cy="1447800"/>
          </a:xfrm>
        </p:spPr>
        <p:txBody>
          <a:bodyPr>
            <a:noAutofit/>
          </a:bodyPr>
          <a:lstStyle/>
          <a:p>
            <a:pPr algn="ctr"/>
            <a:r>
              <a:rPr lang="en-US" sz="4000" b="1" dirty="0">
                <a:solidFill>
                  <a:srgbClr val="FF0000"/>
                </a:solidFill>
                <a:latin typeface="Arial" panose="020B0604020202020204" pitchFamily="34" charset="0"/>
                <a:cs typeface="Arial" panose="020B0604020202020204" pitchFamily="34" charset="0"/>
              </a:rPr>
              <a:t>NGUYÊN LÝ VỀ ĐẠO ĐỨC TRONG NGHIÊN CỨU</a:t>
            </a:r>
          </a:p>
        </p:txBody>
      </p:sp>
    </p:spTree>
    <p:extLst>
      <p:ext uri="{BB962C8B-B14F-4D97-AF65-F5344CB8AC3E}">
        <p14:creationId xmlns:p14="http://schemas.microsoft.com/office/powerpoint/2010/main" val="393991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p:spPr>
        <p:txBody>
          <a:bodyPr anchor="ctr">
            <a:normAutofit/>
          </a:bodyPr>
          <a:lstStyle/>
          <a:p>
            <a:pPr marL="0" indent="0" algn="ctr">
              <a:buNone/>
            </a:pPr>
            <a:r>
              <a:rPr lang="en-US" sz="4500" b="1" dirty="0">
                <a:latin typeface="Arial" panose="020B0604020202020204" pitchFamily="34" charset="0"/>
                <a:cs typeface="Arial" panose="020B0604020202020204" pitchFamily="34" charset="0"/>
              </a:rPr>
              <a:t>ĐẠI CƯƠNG VỀ </a:t>
            </a:r>
          </a:p>
          <a:p>
            <a:pPr marL="0" indent="0" algn="ctr">
              <a:buNone/>
            </a:pPr>
            <a:r>
              <a:rPr lang="en-US" sz="4500" b="1" dirty="0">
                <a:latin typeface="Arial" panose="020B0604020202020204" pitchFamily="34" charset="0"/>
                <a:cs typeface="Arial" panose="020B0604020202020204" pitchFamily="34" charset="0"/>
              </a:rPr>
              <a:t>NGHIÊN CỨU DỊCH TỄ HỌC</a:t>
            </a:r>
          </a:p>
        </p:txBody>
      </p:sp>
    </p:spTree>
    <p:extLst>
      <p:ext uri="{BB962C8B-B14F-4D97-AF65-F5344CB8AC3E}">
        <p14:creationId xmlns:p14="http://schemas.microsoft.com/office/powerpoint/2010/main" val="579202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762000"/>
          </a:xfrm>
        </p:spPr>
        <p:txBody>
          <a:bodyPr>
            <a:noAutofit/>
          </a:bodyPr>
          <a:lstStyle/>
          <a:p>
            <a:pPr algn="ctr"/>
            <a:r>
              <a:rPr lang="en-US" sz="9600" b="1" dirty="0">
                <a:solidFill>
                  <a:srgbClr val="FF0000"/>
                </a:solidFill>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6553200" cy="350520"/>
          </a:xfrm>
          <a:ln>
            <a:solidFill>
              <a:schemeClr val="tx1"/>
            </a:solidFill>
          </a:ln>
        </p:spPr>
        <p:txBody>
          <a:bodyPr>
            <a:normAutofit fontScale="85000" lnSpcReduction="20000"/>
          </a:bodyPr>
          <a:lstStyle/>
          <a:p>
            <a:pPr marL="0" indent="0" algn="ctr">
              <a:lnSpc>
                <a:spcPct val="120000"/>
              </a:lnSpc>
              <a:spcBef>
                <a:spcPts val="0"/>
              </a:spcBef>
              <a:buNone/>
            </a:pPr>
            <a:r>
              <a:rPr lang="en-US" sz="2000" b="1" dirty="0">
                <a:latin typeface="Arial" pitchFamily="34" charset="0"/>
                <a:cs typeface="Arial" pitchFamily="34" charset="0"/>
              </a:rPr>
              <a:t>CHIẾN LƯỢC THIẾT KẾ NGHIÊN CỨU DỊCH TỄ HỌC</a:t>
            </a:r>
          </a:p>
        </p:txBody>
      </p:sp>
      <p:sp>
        <p:nvSpPr>
          <p:cNvPr id="4" name="Content Placeholder 2"/>
          <p:cNvSpPr txBox="1">
            <a:spLocks/>
          </p:cNvSpPr>
          <p:nvPr/>
        </p:nvSpPr>
        <p:spPr>
          <a:xfrm>
            <a:off x="1009650" y="1524000"/>
            <a:ext cx="3352800" cy="350520"/>
          </a:xfrm>
          <a:prstGeom prst="rect">
            <a:avLst/>
          </a:prstGeom>
          <a:ln>
            <a:solidFill>
              <a:schemeClr val="tx1"/>
            </a:solidFill>
          </a:ln>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r>
              <a:rPr lang="en-US" sz="2000" b="1" dirty="0">
                <a:latin typeface="Arial" pitchFamily="34" charset="0"/>
                <a:cs typeface="Arial" pitchFamily="34" charset="0"/>
              </a:rPr>
              <a:t>NGHIÊN CỨU QUAN SÁT</a:t>
            </a:r>
          </a:p>
        </p:txBody>
      </p:sp>
      <p:sp>
        <p:nvSpPr>
          <p:cNvPr id="5" name="Content Placeholder 2"/>
          <p:cNvSpPr txBox="1">
            <a:spLocks/>
          </p:cNvSpPr>
          <p:nvPr/>
        </p:nvSpPr>
        <p:spPr>
          <a:xfrm>
            <a:off x="5715000" y="1524000"/>
            <a:ext cx="3352800" cy="350520"/>
          </a:xfrm>
          <a:prstGeom prst="rect">
            <a:avLst/>
          </a:prstGeom>
          <a:ln>
            <a:solidFill>
              <a:schemeClr val="tx1"/>
            </a:solidFill>
          </a:ln>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r>
              <a:rPr lang="en-US" sz="2000" b="1" dirty="0">
                <a:latin typeface="Arial" pitchFamily="34" charset="0"/>
                <a:cs typeface="Arial" pitchFamily="34" charset="0"/>
              </a:rPr>
              <a:t>NGHIÊN CỨU CAN THIỆP</a:t>
            </a:r>
          </a:p>
        </p:txBody>
      </p:sp>
      <p:sp>
        <p:nvSpPr>
          <p:cNvPr id="6" name="Content Placeholder 2"/>
          <p:cNvSpPr txBox="1">
            <a:spLocks/>
          </p:cNvSpPr>
          <p:nvPr/>
        </p:nvSpPr>
        <p:spPr>
          <a:xfrm>
            <a:off x="700087" y="2366962"/>
            <a:ext cx="1676400" cy="6858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r>
              <a:rPr lang="en-US" sz="1600" dirty="0">
                <a:latin typeface="Arial" pitchFamily="34" charset="0"/>
                <a:cs typeface="Arial" pitchFamily="34" charset="0"/>
              </a:rPr>
              <a:t>NGHIÊN CỨU MÔ TẢ</a:t>
            </a:r>
          </a:p>
        </p:txBody>
      </p:sp>
      <p:sp>
        <p:nvSpPr>
          <p:cNvPr id="7" name="Content Placeholder 2"/>
          <p:cNvSpPr txBox="1">
            <a:spLocks/>
          </p:cNvSpPr>
          <p:nvPr/>
        </p:nvSpPr>
        <p:spPr>
          <a:xfrm>
            <a:off x="3652837" y="2366962"/>
            <a:ext cx="1676400" cy="6858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r>
              <a:rPr lang="en-US" sz="1600" dirty="0">
                <a:latin typeface="Arial" pitchFamily="34" charset="0"/>
                <a:cs typeface="Arial" pitchFamily="34" charset="0"/>
              </a:rPr>
              <a:t>NGHIÊN CỨU PHÂN TÍCH</a:t>
            </a:r>
          </a:p>
        </p:txBody>
      </p:sp>
      <p:sp>
        <p:nvSpPr>
          <p:cNvPr id="8" name="Content Placeholder 2"/>
          <p:cNvSpPr txBox="1">
            <a:spLocks/>
          </p:cNvSpPr>
          <p:nvPr/>
        </p:nvSpPr>
        <p:spPr>
          <a:xfrm>
            <a:off x="304800" y="3505200"/>
            <a:ext cx="1143000" cy="1209674"/>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50000"/>
              </a:lnSpc>
              <a:spcBef>
                <a:spcPts val="1000"/>
              </a:spcBef>
              <a:buFont typeface="Wingdings 2"/>
              <a:buNone/>
            </a:pPr>
            <a:r>
              <a:rPr lang="en-US" sz="1600" dirty="0">
                <a:latin typeface="Arial" pitchFamily="34" charset="0"/>
                <a:cs typeface="Arial" pitchFamily="34" charset="0"/>
              </a:rPr>
              <a:t>DỮ KIỆN QUẦN THỂ</a:t>
            </a:r>
          </a:p>
        </p:txBody>
      </p:sp>
      <p:sp>
        <p:nvSpPr>
          <p:cNvPr id="9" name="Content Placeholder 2"/>
          <p:cNvSpPr txBox="1">
            <a:spLocks/>
          </p:cNvSpPr>
          <p:nvPr/>
        </p:nvSpPr>
        <p:spPr>
          <a:xfrm>
            <a:off x="1676400" y="3505200"/>
            <a:ext cx="1143000" cy="1209674"/>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endParaRPr lang="en-US" sz="1600" dirty="0">
              <a:latin typeface="Arial" pitchFamily="34" charset="0"/>
              <a:cs typeface="Arial" pitchFamily="34" charset="0"/>
            </a:endParaRPr>
          </a:p>
          <a:p>
            <a:pPr marL="0" indent="0" algn="ctr">
              <a:lnSpc>
                <a:spcPct val="120000"/>
              </a:lnSpc>
              <a:spcBef>
                <a:spcPts val="0"/>
              </a:spcBef>
              <a:buFont typeface="Wingdings 2"/>
              <a:buNone/>
            </a:pPr>
            <a:r>
              <a:rPr lang="en-US" sz="1600" dirty="0">
                <a:latin typeface="Arial" pitchFamily="34" charset="0"/>
                <a:cs typeface="Arial" pitchFamily="34" charset="0"/>
              </a:rPr>
              <a:t>DỮ KIỆN CÁ THỂ</a:t>
            </a:r>
          </a:p>
        </p:txBody>
      </p:sp>
      <p:sp>
        <p:nvSpPr>
          <p:cNvPr id="10" name="Content Placeholder 2"/>
          <p:cNvSpPr txBox="1">
            <a:spLocks/>
          </p:cNvSpPr>
          <p:nvPr/>
        </p:nvSpPr>
        <p:spPr>
          <a:xfrm>
            <a:off x="152400" y="5257800"/>
            <a:ext cx="6096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endParaRPr lang="en-US" sz="1200" dirty="0">
              <a:latin typeface="Arial" pitchFamily="34" charset="0"/>
              <a:cs typeface="Arial" pitchFamily="34" charset="0"/>
            </a:endParaRPr>
          </a:p>
          <a:p>
            <a:pPr marL="0" indent="0" algn="ctr">
              <a:lnSpc>
                <a:spcPct val="120000"/>
              </a:lnSpc>
              <a:spcBef>
                <a:spcPts val="0"/>
              </a:spcBef>
              <a:buFont typeface="Wingdings 2"/>
              <a:buNone/>
            </a:pPr>
            <a:r>
              <a:rPr lang="en-US" sz="1200" dirty="0">
                <a:latin typeface="Arial" pitchFamily="34" charset="0"/>
                <a:cs typeface="Arial" pitchFamily="34" charset="0"/>
              </a:rPr>
              <a:t>NC </a:t>
            </a:r>
            <a:r>
              <a:rPr lang="en-US" sz="1200" dirty="0" err="1">
                <a:latin typeface="Arial" pitchFamily="34" charset="0"/>
                <a:cs typeface="Arial" pitchFamily="34" charset="0"/>
              </a:rPr>
              <a:t>tương</a:t>
            </a:r>
            <a:r>
              <a:rPr lang="en-US" sz="1200" dirty="0">
                <a:latin typeface="Arial" pitchFamily="34" charset="0"/>
                <a:cs typeface="Arial" pitchFamily="34" charset="0"/>
              </a:rPr>
              <a:t> </a:t>
            </a:r>
            <a:r>
              <a:rPr lang="en-US" sz="1200" dirty="0" err="1">
                <a:latin typeface="Arial" pitchFamily="34" charset="0"/>
                <a:cs typeface="Arial" pitchFamily="34" charset="0"/>
              </a:rPr>
              <a:t>quan</a:t>
            </a:r>
            <a:endParaRPr lang="en-US" sz="1200" dirty="0">
              <a:latin typeface="Arial" pitchFamily="34" charset="0"/>
              <a:cs typeface="Arial" pitchFamily="34" charset="0"/>
            </a:endParaRPr>
          </a:p>
        </p:txBody>
      </p:sp>
      <p:sp>
        <p:nvSpPr>
          <p:cNvPr id="11" name="Content Placeholder 2"/>
          <p:cNvSpPr txBox="1">
            <a:spLocks/>
          </p:cNvSpPr>
          <p:nvPr/>
        </p:nvSpPr>
        <p:spPr>
          <a:xfrm>
            <a:off x="838200" y="5257800"/>
            <a:ext cx="6858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50000"/>
              </a:lnSpc>
              <a:spcBef>
                <a:spcPts val="0"/>
              </a:spcBef>
              <a:buFont typeface="Wingdings 2"/>
              <a:buNone/>
            </a:pPr>
            <a:r>
              <a:rPr lang="en-US" sz="1200" dirty="0">
                <a:latin typeface="Arial" pitchFamily="34" charset="0"/>
                <a:cs typeface="Arial" pitchFamily="34" charset="0"/>
              </a:rPr>
              <a:t>NC </a:t>
            </a:r>
            <a:r>
              <a:rPr lang="en-US" sz="1200" dirty="0" err="1">
                <a:latin typeface="Arial" pitchFamily="34" charset="0"/>
                <a:cs typeface="Arial" pitchFamily="34" charset="0"/>
              </a:rPr>
              <a:t>trường</a:t>
            </a:r>
            <a:r>
              <a:rPr lang="en-US" sz="1200" dirty="0">
                <a:latin typeface="Arial" pitchFamily="34" charset="0"/>
                <a:cs typeface="Arial" pitchFamily="34" charset="0"/>
              </a:rPr>
              <a:t> </a:t>
            </a:r>
            <a:r>
              <a:rPr lang="en-US" sz="1200" dirty="0" err="1">
                <a:latin typeface="Arial" pitchFamily="34" charset="0"/>
                <a:cs typeface="Arial" pitchFamily="34" charset="0"/>
              </a:rPr>
              <a:t>hợp</a:t>
            </a:r>
            <a:r>
              <a:rPr lang="en-US" sz="1200" dirty="0">
                <a:latin typeface="Arial" pitchFamily="34" charset="0"/>
                <a:cs typeface="Arial" pitchFamily="34" charset="0"/>
              </a:rPr>
              <a:t> </a:t>
            </a:r>
            <a:r>
              <a:rPr lang="en-US" sz="1200" dirty="0" err="1">
                <a:latin typeface="Arial" pitchFamily="34" charset="0"/>
                <a:cs typeface="Arial" pitchFamily="34" charset="0"/>
              </a:rPr>
              <a:t>bệnh</a:t>
            </a:r>
            <a:endParaRPr lang="en-US" sz="1200" dirty="0">
              <a:latin typeface="Arial" pitchFamily="34" charset="0"/>
              <a:cs typeface="Arial" pitchFamily="34" charset="0"/>
            </a:endParaRPr>
          </a:p>
        </p:txBody>
      </p:sp>
      <p:sp>
        <p:nvSpPr>
          <p:cNvPr id="12" name="Content Placeholder 2"/>
          <p:cNvSpPr txBox="1">
            <a:spLocks/>
          </p:cNvSpPr>
          <p:nvPr/>
        </p:nvSpPr>
        <p:spPr>
          <a:xfrm>
            <a:off x="8343900" y="5257800"/>
            <a:ext cx="6858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50000"/>
              </a:lnSpc>
              <a:spcBef>
                <a:spcPts val="0"/>
              </a:spcBef>
              <a:buFont typeface="Wingdings 2"/>
              <a:buNone/>
            </a:pPr>
            <a:r>
              <a:rPr lang="en-US" sz="1200" dirty="0" err="1">
                <a:latin typeface="Arial" pitchFamily="34" charset="0"/>
                <a:cs typeface="Arial" pitchFamily="34" charset="0"/>
              </a:rPr>
              <a:t>Thử</a:t>
            </a:r>
            <a:r>
              <a:rPr lang="en-US" sz="1200" dirty="0">
                <a:latin typeface="Arial" pitchFamily="34" charset="0"/>
                <a:cs typeface="Arial" pitchFamily="34" charset="0"/>
              </a:rPr>
              <a:t> </a:t>
            </a:r>
            <a:r>
              <a:rPr lang="en-US" sz="1200" dirty="0" err="1">
                <a:latin typeface="Arial" pitchFamily="34" charset="0"/>
                <a:cs typeface="Arial" pitchFamily="34" charset="0"/>
              </a:rPr>
              <a:t>nghiệm</a:t>
            </a:r>
            <a:r>
              <a:rPr lang="en-US" sz="1200" dirty="0">
                <a:latin typeface="Arial" pitchFamily="34" charset="0"/>
                <a:cs typeface="Arial" pitchFamily="34" charset="0"/>
              </a:rPr>
              <a:t> </a:t>
            </a:r>
            <a:r>
              <a:rPr lang="en-US" sz="1200" dirty="0" err="1">
                <a:latin typeface="Arial" pitchFamily="34" charset="0"/>
                <a:cs typeface="Arial" pitchFamily="34" charset="0"/>
              </a:rPr>
              <a:t>thực</a:t>
            </a:r>
            <a:r>
              <a:rPr lang="en-US" sz="1200" dirty="0">
                <a:latin typeface="Arial" pitchFamily="34" charset="0"/>
                <a:cs typeface="Arial" pitchFamily="34" charset="0"/>
              </a:rPr>
              <a:t> </a:t>
            </a:r>
            <a:r>
              <a:rPr lang="en-US" sz="1200" dirty="0" err="1">
                <a:latin typeface="Arial" pitchFamily="34" charset="0"/>
                <a:cs typeface="Arial" pitchFamily="34" charset="0"/>
              </a:rPr>
              <a:t>địa</a:t>
            </a:r>
            <a:endParaRPr lang="en-US" sz="1200" dirty="0">
              <a:latin typeface="Arial" pitchFamily="34" charset="0"/>
              <a:cs typeface="Arial" pitchFamily="34" charset="0"/>
            </a:endParaRPr>
          </a:p>
        </p:txBody>
      </p:sp>
      <p:sp>
        <p:nvSpPr>
          <p:cNvPr id="13" name="Content Placeholder 2"/>
          <p:cNvSpPr txBox="1">
            <a:spLocks/>
          </p:cNvSpPr>
          <p:nvPr/>
        </p:nvSpPr>
        <p:spPr>
          <a:xfrm>
            <a:off x="6781800" y="5257800"/>
            <a:ext cx="6858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None/>
            </a:pPr>
            <a:r>
              <a:rPr lang="en-US" sz="1200" dirty="0" err="1">
                <a:latin typeface="Arial" pitchFamily="34" charset="0"/>
                <a:cs typeface="Arial" pitchFamily="34" charset="0"/>
              </a:rPr>
              <a:t>Ngẫu</a:t>
            </a:r>
            <a:r>
              <a:rPr lang="en-US" sz="1200" dirty="0">
                <a:latin typeface="Arial" pitchFamily="34" charset="0"/>
                <a:cs typeface="Arial" pitchFamily="34" charset="0"/>
              </a:rPr>
              <a:t> </a:t>
            </a:r>
            <a:r>
              <a:rPr lang="en-US" sz="1200" dirty="0" err="1">
                <a:latin typeface="Arial" pitchFamily="34" charset="0"/>
                <a:cs typeface="Arial" pitchFamily="34" charset="0"/>
              </a:rPr>
              <a:t>nhiên</a:t>
            </a:r>
            <a:r>
              <a:rPr lang="en-US" sz="1200" dirty="0">
                <a:latin typeface="Arial" pitchFamily="34" charset="0"/>
                <a:cs typeface="Arial" pitchFamily="34" charset="0"/>
              </a:rPr>
              <a:t> </a:t>
            </a:r>
            <a:r>
              <a:rPr lang="en-US" sz="1200" dirty="0" err="1">
                <a:latin typeface="Arial" pitchFamily="34" charset="0"/>
                <a:cs typeface="Arial" pitchFamily="34" charset="0"/>
              </a:rPr>
              <a:t>không</a:t>
            </a:r>
            <a:r>
              <a:rPr lang="en-US" sz="1200" dirty="0">
                <a:latin typeface="Arial" pitchFamily="34" charset="0"/>
                <a:cs typeface="Arial" pitchFamily="34" charset="0"/>
              </a:rPr>
              <a:t> </a:t>
            </a:r>
            <a:r>
              <a:rPr lang="en-US" sz="1200" dirty="0" err="1">
                <a:latin typeface="Arial" pitchFamily="34" charset="0"/>
                <a:cs typeface="Arial" pitchFamily="34" charset="0"/>
              </a:rPr>
              <a:t>đối</a:t>
            </a:r>
            <a:r>
              <a:rPr lang="en-US" sz="1200" dirty="0">
                <a:latin typeface="Arial" pitchFamily="34" charset="0"/>
                <a:cs typeface="Arial" pitchFamily="34" charset="0"/>
              </a:rPr>
              <a:t> </a:t>
            </a:r>
            <a:r>
              <a:rPr lang="en-US" sz="1200" dirty="0" err="1">
                <a:latin typeface="Arial" pitchFamily="34" charset="0"/>
                <a:cs typeface="Arial" pitchFamily="34" charset="0"/>
              </a:rPr>
              <a:t>chứng</a:t>
            </a:r>
            <a:endParaRPr lang="en-US" sz="1200" dirty="0">
              <a:latin typeface="Arial" pitchFamily="34" charset="0"/>
              <a:cs typeface="Arial" pitchFamily="34" charset="0"/>
            </a:endParaRPr>
          </a:p>
        </p:txBody>
      </p:sp>
      <p:sp>
        <p:nvSpPr>
          <p:cNvPr id="14" name="Content Placeholder 2"/>
          <p:cNvSpPr txBox="1">
            <a:spLocks/>
          </p:cNvSpPr>
          <p:nvPr/>
        </p:nvSpPr>
        <p:spPr>
          <a:xfrm>
            <a:off x="6019800" y="5257800"/>
            <a:ext cx="6858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50000"/>
              </a:lnSpc>
              <a:spcBef>
                <a:spcPts val="0"/>
              </a:spcBef>
              <a:buFont typeface="Wingdings 2"/>
              <a:buNone/>
            </a:pPr>
            <a:r>
              <a:rPr lang="en-US" sz="1200" dirty="0" err="1">
                <a:latin typeface="Arial" pitchFamily="34" charset="0"/>
                <a:cs typeface="Arial" pitchFamily="34" charset="0"/>
              </a:rPr>
              <a:t>Ngẫu</a:t>
            </a:r>
            <a:r>
              <a:rPr lang="en-US" sz="1200" dirty="0">
                <a:latin typeface="Arial" pitchFamily="34" charset="0"/>
                <a:cs typeface="Arial" pitchFamily="34" charset="0"/>
              </a:rPr>
              <a:t> </a:t>
            </a:r>
            <a:r>
              <a:rPr lang="en-US" sz="1200" dirty="0" err="1">
                <a:latin typeface="Arial" pitchFamily="34" charset="0"/>
                <a:cs typeface="Arial" pitchFamily="34" charset="0"/>
              </a:rPr>
              <a:t>nhiên</a:t>
            </a:r>
            <a:r>
              <a:rPr lang="en-US" sz="1200" dirty="0">
                <a:latin typeface="Arial" pitchFamily="34" charset="0"/>
                <a:cs typeface="Arial" pitchFamily="34" charset="0"/>
              </a:rPr>
              <a:t> </a:t>
            </a:r>
            <a:r>
              <a:rPr lang="en-US" sz="1200" dirty="0" err="1">
                <a:latin typeface="Arial" pitchFamily="34" charset="0"/>
                <a:cs typeface="Arial" pitchFamily="34" charset="0"/>
              </a:rPr>
              <a:t>có</a:t>
            </a:r>
            <a:r>
              <a:rPr lang="en-US" sz="1200" dirty="0">
                <a:latin typeface="Arial" pitchFamily="34" charset="0"/>
                <a:cs typeface="Arial" pitchFamily="34" charset="0"/>
              </a:rPr>
              <a:t> </a:t>
            </a:r>
            <a:r>
              <a:rPr lang="en-US" sz="1200" dirty="0" err="1">
                <a:latin typeface="Arial" pitchFamily="34" charset="0"/>
                <a:cs typeface="Arial" pitchFamily="34" charset="0"/>
              </a:rPr>
              <a:t>đối</a:t>
            </a:r>
            <a:r>
              <a:rPr lang="en-US" sz="1200" dirty="0">
                <a:latin typeface="Arial" pitchFamily="34" charset="0"/>
                <a:cs typeface="Arial" pitchFamily="34" charset="0"/>
              </a:rPr>
              <a:t> </a:t>
            </a:r>
            <a:r>
              <a:rPr lang="en-US" sz="1200" dirty="0" err="1">
                <a:latin typeface="Arial" pitchFamily="34" charset="0"/>
                <a:cs typeface="Arial" pitchFamily="34" charset="0"/>
              </a:rPr>
              <a:t>chứng</a:t>
            </a:r>
            <a:endParaRPr lang="en-US" sz="1200" dirty="0">
              <a:latin typeface="Arial" pitchFamily="34" charset="0"/>
              <a:cs typeface="Arial" pitchFamily="34" charset="0"/>
            </a:endParaRPr>
          </a:p>
        </p:txBody>
      </p:sp>
      <p:sp>
        <p:nvSpPr>
          <p:cNvPr id="15" name="Content Placeholder 2"/>
          <p:cNvSpPr txBox="1">
            <a:spLocks/>
          </p:cNvSpPr>
          <p:nvPr/>
        </p:nvSpPr>
        <p:spPr>
          <a:xfrm>
            <a:off x="5181600" y="5257800"/>
            <a:ext cx="6858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50000"/>
              </a:lnSpc>
              <a:spcBef>
                <a:spcPts val="1000"/>
              </a:spcBef>
              <a:buFont typeface="Wingdings 2"/>
              <a:buNone/>
            </a:pPr>
            <a:r>
              <a:rPr lang="en-US" sz="1200" dirty="0">
                <a:latin typeface="Arial" pitchFamily="34" charset="0"/>
                <a:cs typeface="Arial" pitchFamily="34" charset="0"/>
              </a:rPr>
              <a:t>NC </a:t>
            </a:r>
            <a:r>
              <a:rPr lang="en-US" sz="1200" dirty="0" err="1">
                <a:latin typeface="Arial" pitchFamily="34" charset="0"/>
                <a:cs typeface="Arial" pitchFamily="34" charset="0"/>
              </a:rPr>
              <a:t>thuần</a:t>
            </a:r>
            <a:r>
              <a:rPr lang="en-US" sz="1200" dirty="0">
                <a:latin typeface="Arial" pitchFamily="34" charset="0"/>
                <a:cs typeface="Arial" pitchFamily="34" charset="0"/>
              </a:rPr>
              <a:t> </a:t>
            </a:r>
            <a:r>
              <a:rPr lang="en-US" sz="1200" dirty="0" err="1">
                <a:latin typeface="Arial" pitchFamily="34" charset="0"/>
                <a:cs typeface="Arial" pitchFamily="34" charset="0"/>
              </a:rPr>
              <a:t>tập</a:t>
            </a:r>
            <a:r>
              <a:rPr lang="en-US" sz="1200" dirty="0">
                <a:latin typeface="Arial" pitchFamily="34" charset="0"/>
                <a:cs typeface="Arial" pitchFamily="34" charset="0"/>
              </a:rPr>
              <a:t> </a:t>
            </a:r>
            <a:r>
              <a:rPr lang="en-US" sz="1200" dirty="0" err="1">
                <a:latin typeface="Arial" pitchFamily="34" charset="0"/>
                <a:cs typeface="Arial" pitchFamily="34" charset="0"/>
              </a:rPr>
              <a:t>hồi</a:t>
            </a:r>
            <a:r>
              <a:rPr lang="en-US" sz="1200" dirty="0">
                <a:latin typeface="Arial" pitchFamily="34" charset="0"/>
                <a:cs typeface="Arial" pitchFamily="34" charset="0"/>
              </a:rPr>
              <a:t> </a:t>
            </a:r>
            <a:r>
              <a:rPr lang="en-US" sz="1200" dirty="0" err="1">
                <a:latin typeface="Arial" pitchFamily="34" charset="0"/>
                <a:cs typeface="Arial" pitchFamily="34" charset="0"/>
              </a:rPr>
              <a:t>cứu</a:t>
            </a:r>
            <a:endParaRPr lang="en-US" sz="1200" dirty="0">
              <a:latin typeface="Arial" pitchFamily="34" charset="0"/>
              <a:cs typeface="Arial" pitchFamily="34" charset="0"/>
            </a:endParaRPr>
          </a:p>
        </p:txBody>
      </p:sp>
      <p:sp>
        <p:nvSpPr>
          <p:cNvPr id="16" name="Content Placeholder 2"/>
          <p:cNvSpPr txBox="1">
            <a:spLocks/>
          </p:cNvSpPr>
          <p:nvPr/>
        </p:nvSpPr>
        <p:spPr>
          <a:xfrm>
            <a:off x="4495800" y="5257800"/>
            <a:ext cx="6096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r>
              <a:rPr lang="en-US" sz="1200" dirty="0">
                <a:latin typeface="Arial" pitchFamily="34" charset="0"/>
                <a:cs typeface="Arial" pitchFamily="34" charset="0"/>
              </a:rPr>
              <a:t>NC </a:t>
            </a:r>
            <a:r>
              <a:rPr lang="en-US" sz="1200" dirty="0" err="1">
                <a:latin typeface="Arial" pitchFamily="34" charset="0"/>
                <a:cs typeface="Arial" pitchFamily="34" charset="0"/>
              </a:rPr>
              <a:t>thuần</a:t>
            </a:r>
            <a:r>
              <a:rPr lang="en-US" sz="1200" dirty="0">
                <a:latin typeface="Arial" pitchFamily="34" charset="0"/>
                <a:cs typeface="Arial" pitchFamily="34" charset="0"/>
              </a:rPr>
              <a:t> </a:t>
            </a:r>
            <a:r>
              <a:rPr lang="en-US" sz="1200" dirty="0" err="1">
                <a:latin typeface="Arial" pitchFamily="34" charset="0"/>
                <a:cs typeface="Arial" pitchFamily="34" charset="0"/>
              </a:rPr>
              <a:t>tập</a:t>
            </a:r>
            <a:r>
              <a:rPr lang="en-US" sz="1200" dirty="0">
                <a:latin typeface="Arial" pitchFamily="34" charset="0"/>
                <a:cs typeface="Arial" pitchFamily="34" charset="0"/>
              </a:rPr>
              <a:t> </a:t>
            </a:r>
            <a:r>
              <a:rPr lang="en-US" sz="1200" dirty="0" err="1">
                <a:latin typeface="Arial" pitchFamily="34" charset="0"/>
                <a:cs typeface="Arial" pitchFamily="34" charset="0"/>
              </a:rPr>
              <a:t>tương</a:t>
            </a:r>
            <a:r>
              <a:rPr lang="en-US" sz="1200" dirty="0">
                <a:latin typeface="Arial" pitchFamily="34" charset="0"/>
                <a:cs typeface="Arial" pitchFamily="34" charset="0"/>
              </a:rPr>
              <a:t> </a:t>
            </a:r>
            <a:r>
              <a:rPr lang="en-US" sz="1200" dirty="0" err="1">
                <a:latin typeface="Arial" pitchFamily="34" charset="0"/>
                <a:cs typeface="Arial" pitchFamily="34" charset="0"/>
              </a:rPr>
              <a:t>lai</a:t>
            </a:r>
            <a:endParaRPr lang="en-US" sz="1200" dirty="0">
              <a:latin typeface="Arial" pitchFamily="34" charset="0"/>
              <a:cs typeface="Arial" pitchFamily="34" charset="0"/>
            </a:endParaRPr>
          </a:p>
        </p:txBody>
      </p:sp>
      <p:sp>
        <p:nvSpPr>
          <p:cNvPr id="17" name="Content Placeholder 2"/>
          <p:cNvSpPr txBox="1">
            <a:spLocks/>
          </p:cNvSpPr>
          <p:nvPr/>
        </p:nvSpPr>
        <p:spPr>
          <a:xfrm>
            <a:off x="3733800" y="5257800"/>
            <a:ext cx="6858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endParaRPr lang="en-US" sz="1200" dirty="0">
              <a:latin typeface="Arial" pitchFamily="34" charset="0"/>
              <a:cs typeface="Arial" pitchFamily="34" charset="0"/>
            </a:endParaRPr>
          </a:p>
          <a:p>
            <a:pPr marL="0" indent="0" algn="ctr">
              <a:lnSpc>
                <a:spcPct val="120000"/>
              </a:lnSpc>
              <a:spcBef>
                <a:spcPts val="0"/>
              </a:spcBef>
              <a:buFont typeface="Wingdings 2"/>
              <a:buNone/>
            </a:pPr>
            <a:r>
              <a:rPr lang="en-US" sz="1200" dirty="0" err="1">
                <a:latin typeface="Arial" pitchFamily="34" charset="0"/>
                <a:cs typeface="Arial" pitchFamily="34" charset="0"/>
              </a:rPr>
              <a:t>Không</a:t>
            </a:r>
            <a:r>
              <a:rPr lang="en-US" sz="1200" dirty="0">
                <a:latin typeface="Arial" pitchFamily="34" charset="0"/>
                <a:cs typeface="Arial" pitchFamily="34" charset="0"/>
              </a:rPr>
              <a:t> </a:t>
            </a:r>
            <a:r>
              <a:rPr lang="en-US" sz="1200" dirty="0" err="1">
                <a:latin typeface="Arial" pitchFamily="34" charset="0"/>
                <a:cs typeface="Arial" pitchFamily="34" charset="0"/>
              </a:rPr>
              <a:t>ghép</a:t>
            </a:r>
            <a:r>
              <a:rPr lang="en-US" sz="1200" dirty="0">
                <a:latin typeface="Arial" pitchFamily="34" charset="0"/>
                <a:cs typeface="Arial" pitchFamily="34" charset="0"/>
              </a:rPr>
              <a:t> </a:t>
            </a:r>
            <a:r>
              <a:rPr lang="en-US" sz="1200" dirty="0" err="1">
                <a:latin typeface="Arial" pitchFamily="34" charset="0"/>
                <a:cs typeface="Arial" pitchFamily="34" charset="0"/>
              </a:rPr>
              <a:t>cặp</a:t>
            </a:r>
            <a:endParaRPr lang="en-US" sz="1200" dirty="0">
              <a:latin typeface="Arial" pitchFamily="34" charset="0"/>
              <a:cs typeface="Arial" pitchFamily="34" charset="0"/>
            </a:endParaRPr>
          </a:p>
        </p:txBody>
      </p:sp>
      <p:sp>
        <p:nvSpPr>
          <p:cNvPr id="18" name="Content Placeholder 2"/>
          <p:cNvSpPr txBox="1">
            <a:spLocks/>
          </p:cNvSpPr>
          <p:nvPr/>
        </p:nvSpPr>
        <p:spPr>
          <a:xfrm>
            <a:off x="3048000" y="5257800"/>
            <a:ext cx="6096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50000"/>
              </a:lnSpc>
              <a:spcBef>
                <a:spcPts val="0"/>
              </a:spcBef>
              <a:buFont typeface="Wingdings 2"/>
              <a:buNone/>
            </a:pPr>
            <a:endParaRPr lang="en-US" sz="1200" dirty="0">
              <a:latin typeface="Arial" pitchFamily="34" charset="0"/>
              <a:cs typeface="Arial" pitchFamily="34" charset="0"/>
            </a:endParaRPr>
          </a:p>
          <a:p>
            <a:pPr marL="0" indent="0" algn="ctr">
              <a:lnSpc>
                <a:spcPct val="150000"/>
              </a:lnSpc>
              <a:spcBef>
                <a:spcPts val="0"/>
              </a:spcBef>
              <a:buFont typeface="Wingdings 2"/>
              <a:buNone/>
            </a:pPr>
            <a:r>
              <a:rPr lang="en-US" sz="1200" dirty="0" err="1">
                <a:latin typeface="Arial" pitchFamily="34" charset="0"/>
                <a:cs typeface="Arial" pitchFamily="34" charset="0"/>
              </a:rPr>
              <a:t>Ghép</a:t>
            </a:r>
            <a:r>
              <a:rPr lang="en-US" sz="1200" dirty="0">
                <a:latin typeface="Arial" pitchFamily="34" charset="0"/>
                <a:cs typeface="Arial" pitchFamily="34" charset="0"/>
              </a:rPr>
              <a:t> </a:t>
            </a:r>
            <a:r>
              <a:rPr lang="en-US" sz="1200" dirty="0" err="1">
                <a:latin typeface="Arial" pitchFamily="34" charset="0"/>
                <a:cs typeface="Arial" pitchFamily="34" charset="0"/>
              </a:rPr>
              <a:t>cặp</a:t>
            </a:r>
            <a:endParaRPr lang="en-US" sz="1200" dirty="0">
              <a:latin typeface="Arial" pitchFamily="34" charset="0"/>
              <a:cs typeface="Arial" pitchFamily="34" charset="0"/>
            </a:endParaRPr>
          </a:p>
        </p:txBody>
      </p:sp>
      <p:sp>
        <p:nvSpPr>
          <p:cNvPr id="19" name="Content Placeholder 2"/>
          <p:cNvSpPr txBox="1">
            <a:spLocks/>
          </p:cNvSpPr>
          <p:nvPr/>
        </p:nvSpPr>
        <p:spPr>
          <a:xfrm>
            <a:off x="2362200" y="5257800"/>
            <a:ext cx="6096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50000"/>
              </a:lnSpc>
              <a:spcBef>
                <a:spcPts val="0"/>
              </a:spcBef>
              <a:buFont typeface="Wingdings 2"/>
              <a:buNone/>
            </a:pPr>
            <a:endParaRPr lang="en-US" sz="1200" dirty="0">
              <a:latin typeface="Arial" pitchFamily="34" charset="0"/>
              <a:cs typeface="Arial" pitchFamily="34" charset="0"/>
            </a:endParaRPr>
          </a:p>
          <a:p>
            <a:pPr marL="0" indent="0" algn="ctr">
              <a:lnSpc>
                <a:spcPct val="150000"/>
              </a:lnSpc>
              <a:spcBef>
                <a:spcPts val="0"/>
              </a:spcBef>
              <a:buFont typeface="Wingdings 2"/>
              <a:buNone/>
            </a:pPr>
            <a:r>
              <a:rPr lang="en-US" sz="1200" dirty="0">
                <a:latin typeface="Arial" pitchFamily="34" charset="0"/>
                <a:cs typeface="Arial" pitchFamily="34" charset="0"/>
              </a:rPr>
              <a:t>NC </a:t>
            </a:r>
            <a:r>
              <a:rPr lang="en-US" sz="1200" dirty="0" err="1">
                <a:latin typeface="Arial" pitchFamily="34" charset="0"/>
                <a:cs typeface="Arial" pitchFamily="34" charset="0"/>
              </a:rPr>
              <a:t>ngang</a:t>
            </a:r>
            <a:endParaRPr lang="en-US" sz="1200" dirty="0">
              <a:latin typeface="Arial" pitchFamily="34" charset="0"/>
              <a:cs typeface="Arial" pitchFamily="34" charset="0"/>
            </a:endParaRPr>
          </a:p>
        </p:txBody>
      </p:sp>
      <p:sp>
        <p:nvSpPr>
          <p:cNvPr id="20" name="Content Placeholder 2"/>
          <p:cNvSpPr txBox="1">
            <a:spLocks/>
          </p:cNvSpPr>
          <p:nvPr/>
        </p:nvSpPr>
        <p:spPr>
          <a:xfrm>
            <a:off x="1600200" y="5257800"/>
            <a:ext cx="6858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endParaRPr lang="en-US" sz="1200" dirty="0">
              <a:latin typeface="Arial" pitchFamily="34" charset="0"/>
              <a:cs typeface="Arial" pitchFamily="34" charset="0"/>
            </a:endParaRPr>
          </a:p>
          <a:p>
            <a:pPr marL="0" indent="0" algn="ctr">
              <a:lnSpc>
                <a:spcPct val="120000"/>
              </a:lnSpc>
              <a:spcBef>
                <a:spcPts val="0"/>
              </a:spcBef>
              <a:buFont typeface="Wingdings 2"/>
              <a:buNone/>
            </a:pPr>
            <a:r>
              <a:rPr lang="en-US" sz="1200" dirty="0">
                <a:latin typeface="Arial" pitchFamily="34" charset="0"/>
                <a:cs typeface="Arial" pitchFamily="34" charset="0"/>
              </a:rPr>
              <a:t>NC </a:t>
            </a:r>
            <a:r>
              <a:rPr lang="en-US" sz="1200" dirty="0" err="1">
                <a:latin typeface="Arial" pitchFamily="34" charset="0"/>
                <a:cs typeface="Arial" pitchFamily="34" charset="0"/>
              </a:rPr>
              <a:t>chùm</a:t>
            </a:r>
            <a:r>
              <a:rPr lang="en-US" sz="1200" dirty="0">
                <a:latin typeface="Arial" pitchFamily="34" charset="0"/>
                <a:cs typeface="Arial" pitchFamily="34" charset="0"/>
              </a:rPr>
              <a:t> </a:t>
            </a:r>
            <a:r>
              <a:rPr lang="en-US" sz="1200" dirty="0" err="1">
                <a:latin typeface="Arial" pitchFamily="34" charset="0"/>
                <a:cs typeface="Arial" pitchFamily="34" charset="0"/>
              </a:rPr>
              <a:t>bệnh</a:t>
            </a:r>
            <a:endParaRPr lang="en-US" sz="1200" dirty="0">
              <a:latin typeface="Arial" pitchFamily="34" charset="0"/>
              <a:cs typeface="Arial" pitchFamily="34" charset="0"/>
            </a:endParaRPr>
          </a:p>
        </p:txBody>
      </p:sp>
      <p:sp>
        <p:nvSpPr>
          <p:cNvPr id="21" name="Content Placeholder 2"/>
          <p:cNvSpPr txBox="1">
            <a:spLocks/>
          </p:cNvSpPr>
          <p:nvPr/>
        </p:nvSpPr>
        <p:spPr>
          <a:xfrm>
            <a:off x="7543800" y="5257800"/>
            <a:ext cx="6858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50000"/>
              </a:lnSpc>
              <a:spcBef>
                <a:spcPts val="0"/>
              </a:spcBef>
              <a:buFont typeface="Wingdings 2"/>
              <a:buNone/>
            </a:pPr>
            <a:r>
              <a:rPr lang="en-US" sz="1200" dirty="0">
                <a:latin typeface="Arial" pitchFamily="34" charset="0"/>
                <a:cs typeface="Arial" pitchFamily="34" charset="0"/>
              </a:rPr>
              <a:t>Can </a:t>
            </a:r>
            <a:r>
              <a:rPr lang="en-US" sz="1200" dirty="0" err="1">
                <a:latin typeface="Arial" pitchFamily="34" charset="0"/>
                <a:cs typeface="Arial" pitchFamily="34" charset="0"/>
              </a:rPr>
              <a:t>thiệp</a:t>
            </a:r>
            <a:r>
              <a:rPr lang="en-US" sz="1200" dirty="0">
                <a:latin typeface="Arial" pitchFamily="34" charset="0"/>
                <a:cs typeface="Arial" pitchFamily="34" charset="0"/>
              </a:rPr>
              <a:t> </a:t>
            </a:r>
            <a:r>
              <a:rPr lang="en-US" sz="1200" dirty="0" err="1">
                <a:latin typeface="Arial" pitchFamily="34" charset="0"/>
                <a:cs typeface="Arial" pitchFamily="34" charset="0"/>
              </a:rPr>
              <a:t>phòng</a:t>
            </a:r>
            <a:r>
              <a:rPr lang="en-US" sz="1200" dirty="0">
                <a:latin typeface="Arial" pitchFamily="34" charset="0"/>
                <a:cs typeface="Arial" pitchFamily="34" charset="0"/>
              </a:rPr>
              <a:t> </a:t>
            </a:r>
            <a:r>
              <a:rPr lang="en-US" sz="1200" dirty="0" err="1">
                <a:latin typeface="Arial" pitchFamily="34" charset="0"/>
                <a:cs typeface="Arial" pitchFamily="34" charset="0"/>
              </a:rPr>
              <a:t>bệnh</a:t>
            </a:r>
            <a:endParaRPr lang="en-US" sz="1200" dirty="0">
              <a:latin typeface="Arial" pitchFamily="34" charset="0"/>
              <a:cs typeface="Arial" pitchFamily="34" charset="0"/>
            </a:endParaRPr>
          </a:p>
        </p:txBody>
      </p:sp>
      <p:sp>
        <p:nvSpPr>
          <p:cNvPr id="22" name="Content Placeholder 2"/>
          <p:cNvSpPr txBox="1">
            <a:spLocks/>
          </p:cNvSpPr>
          <p:nvPr/>
        </p:nvSpPr>
        <p:spPr>
          <a:xfrm>
            <a:off x="7696200" y="3519486"/>
            <a:ext cx="1066800" cy="1209675"/>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r>
              <a:rPr lang="en-US" sz="1600" dirty="0">
                <a:latin typeface="Arial" pitchFamily="34" charset="0"/>
                <a:cs typeface="Arial" pitchFamily="34" charset="0"/>
              </a:rPr>
              <a:t>CAN THIỆP CỘNG ĐỒNG</a:t>
            </a:r>
          </a:p>
        </p:txBody>
      </p:sp>
      <p:sp>
        <p:nvSpPr>
          <p:cNvPr id="23" name="Content Placeholder 2"/>
          <p:cNvSpPr txBox="1">
            <a:spLocks/>
          </p:cNvSpPr>
          <p:nvPr/>
        </p:nvSpPr>
        <p:spPr>
          <a:xfrm>
            <a:off x="6248400" y="3505200"/>
            <a:ext cx="10668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r>
              <a:rPr lang="en-US" sz="1600" dirty="0">
                <a:latin typeface="Arial" pitchFamily="34" charset="0"/>
                <a:cs typeface="Arial" pitchFamily="34" charset="0"/>
              </a:rPr>
              <a:t>THỬ NGHIỆM LÂM SÀNG</a:t>
            </a:r>
          </a:p>
        </p:txBody>
      </p:sp>
      <p:sp>
        <p:nvSpPr>
          <p:cNvPr id="24" name="Content Placeholder 2"/>
          <p:cNvSpPr txBox="1">
            <a:spLocks/>
          </p:cNvSpPr>
          <p:nvPr/>
        </p:nvSpPr>
        <p:spPr>
          <a:xfrm>
            <a:off x="4648200" y="3514724"/>
            <a:ext cx="10668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r>
              <a:rPr lang="en-US" sz="1600" dirty="0">
                <a:latin typeface="Arial" pitchFamily="34" charset="0"/>
                <a:cs typeface="Arial" pitchFamily="34" charset="0"/>
              </a:rPr>
              <a:t>NGHIÊN CỨU THUẦN TẬP</a:t>
            </a:r>
          </a:p>
        </p:txBody>
      </p:sp>
      <p:sp>
        <p:nvSpPr>
          <p:cNvPr id="25" name="Content Placeholder 2"/>
          <p:cNvSpPr txBox="1">
            <a:spLocks/>
          </p:cNvSpPr>
          <p:nvPr/>
        </p:nvSpPr>
        <p:spPr>
          <a:xfrm>
            <a:off x="3200400" y="3514724"/>
            <a:ext cx="1066800" cy="1219200"/>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spcBef>
                <a:spcPts val="0"/>
              </a:spcBef>
              <a:buFont typeface="Wingdings 2"/>
              <a:buNone/>
            </a:pPr>
            <a:r>
              <a:rPr lang="en-US" sz="1600" dirty="0">
                <a:latin typeface="Arial" pitchFamily="34" charset="0"/>
                <a:cs typeface="Arial" pitchFamily="34" charset="0"/>
              </a:rPr>
              <a:t>NGHIÊN CỨU BỆNH CHỨNG</a:t>
            </a:r>
          </a:p>
        </p:txBody>
      </p:sp>
      <p:cxnSp>
        <p:nvCxnSpPr>
          <p:cNvPr id="27" name="Straight Arrow Connector 26"/>
          <p:cNvCxnSpPr>
            <a:stCxn id="6" idx="2"/>
            <a:endCxn id="8" idx="0"/>
          </p:cNvCxnSpPr>
          <p:nvPr/>
        </p:nvCxnSpPr>
        <p:spPr>
          <a:xfrm flipH="1">
            <a:off x="876300" y="3052762"/>
            <a:ext cx="661987" cy="452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2"/>
            <a:endCxn id="10" idx="0"/>
          </p:cNvCxnSpPr>
          <p:nvPr/>
        </p:nvCxnSpPr>
        <p:spPr>
          <a:xfrm flipH="1">
            <a:off x="457200" y="4714874"/>
            <a:ext cx="419100" cy="54292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2"/>
            <a:endCxn id="20" idx="0"/>
          </p:cNvCxnSpPr>
          <p:nvPr/>
        </p:nvCxnSpPr>
        <p:spPr>
          <a:xfrm flipH="1">
            <a:off x="1943100" y="4714874"/>
            <a:ext cx="304800" cy="54292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2"/>
            <a:endCxn id="19" idx="0"/>
          </p:cNvCxnSpPr>
          <p:nvPr/>
        </p:nvCxnSpPr>
        <p:spPr>
          <a:xfrm>
            <a:off x="2247900" y="4714874"/>
            <a:ext cx="419100" cy="54292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9" idx="2"/>
            <a:endCxn id="11" idx="0"/>
          </p:cNvCxnSpPr>
          <p:nvPr/>
        </p:nvCxnSpPr>
        <p:spPr>
          <a:xfrm flipH="1">
            <a:off x="1181100" y="4714874"/>
            <a:ext cx="1066800" cy="54292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5" idx="2"/>
            <a:endCxn id="18" idx="0"/>
          </p:cNvCxnSpPr>
          <p:nvPr/>
        </p:nvCxnSpPr>
        <p:spPr>
          <a:xfrm flipH="1">
            <a:off x="3352800" y="4733924"/>
            <a:ext cx="381000" cy="5238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5" idx="2"/>
            <a:endCxn id="17" idx="0"/>
          </p:cNvCxnSpPr>
          <p:nvPr/>
        </p:nvCxnSpPr>
        <p:spPr>
          <a:xfrm>
            <a:off x="3733800" y="4733924"/>
            <a:ext cx="342900" cy="5238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4" idx="2"/>
            <a:endCxn id="16" idx="0"/>
          </p:cNvCxnSpPr>
          <p:nvPr/>
        </p:nvCxnSpPr>
        <p:spPr>
          <a:xfrm flipH="1">
            <a:off x="4800600" y="4733924"/>
            <a:ext cx="381000" cy="5238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4" idx="2"/>
            <a:endCxn id="15" idx="0"/>
          </p:cNvCxnSpPr>
          <p:nvPr/>
        </p:nvCxnSpPr>
        <p:spPr>
          <a:xfrm>
            <a:off x="5181600" y="4733924"/>
            <a:ext cx="342900" cy="5238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3" idx="2"/>
            <a:endCxn id="14" idx="0"/>
          </p:cNvCxnSpPr>
          <p:nvPr/>
        </p:nvCxnSpPr>
        <p:spPr>
          <a:xfrm flipH="1">
            <a:off x="6362700" y="4724400"/>
            <a:ext cx="41910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3" idx="2"/>
            <a:endCxn id="13" idx="0"/>
          </p:cNvCxnSpPr>
          <p:nvPr/>
        </p:nvCxnSpPr>
        <p:spPr>
          <a:xfrm>
            <a:off x="6781800" y="4724400"/>
            <a:ext cx="34290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2" idx="2"/>
            <a:endCxn id="21" idx="0"/>
          </p:cNvCxnSpPr>
          <p:nvPr/>
        </p:nvCxnSpPr>
        <p:spPr>
          <a:xfrm flipH="1">
            <a:off x="7886700" y="4729161"/>
            <a:ext cx="342900" cy="5286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2" idx="2"/>
            <a:endCxn id="12" idx="0"/>
          </p:cNvCxnSpPr>
          <p:nvPr/>
        </p:nvCxnSpPr>
        <p:spPr>
          <a:xfrm>
            <a:off x="8229600" y="4729161"/>
            <a:ext cx="457200" cy="5286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 idx="2"/>
            <a:endCxn id="4" idx="0"/>
          </p:cNvCxnSpPr>
          <p:nvPr/>
        </p:nvCxnSpPr>
        <p:spPr>
          <a:xfrm flipH="1">
            <a:off x="2686050" y="960120"/>
            <a:ext cx="1809750" cy="5638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 idx="2"/>
          </p:cNvCxnSpPr>
          <p:nvPr/>
        </p:nvCxnSpPr>
        <p:spPr>
          <a:xfrm>
            <a:off x="4495800" y="960120"/>
            <a:ext cx="2628900" cy="5638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 idx="2"/>
            <a:endCxn id="6" idx="0"/>
          </p:cNvCxnSpPr>
          <p:nvPr/>
        </p:nvCxnSpPr>
        <p:spPr>
          <a:xfrm flipH="1">
            <a:off x="1538287" y="1874520"/>
            <a:ext cx="1147763" cy="49244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 idx="2"/>
            <a:endCxn id="7" idx="0"/>
          </p:cNvCxnSpPr>
          <p:nvPr/>
        </p:nvCxnSpPr>
        <p:spPr>
          <a:xfrm>
            <a:off x="2686050" y="1874520"/>
            <a:ext cx="1804987" cy="49244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 idx="2"/>
            <a:endCxn id="9" idx="0"/>
          </p:cNvCxnSpPr>
          <p:nvPr/>
        </p:nvCxnSpPr>
        <p:spPr>
          <a:xfrm>
            <a:off x="1538287" y="3052762"/>
            <a:ext cx="709613" cy="452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7" idx="2"/>
            <a:endCxn id="24" idx="0"/>
          </p:cNvCxnSpPr>
          <p:nvPr/>
        </p:nvCxnSpPr>
        <p:spPr>
          <a:xfrm>
            <a:off x="4491037" y="3052762"/>
            <a:ext cx="690563" cy="4619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 idx="2"/>
            <a:endCxn id="23" idx="0"/>
          </p:cNvCxnSpPr>
          <p:nvPr/>
        </p:nvCxnSpPr>
        <p:spPr>
          <a:xfrm flipH="1">
            <a:off x="6781800" y="1874520"/>
            <a:ext cx="609600" cy="16306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 idx="2"/>
            <a:endCxn id="22" idx="0"/>
          </p:cNvCxnSpPr>
          <p:nvPr/>
        </p:nvCxnSpPr>
        <p:spPr>
          <a:xfrm>
            <a:off x="7391400" y="1874520"/>
            <a:ext cx="838200" cy="16449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 idx="2"/>
            <a:endCxn id="25" idx="0"/>
          </p:cNvCxnSpPr>
          <p:nvPr/>
        </p:nvCxnSpPr>
        <p:spPr>
          <a:xfrm flipH="1">
            <a:off x="3733800" y="3052762"/>
            <a:ext cx="757237" cy="4619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86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a:solidFill>
            <a:srgbClr val="92D050"/>
          </a:solidFill>
        </p:spPr>
        <p:txBody>
          <a:bodyPr anchor="ctr">
            <a:normAutofit/>
          </a:bodyPr>
          <a:lstStyle/>
          <a:p>
            <a:pPr marL="0" indent="0" algn="ctr">
              <a:buNone/>
            </a:pPr>
            <a:r>
              <a:rPr lang="en-US" sz="4500" b="1" dirty="0">
                <a:latin typeface="Arial" panose="020B0604020202020204" pitchFamily="34" charset="0"/>
                <a:cs typeface="Arial" panose="020B0604020202020204" pitchFamily="34" charset="0"/>
              </a:rPr>
              <a:t>CHU TRÌNH NGHIÊN CỨU DỊCH TỄ HỌC</a:t>
            </a:r>
          </a:p>
        </p:txBody>
      </p:sp>
    </p:spTree>
    <p:extLst>
      <p:ext uri="{BB962C8B-B14F-4D97-AF65-F5344CB8AC3E}">
        <p14:creationId xmlns:p14="http://schemas.microsoft.com/office/powerpoint/2010/main" val="103894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762000"/>
          </a:xfrm>
        </p:spPr>
        <p:txBody>
          <a:bodyPr>
            <a:noAutofit/>
          </a:bodyPr>
          <a:lstStyle/>
          <a:p>
            <a:pPr marL="0" indent="0" algn="ctr">
              <a:buNone/>
            </a:pPr>
            <a:r>
              <a:rPr lang="en-US" b="1" dirty="0">
                <a:solidFill>
                  <a:srgbClr val="FF0000"/>
                </a:solidFill>
                <a:latin typeface="Arial" panose="020B0604020202020204" pitchFamily="34" charset="0"/>
                <a:cs typeface="Arial" panose="020B0604020202020204" pitchFamily="34" charset="0"/>
              </a:rPr>
              <a:t>CHU TRÌNH NGHIÊN CỨU DỊCH TỄ HỌC</a:t>
            </a:r>
          </a:p>
        </p:txBody>
      </p:sp>
      <p:pic>
        <p:nvPicPr>
          <p:cNvPr id="5" name="Picture 4"/>
          <p:cNvPicPr/>
          <p:nvPr/>
        </p:nvPicPr>
        <p:blipFill>
          <a:blip r:embed="rId2"/>
          <a:srcRect/>
          <a:stretch>
            <a:fillRect/>
          </a:stretch>
        </p:blipFill>
        <p:spPr bwMode="auto">
          <a:xfrm>
            <a:off x="1600200" y="990600"/>
            <a:ext cx="5410200" cy="5715000"/>
          </a:xfrm>
          <a:prstGeom prst="rect">
            <a:avLst/>
          </a:prstGeom>
          <a:noFill/>
          <a:ln w="9525">
            <a:noFill/>
            <a:miter lim="800000"/>
            <a:headEnd/>
            <a:tailEnd/>
          </a:ln>
        </p:spPr>
      </p:pic>
    </p:spTree>
    <p:extLst>
      <p:ext uri="{BB962C8B-B14F-4D97-AF65-F5344CB8AC3E}">
        <p14:creationId xmlns:p14="http://schemas.microsoft.com/office/powerpoint/2010/main" val="399432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a:solidFill>
            <a:srgbClr val="FFCC99"/>
          </a:solidFill>
        </p:spPr>
        <p:txBody>
          <a:bodyPr anchor="ctr">
            <a:normAutofit/>
          </a:bodyPr>
          <a:lstStyle/>
          <a:p>
            <a:pPr marL="0" indent="0" algn="ctr">
              <a:buNone/>
            </a:pPr>
            <a:r>
              <a:rPr lang="en-US" sz="4500" b="1" dirty="0">
                <a:latin typeface="Arial" panose="020B0604020202020204" pitchFamily="34" charset="0"/>
                <a:cs typeface="Arial" panose="020B0604020202020204" pitchFamily="34" charset="0"/>
              </a:rPr>
              <a:t>NGHIÊN CỨU MÔ TẢ</a:t>
            </a:r>
          </a:p>
        </p:txBody>
      </p:sp>
    </p:spTree>
    <p:extLst>
      <p:ext uri="{BB962C8B-B14F-4D97-AF65-F5344CB8AC3E}">
        <p14:creationId xmlns:p14="http://schemas.microsoft.com/office/powerpoint/2010/main" val="959797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15576</TotalTime>
  <Words>1938</Words>
  <Application>Microsoft Office PowerPoint</Application>
  <PresentationFormat>On-screen Show (4:3)</PresentationFormat>
  <Paragraphs>242</Paragraphs>
  <Slides>50</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Arial (Body)</vt:lpstr>
      <vt:lpstr>Calibri</vt:lpstr>
      <vt:lpstr>Courier New</vt:lpstr>
      <vt:lpstr>Times New Roman</vt:lpstr>
      <vt:lpstr>Wingdings</vt:lpstr>
      <vt:lpstr>Wingdings 2</vt:lpstr>
      <vt:lpstr>Office Theme</vt:lpstr>
      <vt:lpstr>PHƯƠNG PHÁP NGHIÊN CỨU DỊCH TỄ HỌC</vt:lpstr>
      <vt:lpstr>PowerPoint Presentation</vt:lpstr>
      <vt:lpstr>MỤC TIÊU HỌC TẬP</vt:lpstr>
      <vt:lpstr>NỘI DUNG</vt:lpstr>
      <vt:lpstr>PowerPoint Presentation</vt:lpstr>
      <vt:lpstr>PowerPoint Presentation</vt:lpstr>
      <vt:lpstr>PowerPoint Presentation</vt:lpstr>
      <vt:lpstr>PowerPoint Presentation</vt:lpstr>
      <vt:lpstr>PowerPoint Presentation</vt:lpstr>
      <vt:lpstr>KHÁI NIỆM</vt:lpstr>
      <vt:lpstr>PowerPoint Presentation</vt:lpstr>
      <vt:lpstr>MỤC ĐÍCH NC MÔ TẢ</vt:lpstr>
      <vt:lpstr>PowerPoint Presentation</vt:lpstr>
      <vt:lpstr>THIẾT KẾ NGHIÊN CỨU</vt:lpstr>
      <vt:lpstr>PowerPoint Presentation</vt:lpstr>
      <vt:lpstr>MÔ TẢ TRƯỜNG HỢP  BỆNH/CHÙM BỆNH</vt:lpstr>
      <vt:lpstr>MÔ TẢ TRƯỜNG HỢP  BỆNH/CHÙM BỆNH</vt:lpstr>
      <vt:lpstr>MÔ TẢ TRƯỜNG HỢP  BỆNH/CHÙM BỆNH</vt:lpstr>
      <vt:lpstr>PowerPoint Presentation</vt:lpstr>
      <vt:lpstr>NGHIÊN CỨU TƯƠNG QUAN</vt:lpstr>
      <vt:lpstr>NGHIÊN CỨU TƯƠNG QUAN</vt:lpstr>
      <vt:lpstr>PowerPoint Presentation</vt:lpstr>
      <vt:lpstr>PowerPoint Presentation</vt:lpstr>
      <vt:lpstr>PowerPoint Presentation</vt:lpstr>
      <vt:lpstr>ƯU, NHƯỢC ĐIỂM CỦA  NGHIÊN CỨU TƯƠNG QUAN</vt:lpstr>
      <vt:lpstr>PowerPoint Presentation</vt:lpstr>
      <vt:lpstr>NGHIÊN CỨU NGANG </vt:lpstr>
      <vt:lpstr>NGHIÊN CỨU NGANG  (cross-sectional study)</vt:lpstr>
      <vt:lpstr>ƯU, NHƯỢC ĐIỂM CỦA  NGHIÊN CỨU NGANG</vt:lpstr>
      <vt:lpstr>CÁC ĐẶC TRƯNG MÔ TẢ</vt:lpstr>
      <vt:lpstr>CÁC ĐẶC TRƯNG MÔ TẢ</vt:lpstr>
      <vt:lpstr>CON NGƯỜI</vt:lpstr>
      <vt:lpstr>CON NGƯỜI: TUỔI</vt:lpstr>
      <vt:lpstr>CON NGƯỜI: TUỔI</vt:lpstr>
      <vt:lpstr>PowerPoint Presentation</vt:lpstr>
      <vt:lpstr>PowerPoint Presentation</vt:lpstr>
      <vt:lpstr>CÁC ĐẶC TRƯNG KHÁC  VỀ CON NGƯỜI</vt:lpstr>
      <vt:lpstr>THỜI GIAN</vt:lpstr>
      <vt:lpstr>PowerPoint Presentation</vt:lpstr>
      <vt:lpstr>THỜI GIAN</vt:lpstr>
      <vt:lpstr>KHÔNG GIAN</vt:lpstr>
      <vt:lpstr>PowerPoint Presentation</vt:lpstr>
      <vt:lpstr>KHÔNG GIAN</vt:lpstr>
      <vt:lpstr>PowerPoint Presentation</vt:lpstr>
      <vt:lpstr>PowerPoint Presentation</vt:lpstr>
      <vt:lpstr>NGUYÊN LÝ VỀ ĐẠO ĐỨC TRONG NGHIÊN CỨU</vt:lpstr>
      <vt:lpstr>NGUYÊN LÝ VỀ ĐẠO ĐỨC TRONG NGHIÊN CỨU</vt:lpstr>
      <vt:lpstr>NGUYÊN LÝ VỀ ĐẠO ĐỨC TRONG NGHIÊN CỨU</vt:lpstr>
      <vt:lpstr>NGUYÊN LÝ VỀ ĐẠO ĐỨC TRONG NGHIÊN CỨU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ĐO LƯỜNG TẦN SỐ BỆNH TRẠNG</dc:title>
  <dc:creator>DELL</dc:creator>
  <cp:lastModifiedBy>Linhcute</cp:lastModifiedBy>
  <cp:revision>1144</cp:revision>
  <dcterms:created xsi:type="dcterms:W3CDTF">2006-08-16T00:00:00Z</dcterms:created>
  <dcterms:modified xsi:type="dcterms:W3CDTF">2022-10-07T14:11:44Z</dcterms:modified>
</cp:coreProperties>
</file>