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8"/>
  </p:normalViewPr>
  <p:slideViewPr>
    <p:cSldViewPr snapToGrid="0" snapToObjects="1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2274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03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7946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41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5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7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8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5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1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25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C96AE-A605-7149-B3F9-10264E01C32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A52231-904A-6949-911E-8B3F41537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4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9A5D9-A050-904A-BF8B-C7E55653D6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9BD904-CD8A-1947-B481-F26CD56F0B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54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0D5C3-34F2-DC45-A9AC-B3B01B8B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9156A-D0A4-BC4B-989D-A01418C53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06057"/>
            <a:ext cx="8596668" cy="5914662"/>
          </a:xfrm>
        </p:spPr>
        <p:txBody>
          <a:bodyPr/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c, 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khoản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bổng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khoản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ngân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e, 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khoản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6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334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F30DD-9073-3C43-BE05-2766258B7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20" y="609600"/>
            <a:ext cx="9676436" cy="13208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BHYT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2BD1E-1A49-0045-B2A1-25D2F4F33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3605"/>
            <a:ext cx="8596668" cy="5081286"/>
          </a:xfrm>
        </p:spPr>
        <p:txBody>
          <a:bodyPr/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con;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tuyến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huyện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tuyến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a, d, e, g, h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khoản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trú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tuyến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chuyên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trì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ngành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tỷ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lệ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32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D00A9-9EE8-824E-B1AF-CEF604488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44" y="609600"/>
            <a:ext cx="9653286" cy="1320800"/>
          </a:xfrm>
        </p:spPr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BHYT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980C9-32FA-9546-B481-970E2E706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53" y="1558706"/>
            <a:ext cx="8596668" cy="388077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dưỡng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khỏe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chẩn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đoán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nhằm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hóa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nạo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hút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nghén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thẩm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khúc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mắt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1267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72427-50E0-5945-97E3-E68FA2D31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BHYT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3DF4F-22F8-8D44-87BF-E6192679A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3053"/>
            <a:ext cx="8596668" cy="4328309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mắt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mắt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thảm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họa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túy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rượu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gây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lâm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sàng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khoa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293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7A0CE-03BD-8143-BD42-91D578388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A6D3E-F73C-8246-88E8-0320B2F7C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6755"/>
            <a:ext cx="8596668" cy="4374608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căn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cứ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05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BEF9E-FB48-4647-AE91-8B77BBE0C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71627"/>
            <a:ext cx="8596668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khoản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khoản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5ED0956-B38C-0F49-8B26-310704C0B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1227"/>
            <a:ext cx="8596668" cy="1320800"/>
          </a:xfrm>
        </p:spPr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243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010A0-5510-1C41-85D0-A98BD9D2F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72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72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tuổi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B26F803-E16B-C143-B035-3F4E8D15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257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AB19-58A3-3E4A-A84C-6DA108C8E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BD536-FA23-9344-9E59-86C9481E2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13349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sửa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tẩy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469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79963-CBD3-FB4E-ABF2-B5D1EC9EF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CD0C6-47C4-484C-88DA-52F52C41D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2959"/>
            <a:ext cx="8596668" cy="388077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3800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70000"/>
              </a:lnSpc>
            </a:pP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mất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mất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chờ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vẫn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96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E7AFD-DDED-784C-BA7F-7D4CE9B49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1855"/>
            <a:ext cx="8596668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nát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hỏng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F98AE5-FC08-A747-8B12-9A19B5CE8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29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831E9-0BFB-2D46-AD74-23CD4D8C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thiệu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16AD1-9804-5543-B257-2AC33F19F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8329"/>
            <a:ext cx="8596668" cy="4363033"/>
          </a:xfrm>
        </p:spPr>
        <p:txBody>
          <a:bodyPr/>
          <a:lstStyle/>
          <a:p>
            <a:pPr algn="just"/>
            <a:r>
              <a:rPr lang="en-US" sz="2800" i="1" dirty="0" err="1"/>
              <a:t>Luật</a:t>
            </a:r>
            <a:r>
              <a:rPr lang="en-US" sz="2800" i="1" dirty="0"/>
              <a:t> </a:t>
            </a:r>
            <a:r>
              <a:rPr lang="en-US" sz="2800" i="1" dirty="0" err="1"/>
              <a:t>số</a:t>
            </a:r>
            <a:r>
              <a:rPr lang="en-US" sz="2800" i="1" dirty="0"/>
              <a:t> 46/2014/QH13 </a:t>
            </a:r>
            <a:r>
              <a:rPr lang="en-US" sz="2800" i="1" dirty="0" err="1"/>
              <a:t>ngày</a:t>
            </a:r>
            <a:r>
              <a:rPr lang="en-US" sz="2800" i="1" dirty="0"/>
              <a:t> 13 </a:t>
            </a:r>
            <a:r>
              <a:rPr lang="en-US" sz="2800" i="1" dirty="0" err="1"/>
              <a:t>tháng</a:t>
            </a:r>
            <a:r>
              <a:rPr lang="en-US" sz="2800" i="1" dirty="0"/>
              <a:t> 6 </a:t>
            </a:r>
            <a:r>
              <a:rPr lang="en-US" sz="2800" i="1" dirty="0" err="1"/>
              <a:t>năm</a:t>
            </a:r>
            <a:r>
              <a:rPr lang="en-US" sz="2800" i="1" dirty="0"/>
              <a:t> 2014 </a:t>
            </a:r>
            <a:r>
              <a:rPr lang="en-US" sz="2800" i="1" dirty="0" err="1"/>
              <a:t>của</a:t>
            </a:r>
            <a:r>
              <a:rPr lang="en-US" sz="2800" i="1" dirty="0"/>
              <a:t> </a:t>
            </a:r>
            <a:r>
              <a:rPr lang="en-US" sz="2800" i="1" dirty="0" err="1"/>
              <a:t>Quốc</a:t>
            </a:r>
            <a:r>
              <a:rPr lang="en-US" sz="2800" i="1" dirty="0"/>
              <a:t> </a:t>
            </a:r>
            <a:r>
              <a:rPr lang="en-US" sz="2800" i="1" dirty="0" err="1"/>
              <a:t>hội</a:t>
            </a:r>
            <a:r>
              <a:rPr lang="en-US" sz="2800" i="1" dirty="0"/>
              <a:t> </a:t>
            </a:r>
            <a:r>
              <a:rPr lang="en-US" sz="2800" i="1" dirty="0" err="1"/>
              <a:t>sửa</a:t>
            </a:r>
            <a:r>
              <a:rPr lang="en-US" sz="2800" i="1" dirty="0"/>
              <a:t> </a:t>
            </a:r>
            <a:r>
              <a:rPr lang="en-US" sz="2800" i="1" dirty="0" err="1"/>
              <a:t>đổi</a:t>
            </a:r>
            <a:r>
              <a:rPr lang="en-US" sz="2800" i="1" dirty="0"/>
              <a:t>, </a:t>
            </a:r>
            <a:r>
              <a:rPr lang="en-US" sz="2800" i="1" dirty="0" err="1"/>
              <a:t>bổ</a:t>
            </a:r>
            <a:r>
              <a:rPr lang="en-US" sz="2800" i="1" dirty="0"/>
              <a:t> sung </a:t>
            </a:r>
            <a:r>
              <a:rPr lang="en-US" sz="2800" i="1" dirty="0" err="1"/>
              <a:t>một</a:t>
            </a:r>
            <a:r>
              <a:rPr lang="en-US" sz="2800" i="1" dirty="0"/>
              <a:t> </a:t>
            </a:r>
            <a:r>
              <a:rPr lang="en-US" sz="2800" i="1" dirty="0" err="1"/>
              <a:t>số</a:t>
            </a:r>
            <a:r>
              <a:rPr lang="en-US" sz="2800" i="1" dirty="0"/>
              <a:t> </a:t>
            </a:r>
            <a:r>
              <a:rPr lang="en-US" sz="2800" i="1" dirty="0" err="1"/>
              <a:t>điều</a:t>
            </a:r>
            <a:r>
              <a:rPr lang="en-US" sz="2800" i="1" dirty="0"/>
              <a:t> </a:t>
            </a:r>
            <a:r>
              <a:rPr lang="en-US" sz="2800" i="1" dirty="0" err="1"/>
              <a:t>của</a:t>
            </a:r>
            <a:r>
              <a:rPr lang="en-US" sz="2800" i="1" dirty="0"/>
              <a:t> </a:t>
            </a:r>
            <a:r>
              <a:rPr lang="en-US" sz="2800" i="1" dirty="0" err="1"/>
              <a:t>Luật</a:t>
            </a:r>
            <a:r>
              <a:rPr lang="en-US" sz="2800" i="1" dirty="0"/>
              <a:t> </a:t>
            </a:r>
            <a:r>
              <a:rPr lang="en-US" sz="2800" i="1" dirty="0" err="1"/>
              <a:t>bảo</a:t>
            </a:r>
            <a:r>
              <a:rPr lang="en-US" sz="2800" i="1" dirty="0"/>
              <a:t> </a:t>
            </a:r>
            <a:r>
              <a:rPr lang="en-US" sz="2800" i="1" dirty="0" err="1"/>
              <a:t>hiểm</a:t>
            </a:r>
            <a:r>
              <a:rPr lang="en-US" sz="2800" i="1" dirty="0"/>
              <a:t> y </a:t>
            </a:r>
            <a:r>
              <a:rPr lang="en-US" sz="2800" i="1" dirty="0" err="1"/>
              <a:t>tế</a:t>
            </a:r>
            <a:r>
              <a:rPr lang="en-US" sz="2800" i="1" dirty="0"/>
              <a:t>, </a:t>
            </a:r>
            <a:r>
              <a:rPr lang="en-US" sz="2800" i="1" dirty="0" err="1"/>
              <a:t>có</a:t>
            </a:r>
            <a:r>
              <a:rPr lang="en-US" sz="2800" i="1" dirty="0"/>
              <a:t> </a:t>
            </a:r>
            <a:r>
              <a:rPr lang="en-US" sz="2800" i="1" dirty="0" err="1"/>
              <a:t>hiệu</a:t>
            </a:r>
            <a:r>
              <a:rPr lang="en-US" sz="2800" i="1" dirty="0"/>
              <a:t> </a:t>
            </a:r>
            <a:r>
              <a:rPr lang="en-US" sz="2800" i="1" dirty="0" err="1"/>
              <a:t>lực</a:t>
            </a:r>
            <a:r>
              <a:rPr lang="en-US" sz="2800" i="1" dirty="0"/>
              <a:t> </a:t>
            </a:r>
            <a:r>
              <a:rPr lang="en-US" sz="2800" i="1" dirty="0" err="1"/>
              <a:t>kể</a:t>
            </a:r>
            <a:r>
              <a:rPr lang="en-US" sz="2800" i="1" dirty="0"/>
              <a:t> </a:t>
            </a:r>
            <a:r>
              <a:rPr lang="en-US" sz="2800" i="1" dirty="0" err="1"/>
              <a:t>từ</a:t>
            </a:r>
            <a:r>
              <a:rPr lang="en-US" sz="2800" i="1" dirty="0"/>
              <a:t> </a:t>
            </a:r>
            <a:r>
              <a:rPr lang="en-US" sz="2800" i="1" dirty="0" err="1"/>
              <a:t>ngày</a:t>
            </a:r>
            <a:r>
              <a:rPr lang="en-US" sz="2800" i="1" dirty="0"/>
              <a:t> 01 </a:t>
            </a:r>
            <a:r>
              <a:rPr lang="en-US" sz="2800" i="1" dirty="0" err="1"/>
              <a:t>tháng</a:t>
            </a:r>
            <a:r>
              <a:rPr lang="en-US" sz="2800" i="1" dirty="0"/>
              <a:t> 01 </a:t>
            </a:r>
            <a:r>
              <a:rPr lang="en-US" sz="2800" i="1" dirty="0" err="1"/>
              <a:t>năm</a:t>
            </a:r>
            <a:r>
              <a:rPr lang="en-US" sz="2800" i="1" dirty="0"/>
              <a:t> 2015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01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BD51E-7DD9-D74C-8BC2-FF6125840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805" y="1547131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Gian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lận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nộp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phạt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5B9BE8F-6271-5B49-9355-73FB0B2DA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6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F1466-D388-DF42-A0B6-263448DE9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43" y="609600"/>
            <a:ext cx="9456515" cy="1320800"/>
          </a:xfrm>
        </p:spPr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A1590-E6CD-9E4F-868D-1C86442C0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66108"/>
            <a:ext cx="8596668" cy="388077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hộ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lựa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khoản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26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212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89C73-A459-F549-8C02-AA516F709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8329"/>
            <a:ext cx="8596668" cy="436303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Khiếu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vi vi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0E5A8-08CB-DC4A-9DB1-38D10A72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515" y="609600"/>
            <a:ext cx="9525965" cy="1320800"/>
          </a:xfrm>
        </p:spPr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79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6A95-ECAF-7D45-8903-438B7E514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F7B57-9591-B44C-B827-AB5CC1725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1855"/>
            <a:ext cx="8596668" cy="45874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đích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mượn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28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Chấp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Thanh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480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A7C06-B398-0A4C-A835-17ADE0110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906504" cy="1320800"/>
          </a:xfrm>
        </p:spPr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62D6D-0C46-E14A-9E4C-0C974C932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nghị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thẩm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390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DAE90-4EB8-1C4F-8F15-517091FD6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52EE3-DF90-B640-92D7-F3FDF70E0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2540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thủ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thuận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thẩm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thiết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tuyên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901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1B0F-6982-784B-A2D2-F3E321FBF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hồi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10E6B9-D6C3-0F40-B472-4B500C1F04BD}"/>
              </a:ext>
            </a:extLst>
          </p:cNvPr>
          <p:cNvSpPr txBox="1">
            <a:spLocks/>
          </p:cNvSpPr>
          <p:nvPr/>
        </p:nvSpPr>
        <p:spPr>
          <a:xfrm>
            <a:off x="829734" y="7620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F357B65-04BB-9F49-849E-9BD36B57C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46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EA0F6-4A42-A946-BFC1-5D8BAF03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251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MỤC TIÊU BÀI HỌC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B106F-D9CD-7A48-9E97-A8B2464E3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2111"/>
            <a:ext cx="9137998" cy="5266481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(CĐRMH 1)</a:t>
            </a:r>
          </a:p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vi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(CĐRMH 1,2)</a:t>
            </a:r>
          </a:p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thẻ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(CĐRMH 1,2)</a:t>
            </a:r>
          </a:p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(CĐRMH 1,2)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0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67992-633B-F940-B226-1684F4C6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148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MỤC TIÊU BÀI HỌC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0AE57-9A7F-8D4A-AD02-C622F9EA3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0280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BHYT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huống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(CĐRMH 1,2</a:t>
            </a:r>
            <a:r>
              <a:rPr lang="en-US" sz="2800" dirty="0"/>
              <a:t>)</a:t>
            </a:r>
          </a:p>
          <a:p>
            <a:pPr marL="0" indent="0" algn="just"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Rèn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nghiêm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túc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huống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(CĐRMH 1)</a:t>
            </a:r>
          </a:p>
        </p:txBody>
      </p:sp>
    </p:spTree>
    <p:extLst>
      <p:ext uri="{BB962C8B-B14F-4D97-AF65-F5344CB8AC3E}">
        <p14:creationId xmlns:p14="http://schemas.microsoft.com/office/powerpoint/2010/main" val="65847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BBFA6-F11D-E841-863E-C7217B10C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8B1D8-7763-5D41-A725-BCC54FB99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838" y="439839"/>
            <a:ext cx="8834164" cy="5601524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sz="36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dirty="0" err="1"/>
              <a:t>Bảo</a:t>
            </a:r>
            <a:r>
              <a:rPr lang="en-US" sz="2800" dirty="0"/>
              <a:t> </a:t>
            </a:r>
            <a:r>
              <a:rPr lang="en-US" sz="2800" dirty="0" err="1"/>
              <a:t>đảm</a:t>
            </a:r>
            <a:r>
              <a:rPr lang="en-US" sz="2800" dirty="0"/>
              <a:t> chia </a:t>
            </a:r>
            <a:r>
              <a:rPr lang="en-US" sz="2800" dirty="0" err="1"/>
              <a:t>sẻ</a:t>
            </a:r>
            <a:r>
              <a:rPr lang="en-US" sz="2800" dirty="0"/>
              <a:t> </a:t>
            </a:r>
            <a:r>
              <a:rPr lang="en-US" sz="2800" dirty="0" err="1"/>
              <a:t>rủi</a:t>
            </a:r>
            <a:r>
              <a:rPr lang="en-US" sz="2800" dirty="0"/>
              <a:t> </a:t>
            </a:r>
            <a:r>
              <a:rPr lang="en-US" sz="2800" dirty="0" err="1"/>
              <a:t>ro</a:t>
            </a:r>
            <a:r>
              <a:rPr lang="en-US" sz="2800" dirty="0"/>
              <a:t> </a:t>
            </a:r>
            <a:r>
              <a:rPr lang="en-US" sz="2800" dirty="0" err="1"/>
              <a:t>giữa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tham</a:t>
            </a:r>
            <a:r>
              <a:rPr lang="en-US" sz="2800" dirty="0"/>
              <a:t> </a:t>
            </a:r>
            <a:r>
              <a:rPr lang="en-US" sz="2800" dirty="0" err="1"/>
              <a:t>gia</a:t>
            </a:r>
            <a:r>
              <a:rPr lang="en-US" sz="2800" dirty="0"/>
              <a:t> </a:t>
            </a:r>
            <a:r>
              <a:rPr lang="en-US" sz="2800" dirty="0" err="1"/>
              <a:t>bảo</a:t>
            </a:r>
            <a:r>
              <a:rPr lang="en-US" sz="2800" dirty="0"/>
              <a:t> </a:t>
            </a:r>
            <a:r>
              <a:rPr lang="en-US" sz="2800" dirty="0" err="1"/>
              <a:t>hiểm</a:t>
            </a:r>
            <a:r>
              <a:rPr lang="en-US" sz="2800" dirty="0"/>
              <a:t> y </a:t>
            </a:r>
            <a:r>
              <a:rPr lang="en-US" sz="2800" dirty="0" err="1"/>
              <a:t>tế</a:t>
            </a:r>
            <a:endParaRPr lang="en-US" sz="2800" dirty="0"/>
          </a:p>
          <a:p>
            <a:pPr algn="just"/>
            <a:r>
              <a:rPr lang="en-US" sz="2800" dirty="0" err="1"/>
              <a:t>Mức</a:t>
            </a:r>
            <a:r>
              <a:rPr lang="en-US" sz="2800" dirty="0"/>
              <a:t> </a:t>
            </a:r>
            <a:r>
              <a:rPr lang="en-US" sz="2800" dirty="0" err="1"/>
              <a:t>đóng</a:t>
            </a:r>
            <a:r>
              <a:rPr lang="en-US" sz="2800" dirty="0"/>
              <a:t> </a:t>
            </a:r>
            <a:r>
              <a:rPr lang="en-US" sz="2800" dirty="0" err="1"/>
              <a:t>bảo</a:t>
            </a:r>
            <a:r>
              <a:rPr lang="en-US" sz="2800" dirty="0"/>
              <a:t> </a:t>
            </a:r>
            <a:r>
              <a:rPr lang="en-US" sz="2800" dirty="0" err="1"/>
              <a:t>hiểm</a:t>
            </a:r>
            <a:r>
              <a:rPr lang="en-US" sz="2800" dirty="0"/>
              <a:t> y </a:t>
            </a:r>
            <a:r>
              <a:rPr lang="en-US" sz="2800" dirty="0" err="1"/>
              <a:t>tế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xác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tỷ</a:t>
            </a:r>
            <a:r>
              <a:rPr lang="en-US" sz="2800" dirty="0"/>
              <a:t> </a:t>
            </a:r>
            <a:r>
              <a:rPr lang="en-US" sz="2800" dirty="0" err="1"/>
              <a:t>lệ</a:t>
            </a:r>
            <a:r>
              <a:rPr lang="en-US" sz="2800" dirty="0"/>
              <a:t> </a:t>
            </a:r>
            <a:r>
              <a:rPr lang="en-US" sz="2800" dirty="0" err="1"/>
              <a:t>phần</a:t>
            </a:r>
            <a:r>
              <a:rPr lang="en-US" sz="2800" dirty="0"/>
              <a:t> </a:t>
            </a:r>
            <a:r>
              <a:rPr lang="en-US" sz="2800" dirty="0" err="1"/>
              <a:t>trăm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tiền</a:t>
            </a:r>
            <a:r>
              <a:rPr lang="en-US" sz="2800" dirty="0"/>
              <a:t> </a:t>
            </a:r>
            <a:r>
              <a:rPr lang="en-US" sz="2800" dirty="0" err="1"/>
              <a:t>lương</a:t>
            </a:r>
            <a:r>
              <a:rPr lang="en-US" sz="2800" dirty="0"/>
              <a:t>, </a:t>
            </a:r>
            <a:r>
              <a:rPr lang="en-US" sz="2800" dirty="0" err="1"/>
              <a:t>tiền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, </a:t>
            </a:r>
            <a:r>
              <a:rPr lang="en-US" sz="2800" dirty="0" err="1"/>
              <a:t>tiền</a:t>
            </a:r>
            <a:r>
              <a:rPr lang="en-US" sz="2800" dirty="0"/>
              <a:t> </a:t>
            </a:r>
            <a:r>
              <a:rPr lang="en-US" sz="2800" dirty="0" err="1"/>
              <a:t>lương</a:t>
            </a:r>
            <a:r>
              <a:rPr lang="en-US" sz="2800" dirty="0"/>
              <a:t> </a:t>
            </a:r>
            <a:r>
              <a:rPr lang="en-US" sz="2800" dirty="0" err="1"/>
              <a:t>hưu</a:t>
            </a:r>
            <a:r>
              <a:rPr lang="en-US" sz="2800" dirty="0"/>
              <a:t>, </a:t>
            </a:r>
            <a:r>
              <a:rPr lang="en-US" sz="2800" dirty="0" err="1"/>
              <a:t>tiền</a:t>
            </a:r>
            <a:r>
              <a:rPr lang="en-US" sz="2800" dirty="0"/>
              <a:t> </a:t>
            </a:r>
            <a:r>
              <a:rPr lang="en-US" sz="2800" dirty="0" err="1"/>
              <a:t>trợ</a:t>
            </a:r>
            <a:r>
              <a:rPr lang="en-US" sz="2800" dirty="0"/>
              <a:t> </a:t>
            </a:r>
            <a:r>
              <a:rPr lang="en-US" sz="2800" dirty="0" err="1"/>
              <a:t>cấp</a:t>
            </a:r>
            <a:r>
              <a:rPr lang="en-US" sz="2800" dirty="0"/>
              <a:t> </a:t>
            </a:r>
            <a:r>
              <a:rPr lang="en-US" sz="2800" dirty="0" err="1"/>
              <a:t>hoặc</a:t>
            </a:r>
            <a:r>
              <a:rPr lang="en-US" sz="2800" dirty="0"/>
              <a:t> </a:t>
            </a:r>
            <a:r>
              <a:rPr lang="en-US" sz="2800" dirty="0" err="1"/>
              <a:t>mức</a:t>
            </a:r>
            <a:r>
              <a:rPr lang="en-US" sz="2800" dirty="0"/>
              <a:t> </a:t>
            </a:r>
            <a:r>
              <a:rPr lang="en-US" sz="2800" dirty="0" err="1"/>
              <a:t>lương</a:t>
            </a:r>
            <a:r>
              <a:rPr lang="en-US" sz="2800" dirty="0"/>
              <a:t> </a:t>
            </a:r>
            <a:r>
              <a:rPr lang="en-US" sz="2800" dirty="0" err="1"/>
              <a:t>tối</a:t>
            </a:r>
            <a:r>
              <a:rPr lang="en-US" sz="2800" dirty="0"/>
              <a:t> </a:t>
            </a:r>
            <a:r>
              <a:rPr lang="en-US" sz="2800" dirty="0" err="1"/>
              <a:t>thiểu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khu</a:t>
            </a:r>
            <a:r>
              <a:rPr lang="en-US" sz="2800" dirty="0"/>
              <a:t> </a:t>
            </a:r>
            <a:r>
              <a:rPr lang="en-US" sz="2800" dirty="0" err="1"/>
              <a:t>vực</a:t>
            </a:r>
            <a:r>
              <a:rPr lang="en-US" sz="2800" dirty="0"/>
              <a:t> </a:t>
            </a:r>
            <a:r>
              <a:rPr lang="en-US" sz="2800" dirty="0" err="1"/>
              <a:t>hành</a:t>
            </a:r>
            <a:r>
              <a:rPr lang="en-US" sz="2800" dirty="0"/>
              <a:t> </a:t>
            </a:r>
            <a:r>
              <a:rPr lang="en-US" sz="2800" dirty="0" err="1"/>
              <a:t>chính</a:t>
            </a:r>
            <a:r>
              <a:rPr lang="en-US" sz="2800" dirty="0"/>
              <a:t> (</a:t>
            </a:r>
            <a:r>
              <a:rPr lang="en-US" sz="2800" dirty="0" err="1"/>
              <a:t>sau</a:t>
            </a:r>
            <a:r>
              <a:rPr lang="en-US" sz="2800" dirty="0"/>
              <a:t> </a:t>
            </a:r>
            <a:r>
              <a:rPr lang="en-US" sz="2800" dirty="0" err="1"/>
              <a:t>đây</a:t>
            </a:r>
            <a:r>
              <a:rPr lang="en-US" sz="2800" dirty="0"/>
              <a:t> </a:t>
            </a:r>
            <a:r>
              <a:rPr lang="en-US" sz="2800" dirty="0" err="1"/>
              <a:t>gọi</a:t>
            </a:r>
            <a:r>
              <a:rPr lang="en-US" sz="2800" dirty="0"/>
              <a:t> </a:t>
            </a:r>
            <a:r>
              <a:rPr lang="en-US" sz="2800" dirty="0" err="1"/>
              <a:t>chung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mức</a:t>
            </a:r>
            <a:r>
              <a:rPr lang="en-US" sz="2800" dirty="0"/>
              <a:t> </a:t>
            </a:r>
            <a:r>
              <a:rPr lang="en-US" sz="2800" dirty="0" err="1"/>
              <a:t>lương</a:t>
            </a:r>
            <a:r>
              <a:rPr lang="en-US" sz="2800" dirty="0"/>
              <a:t> </a:t>
            </a:r>
            <a:r>
              <a:rPr lang="en-US" sz="2800" dirty="0" err="1"/>
              <a:t>tối</a:t>
            </a:r>
            <a:r>
              <a:rPr lang="en-US" sz="2800" dirty="0"/>
              <a:t> </a:t>
            </a:r>
            <a:r>
              <a:rPr lang="en-US" sz="2800" dirty="0" err="1"/>
              <a:t>thiểu</a:t>
            </a:r>
            <a:r>
              <a:rPr lang="en-US" sz="2800" dirty="0"/>
              <a:t>)</a:t>
            </a:r>
          </a:p>
          <a:p>
            <a:pPr algn="just"/>
            <a:r>
              <a:rPr lang="en-US" sz="2800" dirty="0" err="1"/>
              <a:t>Mức</a:t>
            </a:r>
            <a:r>
              <a:rPr lang="en-US" sz="2800" dirty="0"/>
              <a:t> </a:t>
            </a:r>
            <a:r>
              <a:rPr lang="en-US" sz="2800" dirty="0" err="1"/>
              <a:t>hưởng</a:t>
            </a:r>
            <a:r>
              <a:rPr lang="en-US" sz="2800" dirty="0"/>
              <a:t> </a:t>
            </a:r>
            <a:r>
              <a:rPr lang="en-US" sz="2800" dirty="0" err="1"/>
              <a:t>bảo</a:t>
            </a:r>
            <a:r>
              <a:rPr lang="en-US" sz="2800" dirty="0"/>
              <a:t> </a:t>
            </a:r>
            <a:r>
              <a:rPr lang="en-US" sz="2800" dirty="0" err="1"/>
              <a:t>hiểm</a:t>
            </a:r>
            <a:r>
              <a:rPr lang="en-US" sz="2800" dirty="0"/>
              <a:t> y </a:t>
            </a:r>
            <a:r>
              <a:rPr lang="en-US" sz="2800" dirty="0" err="1"/>
              <a:t>tế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mức</a:t>
            </a:r>
            <a:r>
              <a:rPr lang="en-US" sz="2800" dirty="0"/>
              <a:t> </a:t>
            </a:r>
            <a:r>
              <a:rPr lang="en-US" sz="2800" dirty="0" err="1"/>
              <a:t>độ</a:t>
            </a:r>
            <a:r>
              <a:rPr lang="en-US" sz="2800" dirty="0"/>
              <a:t> </a:t>
            </a:r>
            <a:r>
              <a:rPr lang="en-US" sz="2800" dirty="0" err="1"/>
              <a:t>bệnh</a:t>
            </a:r>
            <a:r>
              <a:rPr lang="en-US" sz="2800" dirty="0"/>
              <a:t> </a:t>
            </a:r>
            <a:r>
              <a:rPr lang="en-US" sz="2800" dirty="0" err="1"/>
              <a:t>tật</a:t>
            </a:r>
            <a:r>
              <a:rPr lang="en-US" sz="2800" dirty="0"/>
              <a:t>, </a:t>
            </a:r>
            <a:r>
              <a:rPr lang="en-US" sz="2800" dirty="0" err="1"/>
              <a:t>nhóm</a:t>
            </a:r>
            <a:r>
              <a:rPr lang="en-US" sz="2800" dirty="0"/>
              <a:t> </a:t>
            </a:r>
            <a:r>
              <a:rPr lang="en-US" sz="2800" dirty="0" err="1"/>
              <a:t>đối</a:t>
            </a:r>
            <a:r>
              <a:rPr lang="en-US" sz="2800" dirty="0"/>
              <a:t> </a:t>
            </a:r>
            <a:r>
              <a:rPr lang="en-US" sz="2800" dirty="0" err="1"/>
              <a:t>tượng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phạm</a:t>
            </a:r>
            <a:r>
              <a:rPr lang="en-US" sz="2800" dirty="0"/>
              <a:t> vi </a:t>
            </a:r>
            <a:r>
              <a:rPr lang="en-US" sz="2800" dirty="0" err="1"/>
              <a:t>quyền</a:t>
            </a:r>
            <a:r>
              <a:rPr lang="en-US" sz="2800" dirty="0"/>
              <a:t> </a:t>
            </a:r>
            <a:r>
              <a:rPr lang="en-US" sz="2800" dirty="0" err="1"/>
              <a:t>lợi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tham</a:t>
            </a:r>
            <a:r>
              <a:rPr lang="en-US" sz="2800" dirty="0"/>
              <a:t> </a:t>
            </a:r>
            <a:r>
              <a:rPr lang="en-US" sz="2800" dirty="0" err="1"/>
              <a:t>gia</a:t>
            </a:r>
            <a:r>
              <a:rPr lang="en-US" sz="2800" dirty="0"/>
              <a:t> </a:t>
            </a:r>
            <a:r>
              <a:rPr lang="en-US" sz="2800" dirty="0" err="1"/>
              <a:t>bảo</a:t>
            </a:r>
            <a:r>
              <a:rPr lang="en-US" sz="2800" dirty="0"/>
              <a:t> </a:t>
            </a:r>
            <a:r>
              <a:rPr lang="en-US" sz="2800" dirty="0" err="1"/>
              <a:t>hiểm</a:t>
            </a:r>
            <a:r>
              <a:rPr lang="en-US" sz="2800" dirty="0"/>
              <a:t> y </a:t>
            </a:r>
            <a:r>
              <a:rPr lang="en-US" sz="2800" dirty="0" err="1"/>
              <a:t>tế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5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7A508-912A-F54F-BEA6-C001F8FE6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91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A22D1-008B-ED4F-973A-1ACC79918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Chi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khám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bạch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cân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chi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hộ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3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CD99F-D0AA-3543-8D42-64A5950E1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08" y="295779"/>
            <a:ext cx="8596668" cy="1320800"/>
          </a:xfrm>
        </p:spPr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82377-8EA8-454C-A815-6C07B7F08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23" y="1084143"/>
            <a:ext cx="9470771" cy="4980991"/>
          </a:xfrm>
        </p:spPr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do 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lao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lao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BHXH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lương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mất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lao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BHXH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bao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chuyên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ngũ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sỹ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chuyên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kỹ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thuật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xã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phường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trấn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nghỉ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thôi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mất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lao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cấp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ngân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mạng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cựu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5330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5B124-3F6F-CA45-8AA4-2204C6CA3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BHYT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742A5-AC64-AA48-9FD7-FB6343D6B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0457"/>
            <a:ext cx="8596668" cy="4420906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ngân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sách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hỗ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mức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bao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cận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nghèo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BHYT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sổ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trú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87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47618-CEA9-B74E-8D3A-02F94D017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Phương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BEF9F-4C7C-3F49-B486-E93768607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7939"/>
            <a:ext cx="8596668" cy="473342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nộp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doanh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lĩnh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lâm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diêm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đóng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nộp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0992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{94BAEF1F-FE3B-5341-AB93-2C8D4CF2A267}tf10001060</Template>
  <TotalTime>241</TotalTime>
  <Words>2605</Words>
  <Application>Microsoft Office PowerPoint</Application>
  <PresentationFormat>Widescreen</PresentationFormat>
  <Paragraphs>111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Trebuchet MS</vt:lpstr>
      <vt:lpstr>Wingdings</vt:lpstr>
      <vt:lpstr>Wingdings 3</vt:lpstr>
      <vt:lpstr>Facet</vt:lpstr>
      <vt:lpstr>Luật Bảo hiểm Y tế</vt:lpstr>
      <vt:lpstr>Giới thiệu </vt:lpstr>
      <vt:lpstr>MỤC TIÊU BÀI HỌC </vt:lpstr>
      <vt:lpstr>MỤC TIÊU BÀI HỌC </vt:lpstr>
      <vt:lpstr>PowerPoint Presentation</vt:lpstr>
      <vt:lpstr>Nguyên tắc của Bảo hiểm y tế</vt:lpstr>
      <vt:lpstr>Đối tượng tham gia bảo hiểm y tế </vt:lpstr>
      <vt:lpstr>Đối tượng tham gia BHYT</vt:lpstr>
      <vt:lpstr>Phương thức đóng bảo hiểm y tế </vt:lpstr>
      <vt:lpstr>PowerPoint Presentation</vt:lpstr>
      <vt:lpstr>Phạm vi được hưởng của người tham gia BHYT </vt:lpstr>
      <vt:lpstr>Các trường hợp không được hưởng BHYT</vt:lpstr>
      <vt:lpstr>Các trường hợp không được hưởng BHYT </vt:lpstr>
      <vt:lpstr>Thẻ bảo hiểm y tế </vt:lpstr>
      <vt:lpstr>Thẻ bảo hiểm y tế </vt:lpstr>
      <vt:lpstr>Thẻ bảo hiểm y tế </vt:lpstr>
      <vt:lpstr>Thẻ bảo hiểm y tế</vt:lpstr>
      <vt:lpstr>Thẻ Bảo hiểm y tế</vt:lpstr>
      <vt:lpstr>Thẻ Bảo hiểm y tế</vt:lpstr>
      <vt:lpstr>Thẻ Bảo hiểm y tế</vt:lpstr>
      <vt:lpstr>Quyền của người tham gia bảo hiểm y tế</vt:lpstr>
      <vt:lpstr>Quyền của người tham gia bảo hiểm y tế</vt:lpstr>
      <vt:lpstr>Nghĩa vụ của người tham gia bảo hiểm y tế </vt:lpstr>
      <vt:lpstr>Quyền của cơ sở khám bệnh, chữa bệnh bảo hiểm y tế</vt:lpstr>
      <vt:lpstr>Trách nhiệm của cơ sở khám bệnh, chữa bệnh bảo hiểm y tế</vt:lpstr>
      <vt:lpstr>Trách nhiệm của cơ sở khám bệnh, chữa bệnh bảo hiểm y tế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Luật Bảo hiểm Y tế</dc:title>
  <dc:creator>Nguyễn Hoàng Phương (VMEC-KVH-VNC TBG&amp;CNG)</dc:creator>
  <cp:lastModifiedBy>Chi Khánh</cp:lastModifiedBy>
  <cp:revision>21</cp:revision>
  <dcterms:created xsi:type="dcterms:W3CDTF">2020-10-29T07:57:13Z</dcterms:created>
  <dcterms:modified xsi:type="dcterms:W3CDTF">2022-08-20T15:37:50Z</dcterms:modified>
</cp:coreProperties>
</file>