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67"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F6D663D-93D7-4631-AC72-55828AC89246}"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9A117-A380-4E0F-898C-7C1E096EF00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458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6D663D-93D7-4631-AC72-55828AC89246}"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9A117-A380-4E0F-898C-7C1E096EF006}" type="slidenum">
              <a:rPr lang="en-US" smtClean="0"/>
              <a:t>‹#›</a:t>
            </a:fld>
            <a:endParaRPr lang="en-US"/>
          </a:p>
        </p:txBody>
      </p:sp>
    </p:spTree>
    <p:extLst>
      <p:ext uri="{BB962C8B-B14F-4D97-AF65-F5344CB8AC3E}">
        <p14:creationId xmlns:p14="http://schemas.microsoft.com/office/powerpoint/2010/main" val="3161357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6D663D-93D7-4631-AC72-55828AC89246}"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9A117-A380-4E0F-898C-7C1E096EF006}" type="slidenum">
              <a:rPr lang="en-US" smtClean="0"/>
              <a:t>‹#›</a:t>
            </a:fld>
            <a:endParaRPr lang="en-US"/>
          </a:p>
        </p:txBody>
      </p:sp>
    </p:spTree>
    <p:extLst>
      <p:ext uri="{BB962C8B-B14F-4D97-AF65-F5344CB8AC3E}">
        <p14:creationId xmlns:p14="http://schemas.microsoft.com/office/powerpoint/2010/main" val="404098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6D663D-93D7-4631-AC72-55828AC89246}"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9A117-A380-4E0F-898C-7C1E096EF006}" type="slidenum">
              <a:rPr lang="en-US" smtClean="0"/>
              <a:t>‹#›</a:t>
            </a:fld>
            <a:endParaRPr lang="en-US"/>
          </a:p>
        </p:txBody>
      </p:sp>
    </p:spTree>
    <p:extLst>
      <p:ext uri="{BB962C8B-B14F-4D97-AF65-F5344CB8AC3E}">
        <p14:creationId xmlns:p14="http://schemas.microsoft.com/office/powerpoint/2010/main" val="3949469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6D663D-93D7-4631-AC72-55828AC89246}"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E9A117-A380-4E0F-898C-7C1E096EF00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6196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F6D663D-93D7-4631-AC72-55828AC89246}" type="datetimeFigureOut">
              <a:rPr lang="en-US" smtClean="0"/>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E9A117-A380-4E0F-898C-7C1E096EF006}" type="slidenum">
              <a:rPr lang="en-US" smtClean="0"/>
              <a:t>‹#›</a:t>
            </a:fld>
            <a:endParaRPr lang="en-US"/>
          </a:p>
        </p:txBody>
      </p:sp>
    </p:spTree>
    <p:extLst>
      <p:ext uri="{BB962C8B-B14F-4D97-AF65-F5344CB8AC3E}">
        <p14:creationId xmlns:p14="http://schemas.microsoft.com/office/powerpoint/2010/main" val="3140642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F6D663D-93D7-4631-AC72-55828AC89246}" type="datetimeFigureOut">
              <a:rPr lang="en-US" smtClean="0"/>
              <a:t>2/28/2023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E9A117-A380-4E0F-898C-7C1E096EF006}" type="slidenum">
              <a:rPr lang="en-US" smtClean="0"/>
              <a:t>‹#›</a:t>
            </a:fld>
            <a:endParaRPr lang="en-US"/>
          </a:p>
        </p:txBody>
      </p:sp>
    </p:spTree>
    <p:extLst>
      <p:ext uri="{BB962C8B-B14F-4D97-AF65-F5344CB8AC3E}">
        <p14:creationId xmlns:p14="http://schemas.microsoft.com/office/powerpoint/2010/main" val="917406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F6D663D-93D7-4631-AC72-55828AC89246}" type="datetimeFigureOut">
              <a:rPr lang="en-US" smtClean="0"/>
              <a:t>2/28/2023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E9A117-A380-4E0F-898C-7C1E096EF006}" type="slidenum">
              <a:rPr lang="en-US" smtClean="0"/>
              <a:t>‹#›</a:t>
            </a:fld>
            <a:endParaRPr lang="en-US"/>
          </a:p>
        </p:txBody>
      </p:sp>
    </p:spTree>
    <p:extLst>
      <p:ext uri="{BB962C8B-B14F-4D97-AF65-F5344CB8AC3E}">
        <p14:creationId xmlns:p14="http://schemas.microsoft.com/office/powerpoint/2010/main" val="678646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F6D663D-93D7-4631-AC72-55828AC89246}" type="datetimeFigureOut">
              <a:rPr lang="en-US" smtClean="0"/>
              <a:t>2/28/2023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4E9A117-A380-4E0F-898C-7C1E096EF006}" type="slidenum">
              <a:rPr lang="en-US" smtClean="0"/>
              <a:t>‹#›</a:t>
            </a:fld>
            <a:endParaRPr lang="en-US"/>
          </a:p>
        </p:txBody>
      </p:sp>
    </p:spTree>
    <p:extLst>
      <p:ext uri="{BB962C8B-B14F-4D97-AF65-F5344CB8AC3E}">
        <p14:creationId xmlns:p14="http://schemas.microsoft.com/office/powerpoint/2010/main" val="3879329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F6D663D-93D7-4631-AC72-55828AC89246}" type="datetimeFigureOut">
              <a:rPr lang="en-US" smtClean="0"/>
              <a:t>2/28/2023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4E9A117-A380-4E0F-898C-7C1E096EF006}" type="slidenum">
              <a:rPr lang="en-US" smtClean="0"/>
              <a:t>‹#›</a:t>
            </a:fld>
            <a:endParaRPr lang="en-US"/>
          </a:p>
        </p:txBody>
      </p:sp>
    </p:spTree>
    <p:extLst>
      <p:ext uri="{BB962C8B-B14F-4D97-AF65-F5344CB8AC3E}">
        <p14:creationId xmlns:p14="http://schemas.microsoft.com/office/powerpoint/2010/main" val="2581987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6D663D-93D7-4631-AC72-55828AC89246}" type="datetimeFigureOut">
              <a:rPr lang="en-US" smtClean="0"/>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E9A117-A380-4E0F-898C-7C1E096EF006}" type="slidenum">
              <a:rPr lang="en-US" smtClean="0"/>
              <a:t>‹#›</a:t>
            </a:fld>
            <a:endParaRPr lang="en-US"/>
          </a:p>
        </p:txBody>
      </p:sp>
    </p:spTree>
    <p:extLst>
      <p:ext uri="{BB962C8B-B14F-4D97-AF65-F5344CB8AC3E}">
        <p14:creationId xmlns:p14="http://schemas.microsoft.com/office/powerpoint/2010/main" val="3604381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F6D663D-93D7-4631-AC72-55828AC89246}" type="datetimeFigureOut">
              <a:rPr lang="en-US" smtClean="0"/>
              <a:t>2/28/2023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4E9A117-A380-4E0F-898C-7C1E096EF006}"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724432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54406-7017-6622-6845-411BCF76526B}"/>
              </a:ext>
            </a:extLst>
          </p:cNvPr>
          <p:cNvSpPr>
            <a:spLocks noGrp="1"/>
          </p:cNvSpPr>
          <p:nvPr>
            <p:ph type="ctrTitle"/>
          </p:nvPr>
        </p:nvSpPr>
        <p:spPr>
          <a:xfrm>
            <a:off x="317241" y="758952"/>
            <a:ext cx="11280710" cy="5557872"/>
          </a:xfrm>
        </p:spPr>
        <p:txBody>
          <a:bodyPr>
            <a:normAutofit fontScale="90000"/>
          </a:bodyPr>
          <a:lstStyle/>
          <a:p>
            <a:pPr marL="0" marR="0" algn="ctr">
              <a:lnSpc>
                <a:spcPct val="150000"/>
              </a:lnSpc>
              <a:spcBef>
                <a:spcPts val="0"/>
              </a:spcBef>
              <a:spcAft>
                <a:spcPts val="800"/>
              </a:spcAft>
            </a:pPr>
            <a:r>
              <a:rPr lang="en-US" sz="8000" b="1"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8000" b="1" dirty="0">
                <a:effectLst/>
                <a:latin typeface="Times New Roman" panose="02020603050405020304" pitchFamily="18" charset="0"/>
                <a:ea typeface="Calibri" panose="020F0502020204030204" pitchFamily="34" charset="0"/>
                <a:cs typeface="Times New Roman" panose="02020603050405020304" pitchFamily="18" charset="0"/>
              </a:rPr>
              <a:t> 1: Qui </a:t>
            </a:r>
            <a:r>
              <a:rPr lang="en-US" sz="8000" b="1"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8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8000" b="1"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8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8000" b="1"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8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8000" b="1" dirty="0" err="1">
                <a:effectLst/>
                <a:latin typeface="Times New Roman" panose="02020603050405020304" pitchFamily="18" charset="0"/>
                <a:ea typeface="Calibri" panose="020F0502020204030204" pitchFamily="34" charset="0"/>
                <a:cs typeface="Times New Roman" panose="02020603050405020304" pitchFamily="18" charset="0"/>
              </a:rPr>
              <a:t>kiện</a:t>
            </a:r>
            <a:r>
              <a:rPr lang="en-US" sz="8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8000" b="1"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en-US" sz="8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8000" b="1" dirty="0" err="1">
                <a:effectLst/>
                <a:latin typeface="Times New Roman" panose="02020603050405020304" pitchFamily="18" charset="0"/>
                <a:ea typeface="Calibri" panose="020F0502020204030204" pitchFamily="34" charset="0"/>
                <a:cs typeface="Times New Roman" panose="02020603050405020304" pitchFamily="18" charset="0"/>
              </a:rPr>
              <a:t>nghề</a:t>
            </a:r>
            <a:r>
              <a:rPr lang="en-US" sz="8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8000" b="1" dirty="0" err="1">
                <a:effectLst/>
                <a:latin typeface="Times New Roman" panose="02020603050405020304" pitchFamily="18" charset="0"/>
                <a:ea typeface="Calibri" panose="020F0502020204030204" pitchFamily="34" charset="0"/>
                <a:cs typeface="Times New Roman" panose="02020603050405020304" pitchFamily="18" charset="0"/>
              </a:rPr>
              <a:t>chăm</a:t>
            </a:r>
            <a:r>
              <a:rPr lang="en-US" sz="8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8000" b="1" dirty="0" err="1">
                <a:effectLst/>
                <a:latin typeface="Times New Roman" panose="02020603050405020304" pitchFamily="18" charset="0"/>
                <a:ea typeface="Calibri" panose="020F0502020204030204" pitchFamily="34" charset="0"/>
                <a:cs typeface="Times New Roman" panose="02020603050405020304" pitchFamily="18" charset="0"/>
              </a:rPr>
              <a:t>sóc</a:t>
            </a:r>
            <a:r>
              <a:rPr lang="en-US" sz="8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8000" b="1" dirty="0" err="1">
                <a:effectLst/>
                <a:latin typeface="Times New Roman" panose="02020603050405020304" pitchFamily="18" charset="0"/>
                <a:ea typeface="Calibri" panose="020F0502020204030204" pitchFamily="34" charset="0"/>
                <a:cs typeface="Times New Roman" panose="02020603050405020304" pitchFamily="18" charset="0"/>
              </a:rPr>
              <a:t>sắc</a:t>
            </a:r>
            <a:r>
              <a:rPr lang="en-US" sz="8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8000" b="1" dirty="0" err="1">
                <a:effectLst/>
                <a:latin typeface="Times New Roman" panose="02020603050405020304" pitchFamily="18" charset="0"/>
                <a:ea typeface="Calibri" panose="020F0502020204030204" pitchFamily="34" charset="0"/>
                <a:cs typeface="Times New Roman" panose="02020603050405020304" pitchFamily="18" charset="0"/>
              </a:rPr>
              <a:t>đẹp</a:t>
            </a:r>
            <a:br>
              <a:rPr lang="en-US" sz="66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CF6CB491-0254-CA1E-2548-9C63C4D6141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06904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40243A-45B0-D3C3-442E-B8A20583D8B7}"/>
              </a:ext>
            </a:extLst>
          </p:cNvPr>
          <p:cNvSpPr>
            <a:spLocks noGrp="1"/>
          </p:cNvSpPr>
          <p:nvPr>
            <p:ph idx="1"/>
          </p:nvPr>
        </p:nvSpPr>
        <p:spPr/>
        <p:txBody>
          <a:bodyPr/>
          <a:lstStyle/>
          <a:p>
            <a:pPr marL="0" marR="0" algn="just">
              <a:lnSpc>
                <a:spcPct val="150000"/>
              </a:lnSpc>
              <a:spcBef>
                <a:spcPts val="600"/>
              </a:spcBef>
              <a:spcAft>
                <a:spcPts val="60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hợp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thực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tại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cơ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sở</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khám</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chữa</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ở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nước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ngoài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thì</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trong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giấy</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xác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nhận</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quá</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trình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thực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người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có</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thẩm</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quyền</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cơ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sở</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đó</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phải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bảo</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đảm</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nội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dung sau đây: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Họ</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tên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người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thực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ngày</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tháng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năm sinh;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địa</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chỉ</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cư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trú</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số</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hộ</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chiếu</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ngày</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cấp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nơi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cấp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văn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bằng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chuyên môn; năm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tốt</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nghiệp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nơi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thực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thời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gian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thực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nhận</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xét</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về</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năng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lực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chuyên môn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đạo</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đức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nghề</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nghiệp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người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thực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đó</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50000"/>
              </a:lnSpc>
              <a:spcBef>
                <a:spcPts val="600"/>
              </a:spcBef>
              <a:spcAft>
                <a:spcPts val="60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Bản</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sao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hợp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lệ</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giấy</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phép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lao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do cơ quan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nhà</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nước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có</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thẩm</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quyền</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về</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lao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Việt</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Nam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cấp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
        <p:nvSpPr>
          <p:cNvPr id="4" name="Title 1">
            <a:extLst>
              <a:ext uri="{FF2B5EF4-FFF2-40B4-BE49-F238E27FC236}">
                <a16:creationId xmlns:a16="http://schemas.microsoft.com/office/drawing/2014/main" id="{0DF1D6FE-DA11-F33F-1898-C319EC701A79}"/>
              </a:ext>
            </a:extLst>
          </p:cNvPr>
          <p:cNvSpPr>
            <a:spLocks noGrp="1"/>
          </p:cNvSpPr>
          <p:nvPr>
            <p:ph type="title"/>
          </p:nvPr>
        </p:nvSpPr>
        <p:spPr>
          <a:xfrm>
            <a:off x="989815" y="264212"/>
            <a:ext cx="10523767" cy="1449387"/>
          </a:xfrm>
        </p:spPr>
        <p:txBody>
          <a:bodyPr>
            <a:normAutofit fontScale="90000"/>
          </a:bodyPr>
          <a:lstStyle/>
          <a:p>
            <a:pPr>
              <a:lnSpc>
                <a:spcPct val="150000"/>
              </a:lnSpc>
            </a:pPr>
            <a:r>
              <a:rPr lang="vi-VN" sz="2800" b="1" dirty="0" err="1">
                <a:solidFill>
                  <a:srgbClr val="000000"/>
                </a:solidFill>
                <a:effectLst/>
                <a:latin typeface="+mn-lt"/>
                <a:ea typeface="Calibri" panose="020F0502020204030204" pitchFamily="34" charset="0"/>
                <a:cs typeface="Times New Roman" panose="02020603050405020304" pitchFamily="18" charset="0"/>
              </a:rPr>
              <a:t>Hồ</a:t>
            </a:r>
            <a:r>
              <a:rPr lang="vi-VN" sz="2800" b="1" dirty="0">
                <a:solidFill>
                  <a:srgbClr val="000000"/>
                </a:solidFill>
                <a:effectLst/>
                <a:latin typeface="+mn-lt"/>
                <a:ea typeface="Calibri" panose="020F0502020204030204" pitchFamily="34" charset="0"/>
                <a:cs typeface="Times New Roman" panose="02020603050405020304" pitchFamily="18" charset="0"/>
              </a:rPr>
              <a:t> sơ </a:t>
            </a:r>
            <a:r>
              <a:rPr lang="vi-VN" sz="2800" b="1" dirty="0" err="1">
                <a:solidFill>
                  <a:srgbClr val="000000"/>
                </a:solidFill>
                <a:effectLst/>
                <a:latin typeface="+mn-lt"/>
                <a:ea typeface="Calibri" panose="020F0502020204030204" pitchFamily="34" charset="0"/>
                <a:cs typeface="Times New Roman" panose="02020603050405020304" pitchFamily="18" charset="0"/>
              </a:rPr>
              <a:t>đề</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nghị</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cấp</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chứng</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chỉ</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hành</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nghề</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khám</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bệnh</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chữa</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bệnh</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lần</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đầu</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đối</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với</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người</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nước</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ngoài</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người</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Việt</a:t>
            </a:r>
            <a:r>
              <a:rPr lang="vi-VN" sz="2800" b="1" dirty="0">
                <a:solidFill>
                  <a:srgbClr val="000000"/>
                </a:solidFill>
                <a:effectLst/>
                <a:latin typeface="+mn-lt"/>
                <a:ea typeface="Calibri" panose="020F0502020204030204" pitchFamily="34" charset="0"/>
                <a:cs typeface="Times New Roman" panose="02020603050405020304" pitchFamily="18" charset="0"/>
              </a:rPr>
              <a:t> Nam </a:t>
            </a:r>
            <a:r>
              <a:rPr lang="vi-VN" sz="2800" b="1" dirty="0" err="1">
                <a:solidFill>
                  <a:srgbClr val="000000"/>
                </a:solidFill>
                <a:effectLst/>
                <a:latin typeface="+mn-lt"/>
                <a:ea typeface="Calibri" panose="020F0502020204030204" pitchFamily="34" charset="0"/>
                <a:cs typeface="Times New Roman" panose="02020603050405020304" pitchFamily="18" charset="0"/>
              </a:rPr>
              <a:t>định</a:t>
            </a:r>
            <a:r>
              <a:rPr lang="vi-VN" sz="2800" b="1" dirty="0">
                <a:solidFill>
                  <a:srgbClr val="000000"/>
                </a:solidFill>
                <a:effectLst/>
                <a:latin typeface="+mn-lt"/>
                <a:ea typeface="Calibri" panose="020F0502020204030204" pitchFamily="34" charset="0"/>
                <a:cs typeface="Times New Roman" panose="02020603050405020304" pitchFamily="18" charset="0"/>
              </a:rPr>
              <a:t> cư ở </a:t>
            </a:r>
            <a:r>
              <a:rPr lang="vi-VN" sz="2800" b="1" dirty="0" err="1">
                <a:solidFill>
                  <a:srgbClr val="000000"/>
                </a:solidFill>
                <a:effectLst/>
                <a:latin typeface="+mn-lt"/>
                <a:ea typeface="Calibri" panose="020F0502020204030204" pitchFamily="34" charset="0"/>
                <a:cs typeface="Times New Roman" panose="02020603050405020304" pitchFamily="18" charset="0"/>
              </a:rPr>
              <a:t>nước</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ngoài</a:t>
            </a:r>
            <a:endParaRPr lang="en-US" sz="2800" dirty="0">
              <a:latin typeface="+mn-lt"/>
            </a:endParaRPr>
          </a:p>
        </p:txBody>
      </p:sp>
    </p:spTree>
    <p:extLst>
      <p:ext uri="{BB962C8B-B14F-4D97-AF65-F5344CB8AC3E}">
        <p14:creationId xmlns:p14="http://schemas.microsoft.com/office/powerpoint/2010/main" val="3270049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735273-1C12-82E6-C29D-AA6F0AEC2304}"/>
              </a:ext>
            </a:extLst>
          </p:cNvPr>
          <p:cNvSpPr>
            <a:spLocks noGrp="1"/>
          </p:cNvSpPr>
          <p:nvPr>
            <p:ph idx="1"/>
          </p:nvPr>
        </p:nvSpPr>
        <p:spPr>
          <a:xfrm>
            <a:off x="1097280" y="1574276"/>
            <a:ext cx="10058400" cy="4294818"/>
          </a:xfrm>
        </p:spPr>
        <p:txBody>
          <a:bodyPr>
            <a:normAutofit fontScale="92500"/>
          </a:bodyPr>
          <a:lstStyle/>
          <a:p>
            <a:pPr marL="0" marR="0" algn="just">
              <a:lnSpc>
                <a:spcPct val="150000"/>
              </a:lnSpc>
              <a:spcBef>
                <a:spcPts val="600"/>
              </a:spcBef>
              <a:spcAft>
                <a:spcPts val="60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Bản</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sao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hợp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lệ</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một</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trong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giấy</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tờ</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sau đây:</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50000"/>
              </a:lnSpc>
              <a:spcBef>
                <a:spcPts val="600"/>
              </a:spcBef>
              <a:spcAft>
                <a:spcPts val="600"/>
              </a:spcAft>
            </a:pP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Giấy</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chứng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nhận</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biết</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tiếng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Việt</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thành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thạo</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đối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với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người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nước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ngoài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đăng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ký</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sử</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dụng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tiếng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Việt</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để</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khám</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chữa</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50000"/>
              </a:lnSpc>
              <a:spcBef>
                <a:spcPts val="600"/>
              </a:spcBef>
              <a:spcAft>
                <a:spcPts val="600"/>
              </a:spcAft>
            </a:pP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Giấy</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chứng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nhận</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đủ</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trình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phiên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dịch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người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phiên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dịch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phù</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hợp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với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ngôn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ngữ</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mà</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người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nghề</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đăng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ký</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sử</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dụng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để</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khám</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chữa</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hợp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đồng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lao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người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phiên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dịch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với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cơ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sở</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khám</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chữa</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nơi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người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nghề</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đó</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làm</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việc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50000"/>
              </a:lnSpc>
              <a:spcBef>
                <a:spcPts val="600"/>
              </a:spcBef>
              <a:spcAft>
                <a:spcPts val="600"/>
              </a:spcAft>
            </a:pP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Đối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với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người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nước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ngoài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đăng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ký</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sử</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dụng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ngôn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ngữ</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không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phải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là</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ngôn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ngữ</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mẹ</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đẻ</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để</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khám</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chữa</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
        <p:nvSpPr>
          <p:cNvPr id="4" name="Title 1">
            <a:extLst>
              <a:ext uri="{FF2B5EF4-FFF2-40B4-BE49-F238E27FC236}">
                <a16:creationId xmlns:a16="http://schemas.microsoft.com/office/drawing/2014/main" id="{224A7383-B58A-26A6-186B-B831D7202F8A}"/>
              </a:ext>
            </a:extLst>
          </p:cNvPr>
          <p:cNvSpPr>
            <a:spLocks noGrp="1"/>
          </p:cNvSpPr>
          <p:nvPr>
            <p:ph type="title"/>
          </p:nvPr>
        </p:nvSpPr>
        <p:spPr>
          <a:xfrm>
            <a:off x="1097280" y="264212"/>
            <a:ext cx="10391792" cy="1008407"/>
          </a:xfrm>
        </p:spPr>
        <p:txBody>
          <a:bodyPr>
            <a:normAutofit fontScale="90000"/>
          </a:bodyPr>
          <a:lstStyle/>
          <a:p>
            <a:pPr>
              <a:lnSpc>
                <a:spcPct val="150000"/>
              </a:lnSpc>
            </a:pPr>
            <a:r>
              <a:rPr lang="vi-VN" sz="2800" b="1" dirty="0" err="1">
                <a:solidFill>
                  <a:srgbClr val="000000"/>
                </a:solidFill>
                <a:effectLst/>
                <a:latin typeface="+mn-lt"/>
                <a:ea typeface="Calibri" panose="020F0502020204030204" pitchFamily="34" charset="0"/>
                <a:cs typeface="Times New Roman" panose="02020603050405020304" pitchFamily="18" charset="0"/>
              </a:rPr>
              <a:t>Hồ</a:t>
            </a:r>
            <a:r>
              <a:rPr lang="vi-VN" sz="2800" b="1" dirty="0">
                <a:solidFill>
                  <a:srgbClr val="000000"/>
                </a:solidFill>
                <a:effectLst/>
                <a:latin typeface="+mn-lt"/>
                <a:ea typeface="Calibri" panose="020F0502020204030204" pitchFamily="34" charset="0"/>
                <a:cs typeface="Times New Roman" panose="02020603050405020304" pitchFamily="18" charset="0"/>
              </a:rPr>
              <a:t> sơ </a:t>
            </a:r>
            <a:r>
              <a:rPr lang="vi-VN" sz="2800" b="1" dirty="0" err="1">
                <a:solidFill>
                  <a:srgbClr val="000000"/>
                </a:solidFill>
                <a:effectLst/>
                <a:latin typeface="+mn-lt"/>
                <a:ea typeface="Calibri" panose="020F0502020204030204" pitchFamily="34" charset="0"/>
                <a:cs typeface="Times New Roman" panose="02020603050405020304" pitchFamily="18" charset="0"/>
              </a:rPr>
              <a:t>đề</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nghị</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cấp</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chứng</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chỉ</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hành</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nghề</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khám</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bệnh</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chữa</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bệnh</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lần</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đầu</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đối</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với</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người</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nước</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ngoài</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người</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Việt</a:t>
            </a:r>
            <a:r>
              <a:rPr lang="vi-VN" sz="2800" b="1" dirty="0">
                <a:solidFill>
                  <a:srgbClr val="000000"/>
                </a:solidFill>
                <a:effectLst/>
                <a:latin typeface="+mn-lt"/>
                <a:ea typeface="Calibri" panose="020F0502020204030204" pitchFamily="34" charset="0"/>
                <a:cs typeface="Times New Roman" panose="02020603050405020304" pitchFamily="18" charset="0"/>
              </a:rPr>
              <a:t> Nam </a:t>
            </a:r>
            <a:r>
              <a:rPr lang="vi-VN" sz="2800" b="1" dirty="0" err="1">
                <a:solidFill>
                  <a:srgbClr val="000000"/>
                </a:solidFill>
                <a:effectLst/>
                <a:latin typeface="+mn-lt"/>
                <a:ea typeface="Calibri" panose="020F0502020204030204" pitchFamily="34" charset="0"/>
                <a:cs typeface="Times New Roman" panose="02020603050405020304" pitchFamily="18" charset="0"/>
              </a:rPr>
              <a:t>định</a:t>
            </a:r>
            <a:r>
              <a:rPr lang="vi-VN" sz="2800" b="1" dirty="0">
                <a:solidFill>
                  <a:srgbClr val="000000"/>
                </a:solidFill>
                <a:effectLst/>
                <a:latin typeface="+mn-lt"/>
                <a:ea typeface="Calibri" panose="020F0502020204030204" pitchFamily="34" charset="0"/>
                <a:cs typeface="Times New Roman" panose="02020603050405020304" pitchFamily="18" charset="0"/>
              </a:rPr>
              <a:t> cư ở </a:t>
            </a:r>
            <a:r>
              <a:rPr lang="vi-VN" sz="2800" b="1" dirty="0" err="1">
                <a:solidFill>
                  <a:srgbClr val="000000"/>
                </a:solidFill>
                <a:effectLst/>
                <a:latin typeface="+mn-lt"/>
                <a:ea typeface="Calibri" panose="020F0502020204030204" pitchFamily="34" charset="0"/>
                <a:cs typeface="Times New Roman" panose="02020603050405020304" pitchFamily="18" charset="0"/>
              </a:rPr>
              <a:t>nước</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ngoài</a:t>
            </a:r>
            <a:endParaRPr lang="en-US" sz="2800" dirty="0">
              <a:latin typeface="+mn-lt"/>
            </a:endParaRPr>
          </a:p>
        </p:txBody>
      </p:sp>
    </p:spTree>
    <p:extLst>
      <p:ext uri="{BB962C8B-B14F-4D97-AF65-F5344CB8AC3E}">
        <p14:creationId xmlns:p14="http://schemas.microsoft.com/office/powerpoint/2010/main" val="1444131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5A91A0-4334-0DAD-13E5-E11F4F9A7F87}"/>
              </a:ext>
            </a:extLst>
          </p:cNvPr>
          <p:cNvSpPr>
            <a:spLocks noGrp="1"/>
          </p:cNvSpPr>
          <p:nvPr>
            <p:ph idx="1"/>
          </p:nvPr>
        </p:nvSpPr>
        <p:spPr>
          <a:xfrm>
            <a:off x="546755" y="1408922"/>
            <a:ext cx="11161336" cy="4963598"/>
          </a:xfrm>
        </p:spPr>
        <p:txBody>
          <a:bodyPr>
            <a:normAutofit fontScale="92500" lnSpcReduction="10000"/>
          </a:bodyPr>
          <a:lstStyle/>
          <a:p>
            <a:pPr marL="0" marR="0" algn="just">
              <a:lnSpc>
                <a:spcPct val="150000"/>
              </a:lnSpc>
              <a:spcBef>
                <a:spcPts val="600"/>
              </a:spcBef>
              <a:spcAft>
                <a:spcPts val="600"/>
              </a:spcAft>
            </a:pP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Đối</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với</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người</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nước</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ngoài</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đăng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ký</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sử</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dụng</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ngôn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ngữ</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không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phải</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là</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ngôn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ngữ</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mẹ</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đẻ</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để</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khám</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chữa</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21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50000"/>
              </a:lnSpc>
              <a:spcBef>
                <a:spcPts val="600"/>
              </a:spcBef>
              <a:spcAft>
                <a:spcPts val="600"/>
              </a:spcAft>
            </a:pP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Giấy</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chứng</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nhận</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sử</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dụng</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thành</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thạo</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ngôn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ngữ</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mà</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người</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nghề</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đăng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ký</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sử</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dụng</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theo quy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định</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tại</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Điều</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17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Nghị</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định</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này</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để</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khám</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chữa</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21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50000"/>
              </a:lnSpc>
              <a:spcBef>
                <a:spcPts val="600"/>
              </a:spcBef>
              <a:spcAft>
                <a:spcPts val="600"/>
              </a:spcAft>
            </a:pP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Giấy</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chứng</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nhận</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đủ</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trình</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phiên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dịch</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người</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phiên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dịch</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ngôn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ngữ</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mà</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người</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nghề</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đăng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ký</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sử</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dụng</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để</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khám</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chữa</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theo quy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định</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tại</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Điều</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18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Nghị</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định</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này</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hợp</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đồng</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lao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người</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phiên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dịch</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với</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cơ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sở</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khám</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chữa</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nơi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người</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nghề</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đó</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làm</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việc</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21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50000"/>
              </a:lnSpc>
              <a:spcBef>
                <a:spcPts val="600"/>
              </a:spcBef>
              <a:spcAft>
                <a:spcPts val="600"/>
              </a:spcAft>
            </a:pPr>
            <a:r>
              <a:rPr lang="en-US"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Giấy chứng nhận đủ sức khỏe để hành nghề khám bệnh, chữa bệnh, giấy chứng nhận đủ sức khỏe do cơ sở khám bệnh, chữa bệnh nước ngoài cấp mà thời điểm cấp giấy chứng nhận sức khỏe tính đến ngày nộp hồ sơ đề nghị cấp chứng chỉ hành nghề không quá 12 tháng.</a:t>
            </a:r>
            <a:endParaRPr lang="en-US" sz="2100" dirty="0">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
        <p:nvSpPr>
          <p:cNvPr id="4" name="Title 1">
            <a:extLst>
              <a:ext uri="{FF2B5EF4-FFF2-40B4-BE49-F238E27FC236}">
                <a16:creationId xmlns:a16="http://schemas.microsoft.com/office/drawing/2014/main" id="{241B7096-3540-C799-A9F9-272889CD8BB5}"/>
              </a:ext>
            </a:extLst>
          </p:cNvPr>
          <p:cNvSpPr>
            <a:spLocks noGrp="1"/>
          </p:cNvSpPr>
          <p:nvPr>
            <p:ph type="title"/>
          </p:nvPr>
        </p:nvSpPr>
        <p:spPr>
          <a:xfrm>
            <a:off x="744718" y="287338"/>
            <a:ext cx="10410645" cy="1041841"/>
          </a:xfrm>
        </p:spPr>
        <p:txBody>
          <a:bodyPr>
            <a:normAutofit fontScale="90000"/>
          </a:bodyPr>
          <a:lstStyle/>
          <a:p>
            <a:pPr>
              <a:lnSpc>
                <a:spcPct val="150000"/>
              </a:lnSpc>
            </a:pPr>
            <a:r>
              <a:rPr lang="vi-VN" sz="2800" b="1" dirty="0">
                <a:solidFill>
                  <a:srgbClr val="000000"/>
                </a:solidFill>
                <a:effectLst/>
                <a:latin typeface="+mn-lt"/>
                <a:ea typeface="Calibri" panose="020F0502020204030204" pitchFamily="34" charset="0"/>
                <a:cs typeface="Times New Roman" panose="02020603050405020304" pitchFamily="18" charset="0"/>
              </a:rPr>
              <a:t>Hồ sơ đề nghị cấp chứng chỉ hành nghề khám bệnh, chữa bệnh lần đầu đối với người nước ngoài, người Việt Nam định cư ở nước ngoài</a:t>
            </a:r>
            <a:endParaRPr lang="en-US" sz="2800" dirty="0">
              <a:latin typeface="+mn-lt"/>
            </a:endParaRPr>
          </a:p>
        </p:txBody>
      </p:sp>
    </p:spTree>
    <p:extLst>
      <p:ext uri="{BB962C8B-B14F-4D97-AF65-F5344CB8AC3E}">
        <p14:creationId xmlns:p14="http://schemas.microsoft.com/office/powerpoint/2010/main" val="854683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FD89BA-FF37-CD60-3FAE-B6041DC942BD}"/>
              </a:ext>
            </a:extLst>
          </p:cNvPr>
          <p:cNvSpPr>
            <a:spLocks noGrp="1"/>
          </p:cNvSpPr>
          <p:nvPr>
            <p:ph idx="1"/>
          </p:nvPr>
        </p:nvSpPr>
        <p:spPr/>
        <p:txBody>
          <a:bodyPr/>
          <a:lstStyle/>
          <a:p>
            <a:pPr marL="0" marR="0" algn="just">
              <a:lnSpc>
                <a:spcPct val="150000"/>
              </a:lnSpc>
              <a:spcBef>
                <a:spcPts val="600"/>
              </a:spcBef>
              <a:spcAft>
                <a:spcPts val="60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Lý</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lịch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tư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pháp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áp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dụng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đối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với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hợp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không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thuộc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diện</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cấp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giấy</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phép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lao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50000"/>
              </a:lnSpc>
              <a:spcBef>
                <a:spcPts val="600"/>
              </a:spcBef>
              <a:spcAft>
                <a:spcPts val="60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Hai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ảnh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màu</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04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cm</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x 06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cm</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được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chụp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trên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nền</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trắng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trong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thời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gian không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quá</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06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tháng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tính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đến</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ngày</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nộp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đơn.</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
        <p:nvSpPr>
          <p:cNvPr id="4" name="Title 1">
            <a:extLst>
              <a:ext uri="{FF2B5EF4-FFF2-40B4-BE49-F238E27FC236}">
                <a16:creationId xmlns:a16="http://schemas.microsoft.com/office/drawing/2014/main" id="{578657EE-6F3A-AB1A-4944-C6D4D066F803}"/>
              </a:ext>
            </a:extLst>
          </p:cNvPr>
          <p:cNvSpPr>
            <a:spLocks noGrp="1"/>
          </p:cNvSpPr>
          <p:nvPr>
            <p:ph type="title"/>
          </p:nvPr>
        </p:nvSpPr>
        <p:spPr>
          <a:xfrm>
            <a:off x="622169" y="287339"/>
            <a:ext cx="10533194" cy="1145536"/>
          </a:xfrm>
        </p:spPr>
        <p:txBody>
          <a:bodyPr>
            <a:normAutofit fontScale="90000"/>
          </a:bodyPr>
          <a:lstStyle/>
          <a:p>
            <a:pPr>
              <a:lnSpc>
                <a:spcPct val="150000"/>
              </a:lnSpc>
            </a:pPr>
            <a:r>
              <a:rPr lang="vi-VN" sz="2800" b="1" dirty="0">
                <a:solidFill>
                  <a:srgbClr val="000000"/>
                </a:solidFill>
                <a:effectLst/>
                <a:latin typeface="+mn-lt"/>
                <a:ea typeface="Calibri" panose="020F0502020204030204" pitchFamily="34" charset="0"/>
                <a:cs typeface="Times New Roman" panose="02020603050405020304" pitchFamily="18" charset="0"/>
              </a:rPr>
              <a:t>Hồ sơ đề nghị cấp chứng chỉ hành nghề khám bệnh, chữa bệnh lần đầu đối với người nước ngoài, người Việt Nam định cư ở nước ngoài</a:t>
            </a:r>
            <a:endParaRPr lang="en-US" sz="2800" dirty="0">
              <a:latin typeface="+mn-lt"/>
            </a:endParaRPr>
          </a:p>
        </p:txBody>
      </p:sp>
    </p:spTree>
    <p:extLst>
      <p:ext uri="{BB962C8B-B14F-4D97-AF65-F5344CB8AC3E}">
        <p14:creationId xmlns:p14="http://schemas.microsoft.com/office/powerpoint/2010/main" val="378209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EB478-1E9B-B2F0-EAA2-6A485D8B2851}"/>
              </a:ext>
            </a:extLst>
          </p:cNvPr>
          <p:cNvSpPr>
            <a:spLocks noGrp="1"/>
          </p:cNvSpPr>
          <p:nvPr>
            <p:ph type="title"/>
          </p:nvPr>
        </p:nvSpPr>
        <p:spPr>
          <a:xfrm>
            <a:off x="433633" y="286604"/>
            <a:ext cx="10722047" cy="590090"/>
          </a:xfrm>
        </p:spPr>
        <p:txBody>
          <a:bodyPr>
            <a:normAutofit/>
          </a:bodyPr>
          <a:lstStyle/>
          <a:p>
            <a:pPr algn="ctr"/>
            <a:r>
              <a:rPr lang="vi-VN" sz="3200" b="1" dirty="0">
                <a:solidFill>
                  <a:srgbClr val="2E2E2E"/>
                </a:solidFill>
                <a:latin typeface="+mn-lt"/>
                <a:cs typeface="Times New Roman" panose="02020603050405020304" pitchFamily="18" charset="0"/>
              </a:rPr>
              <a:t>THỰC HÀNH ĐỂ CẤP CHỨNG CHỈ HÀNH NGHỀ</a:t>
            </a:r>
            <a:endParaRPr lang="en-US" sz="3200" dirty="0">
              <a:latin typeface="+mn-lt"/>
            </a:endParaRPr>
          </a:p>
        </p:txBody>
      </p:sp>
      <p:sp>
        <p:nvSpPr>
          <p:cNvPr id="3" name="Content Placeholder 2">
            <a:extLst>
              <a:ext uri="{FF2B5EF4-FFF2-40B4-BE49-F238E27FC236}">
                <a16:creationId xmlns:a16="http://schemas.microsoft.com/office/drawing/2014/main" id="{4F10F9E4-DAB1-1B83-9BB1-F717FBF35571}"/>
              </a:ext>
            </a:extLst>
          </p:cNvPr>
          <p:cNvSpPr>
            <a:spLocks noGrp="1"/>
          </p:cNvSpPr>
          <p:nvPr>
            <p:ph idx="1"/>
          </p:nvPr>
        </p:nvSpPr>
        <p:spPr>
          <a:xfrm>
            <a:off x="1097280" y="1121790"/>
            <a:ext cx="10058400" cy="4747304"/>
          </a:xfrm>
        </p:spPr>
        <p:txBody>
          <a:bodyPr>
            <a:normAutofit fontScale="92500" lnSpcReduction="10000"/>
          </a:bodyPr>
          <a:lstStyle/>
          <a:p>
            <a:pPr marL="0" marR="0" indent="0">
              <a:lnSpc>
                <a:spcPct val="150000"/>
              </a:lnSpc>
              <a:spcBef>
                <a:spcPts val="0"/>
              </a:spcBef>
              <a:spcAft>
                <a:spcPts val="0"/>
              </a:spcAft>
              <a:buNone/>
            </a:pPr>
            <a:r>
              <a:rPr lang="en-US" sz="2000" b="1"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Tiếp</a:t>
            </a:r>
            <a:r>
              <a:rPr lang="en-US" sz="2000" b="1"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b="1"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nhận</a:t>
            </a:r>
            <a:r>
              <a:rPr lang="en-US" sz="2000" b="1"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b="1"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người</a:t>
            </a:r>
            <a:r>
              <a:rPr lang="en-US" sz="2000" b="1"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b="1"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thực</a:t>
            </a:r>
            <a:r>
              <a:rPr lang="en-US" sz="2000" b="1"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b="1"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hành</a:t>
            </a:r>
            <a:r>
              <a:rPr lang="en-US" sz="2000" b="1"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a:t>
            </a:r>
            <a:endParaRPr lang="en-US" sz="1600" b="1"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50000"/>
              </a:lnSpc>
              <a:spcBef>
                <a:spcPts val="0"/>
              </a:spcBef>
              <a:spcAft>
                <a:spcPts val="0"/>
              </a:spcAft>
            </a:pP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a)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Người</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thực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hành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phải</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có</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đơn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đề</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nghị</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thực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hành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theo</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Mẫu</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01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Phụ</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lục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V ban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hành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kèm</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theo</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Nghị</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định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này</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và</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bản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sao</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hợp</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lệ</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văn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bằng</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chuyên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môn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liên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quan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đến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y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tế</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gửi</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đến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cơ</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sở</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khám</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chữa</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nơi</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đăng</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ký</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thực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hành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50000"/>
              </a:lnSpc>
              <a:spcBef>
                <a:spcPts val="0"/>
              </a:spcBef>
              <a:spcAft>
                <a:spcPts val="0"/>
              </a:spcAft>
            </a:pP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b) Sau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khi</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nhận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được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đơn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đề</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nghị</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thực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hành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nếu</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đồng</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ý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tiếp</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nhận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người</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đứng</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đầu</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của</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cơ</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sở</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khám</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chữa</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có</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trách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nhiệm</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ký</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hợp</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đồng</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thực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hành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với</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người</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thực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hành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theo</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Mẫu</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02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Phụ</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lục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V ban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hành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kèm</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theo</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Nghị</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định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này</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50000"/>
              </a:lnSpc>
              <a:spcBef>
                <a:spcPts val="0"/>
              </a:spcBef>
              <a:spcAft>
                <a:spcPts val="0"/>
              </a:spcAft>
            </a:pPr>
            <a:r>
              <a:rPr lang="en-US" sz="2000" b="1"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Phân</a:t>
            </a:r>
            <a:r>
              <a:rPr lang="vi-VN" b="1" dirty="0">
                <a:solidFill>
                  <a:srgbClr val="2E2E2E"/>
                </a:solidFill>
                <a:latin typeface="Arial" panose="020B0604020202020204" pitchFamily="34" charset="0"/>
                <a:ea typeface="Times New Roman" panose="02020603050405020304" pitchFamily="18" charset="0"/>
                <a:cs typeface="Arial" panose="020B0604020202020204" pitchFamily="34" charset="0"/>
              </a:rPr>
              <a:t> </a:t>
            </a:r>
            <a:r>
              <a:rPr lang="en-US" sz="2000" b="1"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công</a:t>
            </a:r>
            <a:r>
              <a:rPr lang="en-US" sz="2000" b="1"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b="1"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người</a:t>
            </a:r>
            <a:r>
              <a:rPr lang="en-US" sz="2000" b="1"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b="1"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hướng</a:t>
            </a:r>
            <a:r>
              <a:rPr lang="en-US" sz="2000" b="1"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b="1"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dẫn</a:t>
            </a:r>
            <a:r>
              <a:rPr lang="en-US" sz="2000" b="1"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b="1"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thực</a:t>
            </a:r>
            <a:r>
              <a:rPr lang="en-US" sz="2000" b="1"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b="1"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hành</a:t>
            </a:r>
            <a:r>
              <a:rPr lang="en-US" sz="2000" b="1"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a:t>
            </a:r>
            <a:b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b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Người</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đứng</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đầu</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cơ</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sở</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khám</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chữa</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ra</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quyết</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định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phân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công</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người</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hướng</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dẫn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thực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hành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theo</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Mẫu</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03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Phụ</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lục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V ban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hành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kèm</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theo</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Nghị</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định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này</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Một</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người</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hướng</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dẫn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thực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hành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chỉ</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được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hướng</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dẫn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tối</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đa</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là</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5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người</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thực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hành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trong</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cùng</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một</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thời</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điểm</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839132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1FC0D8-1DF4-FB29-F45F-6AD38D2E83D5}"/>
              </a:ext>
            </a:extLst>
          </p:cNvPr>
          <p:cNvSpPr>
            <a:spLocks noGrp="1"/>
          </p:cNvSpPr>
          <p:nvPr>
            <p:ph idx="1"/>
          </p:nvPr>
        </p:nvSpPr>
        <p:spPr>
          <a:xfrm>
            <a:off x="1097280" y="1399592"/>
            <a:ext cx="10058400" cy="4469502"/>
          </a:xfrm>
        </p:spPr>
        <p:txBody>
          <a:bodyPr>
            <a:normAutofit lnSpcReduction="10000"/>
          </a:bodyPr>
          <a:lstStyle/>
          <a:p>
            <a:pPr marL="0" marR="0" algn="just">
              <a:lnSpc>
                <a:spcPct val="150000"/>
              </a:lnSpc>
              <a:spcBef>
                <a:spcPts val="0"/>
              </a:spcBef>
              <a:spcAft>
                <a:spcPts val="0"/>
              </a:spcAft>
            </a:pP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đáp</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ứng</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kiện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nghề</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chuyên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môn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đào</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tương</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đương</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nghề</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khám</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bệnh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chữa</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bệnh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tục</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khám</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bệnh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chữa</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bệnh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chịu</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Chịu</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gây</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sai</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sót</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chuyên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môn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quá</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gây</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hưởng</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khỏe</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bệnh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lỗi</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Title 1">
            <a:extLst>
              <a:ext uri="{FF2B5EF4-FFF2-40B4-BE49-F238E27FC236}">
                <a16:creationId xmlns:a16="http://schemas.microsoft.com/office/drawing/2014/main" id="{A101D373-5FCF-CDAC-C87E-C71DAE54FB67}"/>
              </a:ext>
            </a:extLst>
          </p:cNvPr>
          <p:cNvSpPr>
            <a:spLocks noGrp="1"/>
          </p:cNvSpPr>
          <p:nvPr>
            <p:ph type="title"/>
          </p:nvPr>
        </p:nvSpPr>
        <p:spPr>
          <a:xfrm>
            <a:off x="1096963" y="287339"/>
            <a:ext cx="10058400" cy="796744"/>
          </a:xfrm>
        </p:spPr>
        <p:txBody>
          <a:bodyPr>
            <a:normAutofit/>
          </a:bodyPr>
          <a:lstStyle/>
          <a:p>
            <a:pPr algn="ctr"/>
            <a:r>
              <a:rPr lang="vi-VN" sz="3200" b="1" dirty="0">
                <a:solidFill>
                  <a:srgbClr val="2E2E2E"/>
                </a:solidFill>
                <a:latin typeface="+mn-lt"/>
                <a:cs typeface="Times New Roman" panose="02020603050405020304" pitchFamily="18" charset="0"/>
              </a:rPr>
              <a:t>THỰC HÀNH ĐỂ CẤP CHỨNG CHỈ HÀNH NGHỀ</a:t>
            </a:r>
            <a:endParaRPr lang="en-US" sz="3200" dirty="0">
              <a:latin typeface="+mn-lt"/>
            </a:endParaRPr>
          </a:p>
        </p:txBody>
      </p:sp>
    </p:spTree>
    <p:extLst>
      <p:ext uri="{BB962C8B-B14F-4D97-AF65-F5344CB8AC3E}">
        <p14:creationId xmlns:p14="http://schemas.microsoft.com/office/powerpoint/2010/main" val="3981291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74AF3F-EDFE-33CF-AAD4-F703C60F8030}"/>
              </a:ext>
            </a:extLst>
          </p:cNvPr>
          <p:cNvSpPr>
            <a:spLocks noGrp="1"/>
          </p:cNvSpPr>
          <p:nvPr>
            <p:ph idx="1"/>
          </p:nvPr>
        </p:nvSpPr>
        <p:spPr/>
        <p:txBody>
          <a:bodyPr/>
          <a:lstStyle/>
          <a:p>
            <a:pPr marL="0" marR="0" algn="just">
              <a:lnSpc>
                <a:spcPct val="150000"/>
              </a:lnSpc>
              <a:spcBef>
                <a:spcPts val="0"/>
              </a:spcBef>
              <a:spcAft>
                <a:spcPts val="0"/>
              </a:spcAft>
            </a:pP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Cấp</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giấy</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quá</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Sau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đứng</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sở</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khám</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bệnh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chữa</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bệnh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cấp</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Giấy</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quá</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Mẫu</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02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Phụ</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lục</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I ban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kèm</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Title 1">
            <a:extLst>
              <a:ext uri="{FF2B5EF4-FFF2-40B4-BE49-F238E27FC236}">
                <a16:creationId xmlns:a16="http://schemas.microsoft.com/office/drawing/2014/main" id="{92574455-709A-F9F3-A5D4-423C50CB1DDB}"/>
              </a:ext>
            </a:extLst>
          </p:cNvPr>
          <p:cNvSpPr>
            <a:spLocks noGrp="1"/>
          </p:cNvSpPr>
          <p:nvPr>
            <p:ph type="title"/>
          </p:nvPr>
        </p:nvSpPr>
        <p:spPr>
          <a:xfrm>
            <a:off x="1096963" y="287339"/>
            <a:ext cx="10058400" cy="768464"/>
          </a:xfrm>
        </p:spPr>
        <p:txBody>
          <a:bodyPr>
            <a:normAutofit/>
          </a:bodyPr>
          <a:lstStyle/>
          <a:p>
            <a:pPr algn="ctr"/>
            <a:r>
              <a:rPr lang="vi-VN" sz="3200" b="1" dirty="0">
                <a:solidFill>
                  <a:srgbClr val="2E2E2E"/>
                </a:solidFill>
                <a:latin typeface="+mn-lt"/>
                <a:cs typeface="Times New Roman" panose="02020603050405020304" pitchFamily="18" charset="0"/>
              </a:rPr>
              <a:t>THỰC HÀNH ĐỂ CẤP CHỨNG CHỈ HÀNH NGHỀ</a:t>
            </a:r>
            <a:endParaRPr lang="en-US" sz="3200" dirty="0">
              <a:latin typeface="+mn-lt"/>
            </a:endParaRPr>
          </a:p>
        </p:txBody>
      </p:sp>
    </p:spTree>
    <p:extLst>
      <p:ext uri="{BB962C8B-B14F-4D97-AF65-F5344CB8AC3E}">
        <p14:creationId xmlns:p14="http://schemas.microsoft.com/office/powerpoint/2010/main" val="3072778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40886-E29C-1968-7643-7E04A38517F4}"/>
              </a:ext>
            </a:extLst>
          </p:cNvPr>
          <p:cNvSpPr>
            <a:spLocks noGrp="1"/>
          </p:cNvSpPr>
          <p:nvPr>
            <p:ph type="title"/>
          </p:nvPr>
        </p:nvSpPr>
        <p:spPr>
          <a:xfrm>
            <a:off x="1097280" y="93307"/>
            <a:ext cx="10058400" cy="1343607"/>
          </a:xfrm>
        </p:spPr>
        <p:txBody>
          <a:bodyPr>
            <a:normAutofit fontScale="90000"/>
          </a:bodyPr>
          <a:lstStyle/>
          <a:p>
            <a:pPr algn="ctr">
              <a:lnSpc>
                <a:spcPct val="150000"/>
              </a:lnSpc>
            </a:pPr>
            <a:r>
              <a:rPr lang="vi-VN" sz="3200" dirty="0">
                <a:latin typeface="Arial" panose="020B0604020202020204" pitchFamily="34" charset="0"/>
                <a:cs typeface="Arial" panose="020B0604020202020204" pitchFamily="34" charset="0"/>
              </a:rPr>
              <a:t>QUY ĐỊNH VỀ ĐIỀU KIỆN HÀNH NGHỀ CỦA CHUYÊN VIÊN CHĂM SÓC SẮC ĐẸP</a:t>
            </a:r>
            <a:endParaRPr lang="en-US" sz="3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62D5F5D-FE0D-57C9-F375-2BFB16048E5D}"/>
              </a:ext>
            </a:extLst>
          </p:cNvPr>
          <p:cNvSpPr>
            <a:spLocks noGrp="1"/>
          </p:cNvSpPr>
          <p:nvPr>
            <p:ph idx="1"/>
          </p:nvPr>
        </p:nvSpPr>
        <p:spPr/>
        <p:txBody>
          <a:bodyPr>
            <a:normAutofit fontScale="92500" lnSpcReduction="10000"/>
          </a:bodyPr>
          <a:lstStyle/>
          <a:p>
            <a:pPr marL="0" marR="0" algn="just">
              <a:lnSpc>
                <a:spcPct val="150000"/>
              </a:lnSpc>
              <a:spcBef>
                <a:spcPts val="0"/>
              </a:spcBef>
              <a:spcAft>
                <a:spcPts val="0"/>
              </a:spcAft>
            </a:pP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nghề</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trang</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mẫu</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tóc</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effectLst/>
                <a:latin typeface="Times New Roman" panose="02020603050405020304" pitchFamily="18" charset="0"/>
                <a:ea typeface="Calibri" panose="020F0502020204030204" pitchFamily="34" charset="0"/>
                <a:cs typeface="Times New Roman" panose="02020603050405020304" pitchFamily="18" charset="0"/>
              </a:rPr>
              <a:t>móng</a:t>
            </a:r>
            <a:r>
              <a:rPr lang="en-US" sz="20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600"/>
              </a:spcBef>
              <a:spcAft>
                <a:spcPts val="600"/>
              </a:spcAft>
            </a:pPr>
            <a:r>
              <a:rPr lang="en-US" sz="2000" dirty="0">
                <a:solidFill>
                  <a:srgbClr val="000000"/>
                </a:solidFill>
                <a:effectLst/>
                <a:latin typeface="Times New Roman" panose="02020603050405020304" pitchFamily="18" charset="0"/>
                <a:ea typeface="Times New Roman" panose="02020603050405020304" pitchFamily="18" charset="0"/>
              </a:rPr>
              <a:t>Theo </a:t>
            </a:r>
            <a:r>
              <a:rPr lang="en-US" sz="2000" dirty="0" err="1">
                <a:solidFill>
                  <a:srgbClr val="000000"/>
                </a:solidFill>
                <a:effectLst/>
                <a:latin typeface="Times New Roman" panose="02020603050405020304" pitchFamily="18" charset="0"/>
                <a:ea typeface="Calibri" panose="020F0502020204030204" pitchFamily="34" charset="0"/>
              </a:rPr>
              <a:t>Quyết</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định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số</a:t>
            </a:r>
            <a:r>
              <a:rPr lang="en-US" sz="2000" dirty="0">
                <a:solidFill>
                  <a:srgbClr val="000000"/>
                </a:solidFill>
                <a:effectLst/>
                <a:latin typeface="Times New Roman" panose="02020603050405020304" pitchFamily="18" charset="0"/>
                <a:ea typeface="Calibri" panose="020F0502020204030204" pitchFamily="34" charset="0"/>
              </a:rPr>
              <a:t> 337/QĐ-BKH 10/4/2007 </a:t>
            </a:r>
            <a:r>
              <a:rPr lang="en-US" sz="2000" dirty="0" err="1">
                <a:solidFill>
                  <a:srgbClr val="000000"/>
                </a:solidFill>
                <a:effectLst/>
                <a:latin typeface="Times New Roman" panose="02020603050405020304" pitchFamily="18" charset="0"/>
                <a:ea typeface="Calibri" panose="020F0502020204030204" pitchFamily="34" charset="0"/>
              </a:rPr>
              <a:t>của</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Bộ</a:t>
            </a:r>
            <a:r>
              <a:rPr lang="en-US" sz="2000" dirty="0">
                <a:solidFill>
                  <a:srgbClr val="000000"/>
                </a:solidFill>
                <a:effectLst/>
                <a:latin typeface="Times New Roman" panose="02020603050405020304" pitchFamily="18" charset="0"/>
                <a:ea typeface="Calibri" panose="020F0502020204030204" pitchFamily="34" charset="0"/>
              </a:rPr>
              <a:t> KHĐT </a:t>
            </a:r>
            <a:r>
              <a:rPr lang="en-US" sz="2000" dirty="0" err="1">
                <a:solidFill>
                  <a:srgbClr val="000000"/>
                </a:solidFill>
                <a:effectLst/>
                <a:latin typeface="Times New Roman" panose="02020603050405020304" pitchFamily="18" charset="0"/>
                <a:ea typeface="Calibri" panose="020F0502020204030204" pitchFamily="34" charset="0"/>
              </a:rPr>
              <a:t>về</a:t>
            </a:r>
            <a:r>
              <a:rPr lang="en-US" sz="2000" dirty="0">
                <a:solidFill>
                  <a:srgbClr val="000000"/>
                </a:solidFill>
                <a:effectLst/>
                <a:latin typeface="Times New Roman" panose="02020603050405020304" pitchFamily="18" charset="0"/>
                <a:ea typeface="Calibri" panose="020F0502020204030204" pitchFamily="34" charset="0"/>
              </a:rPr>
              <a:t> ban </a:t>
            </a:r>
            <a:r>
              <a:rPr lang="en-US" sz="2000" dirty="0" err="1">
                <a:solidFill>
                  <a:srgbClr val="000000"/>
                </a:solidFill>
                <a:effectLst/>
                <a:latin typeface="Times New Roman" panose="02020603050405020304" pitchFamily="18" charset="0"/>
                <a:ea typeface="Calibri" panose="020F0502020204030204" pitchFamily="34" charset="0"/>
              </a:rPr>
              <a:t>hành</a:t>
            </a:r>
            <a:r>
              <a:rPr lang="en-US" sz="2000" dirty="0">
                <a:solidFill>
                  <a:srgbClr val="000000"/>
                </a:solidFill>
                <a:effectLst/>
                <a:latin typeface="Times New Roman" panose="02020603050405020304" pitchFamily="18" charset="0"/>
                <a:ea typeface="Calibri" panose="020F0502020204030204" pitchFamily="34" charset="0"/>
              </a:rPr>
              <a:t> qui </a:t>
            </a:r>
            <a:r>
              <a:rPr lang="en-US" sz="2000" dirty="0" err="1">
                <a:solidFill>
                  <a:srgbClr val="000000"/>
                </a:solidFill>
                <a:effectLst/>
                <a:latin typeface="Times New Roman" panose="02020603050405020304" pitchFamily="18" charset="0"/>
                <a:ea typeface="Calibri" panose="020F0502020204030204" pitchFamily="34" charset="0"/>
              </a:rPr>
              <a:t>định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nội</a:t>
            </a:r>
            <a:r>
              <a:rPr lang="en-US" sz="2000" dirty="0">
                <a:solidFill>
                  <a:srgbClr val="000000"/>
                </a:solidFill>
                <a:effectLst/>
                <a:latin typeface="Times New Roman" panose="02020603050405020304" pitchFamily="18" charset="0"/>
                <a:ea typeface="Calibri" panose="020F0502020204030204" pitchFamily="34" charset="0"/>
              </a:rPr>
              <a:t> dung </a:t>
            </a:r>
            <a:r>
              <a:rPr lang="en-US" sz="2000" dirty="0" err="1">
                <a:solidFill>
                  <a:srgbClr val="000000"/>
                </a:solidFill>
                <a:effectLst/>
                <a:latin typeface="Times New Roman" panose="02020603050405020304" pitchFamily="18" charset="0"/>
                <a:ea typeface="Calibri" panose="020F0502020204030204" pitchFamily="34" charset="0"/>
              </a:rPr>
              <a:t>hệ</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thống</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ngành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kinh</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tế</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quốc</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Calibri" panose="020F0502020204030204" pitchFamily="34" charset="0"/>
              </a:rPr>
              <a:t>dân</a:t>
            </a:r>
            <a:r>
              <a:rPr lang="en-US" sz="2000" dirty="0">
                <a:solidFill>
                  <a:srgbClr val="000000"/>
                </a:solidFill>
                <a:effectLst/>
                <a:latin typeface="Times New Roman" panose="02020603050405020304" pitchFamily="18" charset="0"/>
                <a:ea typeface="Calibri" panose="020F0502020204030204" pitchFamily="34" charset="0"/>
              </a:rPr>
              <a:t>: </a:t>
            </a:r>
            <a:r>
              <a:rPr lang="en-US" sz="2000" dirty="0" err="1">
                <a:solidFill>
                  <a:srgbClr val="000000"/>
                </a:solidFill>
                <a:effectLst/>
                <a:latin typeface="Times New Roman" panose="02020603050405020304" pitchFamily="18" charset="0"/>
                <a:ea typeface="Times New Roman" panose="02020603050405020304" pitchFamily="18" charset="0"/>
              </a:rPr>
              <a:t>Hoạt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động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dịch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vụ</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phục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vụ</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cá</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nhân</a:t>
            </a:r>
            <a:r>
              <a:rPr lang="en-US" sz="2000" dirty="0">
                <a:solidFill>
                  <a:srgbClr val="000000"/>
                </a:solidFill>
                <a:effectLst/>
                <a:latin typeface="Times New Roman" panose="02020603050405020304" pitchFamily="18" charset="0"/>
                <a:ea typeface="Times New Roman" panose="02020603050405020304" pitchFamily="18" charset="0"/>
              </a:rPr>
              <a:t> 9631 - 96310: </a:t>
            </a:r>
            <a:r>
              <a:rPr lang="en-US" sz="2000" dirty="0" err="1">
                <a:solidFill>
                  <a:srgbClr val="000000"/>
                </a:solidFill>
                <a:effectLst/>
                <a:latin typeface="Times New Roman" panose="02020603050405020304" pitchFamily="18" charset="0"/>
                <a:ea typeface="Times New Roman" panose="02020603050405020304" pitchFamily="18" charset="0"/>
              </a:rPr>
              <a:t>Cắt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tóc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làm</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đầu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gội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đầu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Nhóm</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này</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gồm</a:t>
            </a:r>
            <a:r>
              <a:rPr lang="en-US" sz="2000" dirty="0">
                <a:solidFill>
                  <a:srgbClr val="00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just">
              <a:lnSpc>
                <a:spcPct val="150000"/>
              </a:lnSpc>
              <a:spcBef>
                <a:spcPts val="600"/>
              </a:spcBef>
              <a:spcAft>
                <a:spcPts val="600"/>
              </a:spcAft>
            </a:pP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Cắt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tóc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gội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đầu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uốn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sấy</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nhuộm</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tóc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duỗi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thẳng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ép</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tóc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các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dịch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vụ</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làm</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tóc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khác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phục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vụ</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cả</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nam</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nữ</a:t>
            </a:r>
            <a:r>
              <a:rPr lang="en-US" sz="2000" dirty="0">
                <a:solidFill>
                  <a:srgbClr val="00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just">
              <a:lnSpc>
                <a:spcPct val="150000"/>
              </a:lnSpc>
              <a:spcBef>
                <a:spcPts val="600"/>
              </a:spcBef>
              <a:spcAft>
                <a:spcPts val="600"/>
              </a:spcAft>
            </a:pP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Cắt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tỉa</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cạo</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râu</a:t>
            </a:r>
            <a:r>
              <a:rPr lang="en-US" sz="2000" dirty="0">
                <a:solidFill>
                  <a:srgbClr val="00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lgn="just">
              <a:lnSpc>
                <a:spcPct val="150000"/>
              </a:lnSpc>
              <a:spcBef>
                <a:spcPts val="600"/>
              </a:spcBef>
              <a:spcAft>
                <a:spcPts val="600"/>
              </a:spcAft>
            </a:pPr>
            <a:r>
              <a:rPr lang="en-US" sz="2000" dirty="0">
                <a:solidFill>
                  <a:srgbClr val="000000"/>
                </a:solidFill>
                <a:effectLst/>
                <a:latin typeface="Times New Roman" panose="02020603050405020304" pitchFamily="18" charset="0"/>
                <a:ea typeface="Times New Roman" panose="02020603050405020304" pitchFamily="18" charset="0"/>
              </a:rPr>
              <a:t>- Massage </a:t>
            </a:r>
            <a:r>
              <a:rPr lang="en-US" sz="2000" dirty="0" err="1">
                <a:solidFill>
                  <a:srgbClr val="000000"/>
                </a:solidFill>
                <a:effectLst/>
                <a:latin typeface="Times New Roman" panose="02020603050405020304" pitchFamily="18" charset="0"/>
                <a:ea typeface="Times New Roman" panose="02020603050405020304" pitchFamily="18" charset="0"/>
              </a:rPr>
              <a:t>mặt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làm</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móng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chân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móng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tay</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trang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điểm</a:t>
            </a:r>
            <a:r>
              <a:rPr lang="en-US" sz="2000" dirty="0">
                <a:solidFill>
                  <a:srgbClr val="00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487280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E3A3DF-A1AC-20C0-3353-1F8869365D20}"/>
              </a:ext>
            </a:extLst>
          </p:cNvPr>
          <p:cNvSpPr>
            <a:spLocks noGrp="1"/>
          </p:cNvSpPr>
          <p:nvPr>
            <p:ph idx="1"/>
          </p:nvPr>
        </p:nvSpPr>
        <p:spPr/>
        <p:txBody>
          <a:bodyPr/>
          <a:lstStyle/>
          <a:p>
            <a:pPr marL="457200" marR="0" lvl="1" indent="0" algn="just">
              <a:lnSpc>
                <a:spcPct val="150000"/>
              </a:lnSpc>
              <a:spcBef>
                <a:spcPts val="0"/>
              </a:spcBef>
              <a:spcAft>
                <a:spcPts val="0"/>
              </a:spcAft>
              <a:buNone/>
            </a:pP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nghề</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Masage</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 spa, </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xoa</a:t>
            </a:r>
            <a:r>
              <a:rPr lang="en-US"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b="1" dirty="0" err="1">
                <a:effectLst/>
                <a:latin typeface="Times New Roman" panose="02020603050405020304" pitchFamily="18" charset="0"/>
                <a:ea typeface="Calibri" panose="020F0502020204030204" pitchFamily="34" charset="0"/>
                <a:cs typeface="Times New Roman" panose="02020603050405020304" pitchFamily="18" charset="0"/>
              </a:rPr>
              <a:t>bóp</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dirty="0">
                <a:effectLst/>
                <a:latin typeface="Times New Roman" panose="02020603050405020304" pitchFamily="18" charset="0"/>
                <a:ea typeface="Calibri" panose="020F0502020204030204" pitchFamily="34" charset="0"/>
                <a:cs typeface="Times New Roman" panose="02020603050405020304" pitchFamily="18" charset="0"/>
              </a:rPr>
              <a:t> 38,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dirty="0">
                <a:effectLst/>
                <a:latin typeface="Times New Roman" panose="02020603050405020304" pitchFamily="18" charset="0"/>
                <a:ea typeface="Calibri" panose="020F0502020204030204" pitchFamily="34" charset="0"/>
                <a:cs typeface="Times New Roman" panose="02020603050405020304" pitchFamily="18" charset="0"/>
              </a:rPr>
              <a:t> định109/2016/NĐ-CP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dirty="0">
                <a:effectLst/>
                <a:latin typeface="Times New Roman" panose="02020603050405020304" pitchFamily="18" charset="0"/>
                <a:ea typeface="Calibri" panose="020F0502020204030204" pitchFamily="34" charset="0"/>
                <a:cs typeface="Times New Roman" panose="02020603050405020304" pitchFamily="18" charset="0"/>
              </a:rPr>
              <a:t> 01/7/2016):</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600"/>
              </a:spcBef>
              <a:spcAft>
                <a:spcPts val="600"/>
              </a:spcAft>
              <a:buFont typeface="+mj-lt"/>
              <a:buAutoNum type="alphaLcParenR"/>
            </a:pP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chịu</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chuyên môn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kỹ</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cơ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sở</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dịch</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xoa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bóp</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sỹ</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sỹ</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kỹ</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viên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thuộc</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trong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chuyên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ngành</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hồi</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năng,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lý</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cổ</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đào</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chuyên khoa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hồi</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năng,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lý</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cổ</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thuốc</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chịu</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chuyên môn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kỹ</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sỹ</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chuyên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ngành</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hồi</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năng,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vật</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lý</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cổ</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vi-VN"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Title 1">
            <a:extLst>
              <a:ext uri="{FF2B5EF4-FFF2-40B4-BE49-F238E27FC236}">
                <a16:creationId xmlns:a16="http://schemas.microsoft.com/office/drawing/2014/main" id="{0C2FE7D7-70A2-D421-4919-A8AED2574544}"/>
              </a:ext>
            </a:extLst>
          </p:cNvPr>
          <p:cNvSpPr>
            <a:spLocks noGrp="1"/>
          </p:cNvSpPr>
          <p:nvPr>
            <p:ph type="title"/>
          </p:nvPr>
        </p:nvSpPr>
        <p:spPr>
          <a:xfrm>
            <a:off x="1096963" y="287338"/>
            <a:ext cx="10058400" cy="1449387"/>
          </a:xfrm>
        </p:spPr>
        <p:txBody>
          <a:bodyPr>
            <a:normAutofit fontScale="90000"/>
          </a:bodyPr>
          <a:lstStyle/>
          <a:p>
            <a:pPr algn="ctr">
              <a:lnSpc>
                <a:spcPct val="150000"/>
              </a:lnSpc>
            </a:pPr>
            <a:r>
              <a:rPr lang="vi-VN" sz="3200" dirty="0">
                <a:latin typeface="Arial" panose="020B0604020202020204" pitchFamily="34" charset="0"/>
                <a:cs typeface="Arial" panose="020B0604020202020204" pitchFamily="34" charset="0"/>
              </a:rPr>
              <a:t>QUY ĐỊNH VỀ ĐIỀU KIỆN HÀNH NGHỀ CỦA CHUYÊN VIÊN CHĂM SÓC SẮC ĐẸP</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5238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9C901-6E18-34FD-B654-7AFB053EEBE8}"/>
              </a:ext>
            </a:extLst>
          </p:cNvPr>
          <p:cNvSpPr>
            <a:spLocks noGrp="1"/>
          </p:cNvSpPr>
          <p:nvPr>
            <p:ph type="title"/>
          </p:nvPr>
        </p:nvSpPr>
        <p:spPr>
          <a:xfrm>
            <a:off x="1097280" y="988906"/>
            <a:ext cx="10058400" cy="1450757"/>
          </a:xfrm>
        </p:spPr>
        <p:txBody>
          <a:bodyPr/>
          <a:lstStyle/>
          <a:p>
            <a:r>
              <a:rPr kumimoji="0" lang="en-US" sz="2000" b="1" i="0" u="none" strike="noStrike" kern="1200" cap="none" spc="0" normalizeH="0" baseline="0" noProof="0" dirty="0" err="1">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Quy</a:t>
            </a:r>
            <a:r>
              <a:rPr kumimoji="0" lang="en-US" sz="2000" b="1"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định</a:t>
            </a:r>
            <a:r>
              <a:rPr kumimoji="0" lang="en-US" sz="2000" b="1"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về</a:t>
            </a:r>
            <a:r>
              <a:rPr kumimoji="0" lang="en-US" sz="2000" b="1"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hành</a:t>
            </a:r>
            <a:r>
              <a:rPr kumimoji="0" lang="en-US" sz="2000" b="1"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nghề</a:t>
            </a:r>
            <a:r>
              <a:rPr kumimoji="0" lang="en-US" sz="2000" b="1"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Masage</a:t>
            </a:r>
            <a:r>
              <a:rPr kumimoji="0" lang="en-US" sz="2000" b="1"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 spa, </a:t>
            </a:r>
            <a:r>
              <a:rPr kumimoji="0" lang="en-US" sz="2000" b="1" i="0" u="none" strike="noStrike" kern="1200" cap="none" spc="0" normalizeH="0" baseline="0" noProof="0" dirty="0" err="1">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xoa</a:t>
            </a:r>
            <a:r>
              <a:rPr kumimoji="0" lang="en-US" sz="2000" b="1"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000" b="1" i="0" u="none" strike="noStrike" kern="1200" cap="none" spc="0" normalizeH="0" baseline="0" noProof="0" dirty="0" err="1">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bóp</a:t>
            </a:r>
            <a:r>
              <a:rPr kumimoji="0" lang="en-US" sz="2000" b="0"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000" b="0" i="0" u="none" strike="noStrike" kern="1200" cap="none" spc="0" normalizeH="0" baseline="0" noProof="0" dirty="0" err="1">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điều</a:t>
            </a:r>
            <a:r>
              <a:rPr kumimoji="0" lang="en-US" sz="2000" b="0"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 38, </a:t>
            </a:r>
            <a:r>
              <a:rPr kumimoji="0" lang="en-US" sz="2000" b="0" i="0" u="none" strike="noStrike" kern="1200" cap="none" spc="0" normalizeH="0" baseline="0" noProof="0" dirty="0" err="1">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nghị</a:t>
            </a:r>
            <a:r>
              <a:rPr kumimoji="0" lang="en-US" sz="2000" b="0"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 định109/2016/NĐ-CP </a:t>
            </a:r>
            <a:r>
              <a:rPr kumimoji="0" lang="en-US" sz="2000" b="0" i="0" u="none" strike="noStrike" kern="1200" cap="none" spc="0" normalizeH="0" baseline="0" noProof="0" dirty="0" err="1">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ngày</a:t>
            </a:r>
            <a:r>
              <a:rPr kumimoji="0" lang="en-US" sz="2000" b="0" i="0" u="none" strike="noStrike" kern="1200" cap="none" spc="0" normalizeH="0" baseline="0" noProof="0" dirty="0">
                <a:ln>
                  <a:noFill/>
                </a:ln>
                <a:solidFill>
                  <a:srgbClr val="000000">
                    <a:lumMod val="75000"/>
                    <a:lumOff val="25000"/>
                  </a:srgbClr>
                </a:solidFill>
                <a:effectLst/>
                <a:uLnTx/>
                <a:uFillTx/>
                <a:latin typeface="Times New Roman" panose="02020603050405020304" pitchFamily="18" charset="0"/>
                <a:ea typeface="Calibri" panose="020F0502020204030204" pitchFamily="34" charset="0"/>
                <a:cs typeface="Times New Roman" panose="02020603050405020304" pitchFamily="18" charset="0"/>
              </a:rPr>
              <a:t> 01/7/2016)</a:t>
            </a:r>
            <a:endParaRPr lang="en-US" dirty="0"/>
          </a:p>
        </p:txBody>
      </p:sp>
      <p:sp>
        <p:nvSpPr>
          <p:cNvPr id="3" name="Content Placeholder 2">
            <a:extLst>
              <a:ext uri="{FF2B5EF4-FFF2-40B4-BE49-F238E27FC236}">
                <a16:creationId xmlns:a16="http://schemas.microsoft.com/office/drawing/2014/main" id="{14C45095-0EF3-83B9-AD68-80A7AA3F8A1F}"/>
              </a:ext>
            </a:extLst>
          </p:cNvPr>
          <p:cNvSpPr>
            <a:spLocks noGrp="1"/>
          </p:cNvSpPr>
          <p:nvPr>
            <p:ph idx="1"/>
          </p:nvPr>
        </p:nvSpPr>
        <p:spPr>
          <a:xfrm>
            <a:off x="1097280" y="2347274"/>
            <a:ext cx="10058400" cy="3521820"/>
          </a:xfrm>
        </p:spPr>
        <p:txBody>
          <a:bodyPr/>
          <a:lstStyle/>
          <a:p>
            <a:pPr marL="342900" marR="0" lvl="0" indent="-342900" algn="just">
              <a:lnSpc>
                <a:spcPct val="150000"/>
              </a:lnSpc>
              <a:spcBef>
                <a:spcPts val="600"/>
              </a:spcBef>
              <a:spcAft>
                <a:spcPts val="600"/>
              </a:spcAft>
              <a:buFont typeface="+mj-lt"/>
              <a:buAutoNum type="alphaLcParenR"/>
            </a:pP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tại</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cơ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sở</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kỹ</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xoa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bóp</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giấy</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đào</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xoa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bóp</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 cơ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sở</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đào</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cấp</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50000"/>
              </a:lnSpc>
              <a:spcBef>
                <a:spcPts val="600"/>
              </a:spcBef>
              <a:spcAft>
                <a:spcPts val="600"/>
              </a:spcAft>
              <a:buFont typeface="+mj-lt"/>
              <a:buAutoNum type="alphaLcParenR"/>
            </a:pP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 viên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kỹ</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xoa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bóp</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mặc</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trang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gọn</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sạch</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hiệu</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ghi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tên cơ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sở</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tên nhân viên,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ảnh</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cm</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 4 </a:t>
            </a:r>
            <a:r>
              <a:rPr lang="vi-VN"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cm</a:t>
            </a:r>
            <a:r>
              <a:rPr lang="vi-VN"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Title 1">
            <a:extLst>
              <a:ext uri="{FF2B5EF4-FFF2-40B4-BE49-F238E27FC236}">
                <a16:creationId xmlns:a16="http://schemas.microsoft.com/office/drawing/2014/main" id="{A5E549B1-AF92-96F5-E3EF-AEB1EC0368DE}"/>
              </a:ext>
            </a:extLst>
          </p:cNvPr>
          <p:cNvSpPr txBox="1">
            <a:spLocks/>
          </p:cNvSpPr>
          <p:nvPr/>
        </p:nvSpPr>
        <p:spPr>
          <a:xfrm>
            <a:off x="1097280" y="93307"/>
            <a:ext cx="10058400" cy="1343607"/>
          </a:xfrm>
          <a:prstGeom prst="rect">
            <a:avLst/>
          </a:prstGeom>
        </p:spPr>
        <p:txBody>
          <a:bodyPr vert="horz" lIns="91440" tIns="45720" rIns="91440" bIns="45720" rtlCol="0" anchor="b">
            <a:normAutofit fontScale="97500" lnSpcReduction="10000"/>
          </a:bodyPr>
          <a:lstStyle>
            <a:lvl1pPr marL="0"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lnSpc>
                <a:spcPct val="150000"/>
              </a:lnSpc>
            </a:pPr>
            <a:r>
              <a:rPr lang="vi-VN" sz="3200" dirty="0">
                <a:latin typeface="Arial" panose="020B0604020202020204" pitchFamily="34" charset="0"/>
                <a:cs typeface="Arial" panose="020B0604020202020204" pitchFamily="34" charset="0"/>
              </a:rPr>
              <a:t>QUY ĐỊNH VỀ ĐIỀU KIỆN HÀNH NGHỀ CỦA CHUYÊN VIÊN CHĂM SÓC SẮC ĐẸP</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261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229CF-34E4-F9F0-8A12-E85231F912BC}"/>
              </a:ext>
            </a:extLst>
          </p:cNvPr>
          <p:cNvSpPr>
            <a:spLocks noGrp="1"/>
          </p:cNvSpPr>
          <p:nvPr>
            <p:ph type="title"/>
          </p:nvPr>
        </p:nvSpPr>
        <p:spPr>
          <a:xfrm>
            <a:off x="1097280" y="774441"/>
            <a:ext cx="10058400" cy="962919"/>
          </a:xfrm>
        </p:spPr>
        <p:txBody>
          <a:bodyPr>
            <a:normAutofit fontScale="90000"/>
          </a:bodyPr>
          <a:lstStyle/>
          <a:p>
            <a:pPr marL="0" marR="0">
              <a:lnSpc>
                <a:spcPct val="150000"/>
              </a:lnSpc>
              <a:spcBef>
                <a:spcPts val="0"/>
              </a:spcBef>
              <a:spcAft>
                <a:spcPts val="800"/>
              </a:spcAft>
            </a:pPr>
            <a:br>
              <a:rPr lang="en-US" sz="4800" b="1" i="1" dirty="0">
                <a:effectLst/>
                <a:latin typeface="Times New Roman" panose="02020603050405020304" pitchFamily="18" charset="0"/>
                <a:ea typeface="Calibri" panose="020F0502020204030204" pitchFamily="34" charset="0"/>
                <a:cs typeface="Times New Roman" panose="02020603050405020304" pitchFamily="18" charset="0"/>
              </a:rPr>
            </a:br>
            <a:br>
              <a:rPr lang="en-US" sz="4800" b="1" i="1" dirty="0">
                <a:effectLst/>
                <a:latin typeface="Times New Roman" panose="02020603050405020304" pitchFamily="18" charset="0"/>
                <a:ea typeface="Calibri" panose="020F0502020204030204" pitchFamily="34" charset="0"/>
                <a:cs typeface="Times New Roman" panose="02020603050405020304" pitchFamily="18" charset="0"/>
              </a:rPr>
            </a:br>
            <a:br>
              <a:rPr lang="en-US" sz="4800" b="1" i="1" dirty="0">
                <a:effectLst/>
                <a:latin typeface="Times New Roman" panose="02020603050405020304" pitchFamily="18" charset="0"/>
                <a:ea typeface="Calibri" panose="020F0502020204030204" pitchFamily="34" charset="0"/>
                <a:cs typeface="Times New Roman" panose="02020603050405020304" pitchFamily="18" charset="0"/>
              </a:rPr>
            </a:br>
            <a:r>
              <a:rPr lang="en-US" sz="4800" b="1" i="1"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4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800" b="1" i="1"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4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800" b="1"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48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800" b="1" i="1" dirty="0" err="1">
                <a:effectLst/>
                <a:latin typeface="Times New Roman" panose="02020603050405020304" pitchFamily="18" charset="0"/>
                <a:ea typeface="Calibri" panose="020F0502020204030204" pitchFamily="34" charset="0"/>
                <a:cs typeface="Times New Roman" panose="02020603050405020304" pitchFamily="18" charset="0"/>
              </a:rPr>
              <a:t>tập</a:t>
            </a:r>
            <a:br>
              <a:rPr lang="en-US" sz="40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8C33807F-7312-A09A-09B4-C2561B65C0CC}"/>
              </a:ext>
            </a:extLst>
          </p:cNvPr>
          <p:cNvSpPr>
            <a:spLocks noGrp="1"/>
          </p:cNvSpPr>
          <p:nvPr>
            <p:ph idx="1"/>
          </p:nvPr>
        </p:nvSpPr>
        <p:spPr>
          <a:xfrm>
            <a:off x="1097280" y="774441"/>
            <a:ext cx="10058400" cy="5094653"/>
          </a:xfrm>
        </p:spPr>
        <p:txBody>
          <a:bodyPr/>
          <a:lstStyle/>
          <a:p>
            <a:pPr marL="0" marR="0" algn="just">
              <a:lnSpc>
                <a:spcPct val="150000"/>
              </a:lnSpc>
              <a:spcBef>
                <a:spcPts val="0"/>
              </a:spcBef>
              <a:spcAft>
                <a:spcPts val="800"/>
              </a:spcAft>
            </a:pPr>
            <a:r>
              <a:rPr lang="en-US" dirty="0">
                <a:effectLst/>
                <a:latin typeface="Arial" panose="020B0604020202020204" pitchFamily="34" charset="0"/>
                <a:ea typeface="Calibri" panose="020F0502020204030204" pitchFamily="34" charset="0"/>
                <a:cs typeface="Arial" panose="020B0604020202020204" pitchFamily="34" charset="0"/>
              </a:rPr>
              <a:t>* </a:t>
            </a:r>
            <a:r>
              <a:rPr lang="vi-VN" dirty="0">
                <a:effectLst/>
                <a:latin typeface="Arial" panose="020B0604020202020204" pitchFamily="34" charset="0"/>
                <a:ea typeface="Calibri" panose="020F0502020204030204" pitchFamily="34" charset="0"/>
                <a:cs typeface="Arial" panose="020B0604020202020204" pitchFamily="34" charset="0"/>
              </a:rPr>
              <a:t>KIẾN THỨC</a:t>
            </a:r>
            <a:endParaRPr lang="en-US"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800"/>
              </a:spcAft>
            </a:pPr>
            <a:r>
              <a:rPr lang="en-US" dirty="0">
                <a:effectLst/>
                <a:latin typeface="Arial" panose="020B0604020202020204" pitchFamily="34" charset="0"/>
                <a:ea typeface="Calibri" panose="020F0502020204030204" pitchFamily="34" charset="0"/>
                <a:cs typeface="Arial" panose="020B0604020202020204" pitchFamily="34" charset="0"/>
              </a:rPr>
              <a:t>-</a:t>
            </a:r>
            <a:r>
              <a:rPr lang="en-US" dirty="0" err="1">
                <a:effectLst/>
                <a:latin typeface="Arial" panose="020B0604020202020204" pitchFamily="34" charset="0"/>
                <a:ea typeface="Calibri" panose="020F0502020204030204" pitchFamily="34" charset="0"/>
                <a:cs typeface="Arial" panose="020B0604020202020204" pitchFamily="34" charset="0"/>
              </a:rPr>
              <a:t>Trình</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bày</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được</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những</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quy</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định</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về</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điều</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kiện</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hành</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nghề</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của</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chuyên</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viên</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chăm</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sóc</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sắc</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đẹp</a:t>
            </a:r>
            <a:endParaRPr lang="en-US"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800"/>
              </a:spcAft>
            </a:pPr>
            <a:r>
              <a:rPr lang="en-US" dirty="0">
                <a:effectLst/>
                <a:latin typeface="Arial" panose="020B0604020202020204" pitchFamily="34" charset="0"/>
                <a:ea typeface="Calibri" panose="020F0502020204030204" pitchFamily="34" charset="0"/>
                <a:cs typeface="Arial" panose="020B0604020202020204" pitchFamily="34" charset="0"/>
              </a:rPr>
              <a:t>* </a:t>
            </a:r>
            <a:r>
              <a:rPr lang="vi-VN" dirty="0">
                <a:effectLst/>
                <a:latin typeface="Arial" panose="020B0604020202020204" pitchFamily="34" charset="0"/>
                <a:ea typeface="Calibri" panose="020F0502020204030204" pitchFamily="34" charset="0"/>
                <a:cs typeface="Arial" panose="020B0604020202020204" pitchFamily="34" charset="0"/>
              </a:rPr>
              <a:t>KỸ NĂNG</a:t>
            </a:r>
            <a:endParaRPr lang="en-US"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800"/>
              </a:spcAft>
            </a:pP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Sử</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dụng</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được</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tư</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duy</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phản</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biện</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để</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phân</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tích</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các</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tình</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huống</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đúng</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và</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không</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đúng</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khi</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thực</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hiện</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hành</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nghề</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trong</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khuôn</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khổ</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pháp</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luật</a:t>
            </a:r>
            <a:endParaRPr lang="en-US"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800"/>
              </a:spcAft>
            </a:pPr>
            <a:r>
              <a:rPr lang="en-US" dirty="0">
                <a:effectLst/>
                <a:latin typeface="Arial" panose="020B0604020202020204" pitchFamily="34" charset="0"/>
                <a:ea typeface="Calibri" panose="020F0502020204030204" pitchFamily="34" charset="0"/>
                <a:cs typeface="Arial" panose="020B0604020202020204" pitchFamily="34" charset="0"/>
              </a:rPr>
              <a:t>* </a:t>
            </a:r>
            <a:r>
              <a:rPr lang="vi-VN" dirty="0">
                <a:effectLst/>
                <a:latin typeface="Arial" panose="020B0604020202020204" pitchFamily="34" charset="0"/>
                <a:ea typeface="Calibri" panose="020F0502020204030204" pitchFamily="34" charset="0"/>
                <a:cs typeface="Arial" panose="020B0604020202020204" pitchFamily="34" charset="0"/>
              </a:rPr>
              <a:t>NĂNG LỰC TỰ CHỦ, TRÁCH NHIỆM</a:t>
            </a:r>
            <a:endParaRPr lang="en-US"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0"/>
              </a:spcBef>
              <a:spcAft>
                <a:spcPts val="800"/>
              </a:spcAft>
            </a:pP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Rèn</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luyện</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kỹ</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năng</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thuyết</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trình</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diễn</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giảng</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trước</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lớp</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cách</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làm</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việc</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theo</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nhóm</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cách</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xử</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lý</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vấn</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đề</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đòi</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hỏi</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có</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sự</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liên</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kết</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cá</a:t>
            </a:r>
            <a:r>
              <a:rPr lang="en-US" dirty="0">
                <a:effectLst/>
                <a:latin typeface="Arial" panose="020B0604020202020204" pitchFamily="34" charset="0"/>
                <a:ea typeface="Calibri" panose="020F0502020204030204" pitchFamily="34" charset="0"/>
                <a:cs typeface="Arial" panose="020B0604020202020204" pitchFamily="34" charset="0"/>
              </a:rPr>
              <a:t> </a:t>
            </a:r>
            <a:r>
              <a:rPr lang="en-US" dirty="0" err="1">
                <a:effectLst/>
                <a:latin typeface="Arial" panose="020B0604020202020204" pitchFamily="34" charset="0"/>
                <a:ea typeface="Calibri" panose="020F0502020204030204" pitchFamily="34" charset="0"/>
                <a:cs typeface="Arial" panose="020B0604020202020204" pitchFamily="34" charset="0"/>
              </a:rPr>
              <a:t>nhân</a:t>
            </a:r>
            <a:endParaRPr lang="en-US"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7345627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7BD47A-460A-36AC-9A11-0E090D23261B}"/>
              </a:ext>
            </a:extLst>
          </p:cNvPr>
          <p:cNvSpPr>
            <a:spLocks noGrp="1"/>
          </p:cNvSpPr>
          <p:nvPr>
            <p:ph idx="1"/>
          </p:nvPr>
        </p:nvSpPr>
        <p:spPr>
          <a:xfrm>
            <a:off x="1511242" y="1872279"/>
            <a:ext cx="9644121" cy="4600131"/>
          </a:xfrm>
        </p:spPr>
        <p:txBody>
          <a:bodyPr>
            <a:normAutofit/>
          </a:bodyPr>
          <a:lstStyle/>
          <a:p>
            <a:pPr marL="457200" marR="0" lvl="1" indent="0" algn="just">
              <a:lnSpc>
                <a:spcPct val="150000"/>
              </a:lnSpc>
              <a:spcBef>
                <a:spcPts val="0"/>
              </a:spcBef>
              <a:spcAft>
                <a:spcPts val="800"/>
              </a:spcAft>
              <a:buNone/>
            </a:pP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nghề</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phun</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xăm</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thêu</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da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dùng</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thuốc</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gây</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tê</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dạng</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tiêm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37,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109/2016/NĐ-CP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01/7/2016)</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gn="just">
              <a:lnSpc>
                <a:spcPct val="150000"/>
              </a:lnSpc>
              <a:spcBef>
                <a:spcPts val="0"/>
              </a:spcBef>
              <a:spcAft>
                <a:spcPts val="800"/>
              </a:spcAft>
            </a:pP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xăm</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phun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thêu</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trên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da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sử</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dụng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thuốc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gây</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tê</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tiêm</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cơ</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sở</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dịch</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vụ</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thẩm</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mỹ</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phải</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giấy</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hoặc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chứng</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chỉ</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tạo</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nghề</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phun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xăm</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thêu</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trên</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da do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cơ</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sở</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tạo</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hoặc</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nghề</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pháp</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cấp</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
        <p:nvSpPr>
          <p:cNvPr id="4" name="Title 1">
            <a:extLst>
              <a:ext uri="{FF2B5EF4-FFF2-40B4-BE49-F238E27FC236}">
                <a16:creationId xmlns:a16="http://schemas.microsoft.com/office/drawing/2014/main" id="{C80D0A19-877B-454E-89D5-E17D2389C5F5}"/>
              </a:ext>
            </a:extLst>
          </p:cNvPr>
          <p:cNvSpPr>
            <a:spLocks noGrp="1"/>
          </p:cNvSpPr>
          <p:nvPr>
            <p:ph type="title"/>
          </p:nvPr>
        </p:nvSpPr>
        <p:spPr>
          <a:xfrm>
            <a:off x="1096963" y="113122"/>
            <a:ext cx="10058400" cy="1623603"/>
          </a:xfrm>
        </p:spPr>
        <p:txBody>
          <a:bodyPr>
            <a:normAutofit/>
          </a:bodyPr>
          <a:lstStyle/>
          <a:p>
            <a:pPr algn="ctr">
              <a:lnSpc>
                <a:spcPct val="150000"/>
              </a:lnSpc>
            </a:pPr>
            <a:r>
              <a:rPr lang="vi-VN" sz="3200" dirty="0">
                <a:latin typeface="Arial" panose="020B0604020202020204" pitchFamily="34" charset="0"/>
                <a:cs typeface="Arial" panose="020B0604020202020204" pitchFamily="34" charset="0"/>
              </a:rPr>
              <a:t>QUY ĐỊNH VỀ ĐIỀU KIỆN HÀNH NGHỀ CỦA CHUYÊN VIÊN CHĂM SÓC SẮC ĐẸP</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5936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B7BCD-D2A4-2895-9974-654282BC43F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BE51903-ACF7-BC57-14B0-32DCE4DBD054}"/>
              </a:ext>
            </a:extLst>
          </p:cNvPr>
          <p:cNvSpPr>
            <a:spLocks noGrp="1"/>
          </p:cNvSpPr>
          <p:nvPr>
            <p:ph idx="1"/>
          </p:nvPr>
        </p:nvSpPr>
        <p:spPr>
          <a:xfrm>
            <a:off x="1110478" y="509047"/>
            <a:ext cx="10058400" cy="5162084"/>
          </a:xfrm>
        </p:spPr>
        <p:txBody>
          <a:bodyPr/>
          <a:lstStyle/>
          <a:p>
            <a:pPr marL="0" marR="0" algn="just">
              <a:lnSpc>
                <a:spcPct val="150000"/>
              </a:lnSpc>
              <a:spcBef>
                <a:spcPts val="0"/>
              </a:spcBef>
              <a:spcAft>
                <a:spcPts val="800"/>
              </a:spcAft>
            </a:pPr>
            <a:r>
              <a:rPr lang="en-US" sz="2400" b="1" i="1" dirty="0" err="1">
                <a:effectLst/>
                <a:latin typeface="Arial" panose="020B0604020202020204" pitchFamily="34" charset="0"/>
                <a:ea typeface="Calibri" panose="020F0502020204030204" pitchFamily="34" charset="0"/>
                <a:cs typeface="Arial" panose="020B0604020202020204" pitchFamily="34" charset="0"/>
              </a:rPr>
              <a:t>Nội</a:t>
            </a:r>
            <a:r>
              <a:rPr lang="en-US" sz="2400" b="1" i="1" dirty="0">
                <a:effectLst/>
                <a:latin typeface="Arial" panose="020B0604020202020204" pitchFamily="34" charset="0"/>
                <a:ea typeface="Calibri" panose="020F0502020204030204" pitchFamily="34" charset="0"/>
                <a:cs typeface="Arial" panose="020B0604020202020204" pitchFamily="34" charset="0"/>
              </a:rPr>
              <a:t> dung </a:t>
            </a:r>
            <a:endParaRPr lang="en-US" sz="2400"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50000"/>
              </a:lnSpc>
              <a:spcBef>
                <a:spcPts val="900"/>
              </a:spcBef>
              <a:spcAft>
                <a:spcPts val="600"/>
              </a:spcAft>
            </a:pPr>
            <a:r>
              <a:rPr lang="en-US" sz="2400" dirty="0">
                <a:effectLst/>
                <a:latin typeface="Arial" panose="020B0604020202020204" pitchFamily="34" charset="0"/>
                <a:ea typeface="Calibri" panose="020F0502020204030204" pitchFamily="34" charset="0"/>
                <a:cs typeface="Arial" panose="020B0604020202020204" pitchFamily="34" charset="0"/>
              </a:rPr>
              <a:t>1. </a:t>
            </a:r>
            <a:r>
              <a:rPr lang="en-US" sz="2400" dirty="0" err="1">
                <a:effectLst/>
                <a:latin typeface="Arial" panose="020B0604020202020204" pitchFamily="34" charset="0"/>
                <a:ea typeface="Calibri" panose="020F0502020204030204" pitchFamily="34" charset="0"/>
                <a:cs typeface="Arial" panose="020B0604020202020204" pitchFamily="34" charset="0"/>
              </a:rPr>
              <a:t>Nghị</a:t>
            </a:r>
            <a:r>
              <a:rPr lang="en-US" sz="2400" dirty="0">
                <a:effectLst/>
                <a:latin typeface="Arial" panose="020B0604020202020204" pitchFamily="34" charset="0"/>
                <a:ea typeface="Calibri" panose="020F0502020204030204" pitchFamily="34" charset="0"/>
                <a:cs typeface="Arial" panose="020B0604020202020204" pitchFamily="34" charset="0"/>
              </a:rPr>
              <a:t> </a:t>
            </a:r>
            <a:r>
              <a:rPr lang="en-US" sz="2400" dirty="0" err="1">
                <a:effectLst/>
                <a:latin typeface="Arial" panose="020B0604020202020204" pitchFamily="34" charset="0"/>
                <a:ea typeface="Calibri" panose="020F0502020204030204" pitchFamily="34" charset="0"/>
                <a:cs typeface="Arial" panose="020B0604020202020204" pitchFamily="34" charset="0"/>
              </a:rPr>
              <a:t>định</a:t>
            </a:r>
            <a:r>
              <a:rPr lang="en-US" sz="2400" dirty="0">
                <a:effectLst/>
                <a:latin typeface="Arial" panose="020B0604020202020204" pitchFamily="34" charset="0"/>
                <a:ea typeface="Calibri" panose="020F0502020204030204" pitchFamily="34" charset="0"/>
                <a:cs typeface="Arial" panose="020B0604020202020204" pitchFamily="34" charset="0"/>
              </a:rPr>
              <a:t> 109/2016/NĐ-CP </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Căn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cứ</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Luật</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tổ</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chức</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Chính</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phủ</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ngày</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19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tháng</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6 năm 2015;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Luật</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đầu</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tư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ngày</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26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tháng</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11 năm 2014;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Luật</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khám</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bệnh</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chữa</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bệnh</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ngày</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23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tháng</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11 năm 2009;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Chính</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phủ</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ban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hành</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Nghị</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định</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quy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định</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cấp</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chứng</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chỉ</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hành</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nghề</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đối</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với</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người</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hành</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nghề</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và</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cấp</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giấy</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phép</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hoạt</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động</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đ</a:t>
            </a:r>
            <a:r>
              <a:rPr lang="en-US"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ố</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i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với</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cơ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sở</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khám</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bệnh</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chữa</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222222"/>
                </a:solidFill>
                <a:effectLst/>
                <a:latin typeface="Arial" panose="020B0604020202020204" pitchFamily="34" charset="0"/>
                <a:ea typeface="Times New Roman" panose="02020603050405020304" pitchFamily="18" charset="0"/>
                <a:cs typeface="Arial" panose="020B0604020202020204" pitchFamily="34" charset="0"/>
              </a:rPr>
              <a:t>bệnh</a:t>
            </a:r>
            <a:r>
              <a:rPr lang="vi-VN" sz="24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111756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C6443-16AF-296B-31DF-3F77A0822210}"/>
              </a:ext>
            </a:extLst>
          </p:cNvPr>
          <p:cNvSpPr>
            <a:spLocks noGrp="1"/>
          </p:cNvSpPr>
          <p:nvPr>
            <p:ph type="title"/>
          </p:nvPr>
        </p:nvSpPr>
        <p:spPr/>
        <p:txBody>
          <a:bodyPr>
            <a:normAutofit fontScale="90000"/>
          </a:bodyPr>
          <a:lstStyle/>
          <a:p>
            <a:pPr marL="0" marR="0" lvl="0" indent="-91440" algn="ctr" defTabSz="914400" rtl="0" eaLnBrk="1" fontAlgn="auto" latinLnBrk="0" hangingPunct="1">
              <a:lnSpc>
                <a:spcPct val="150000"/>
              </a:lnSpc>
              <a:spcBef>
                <a:spcPts val="0"/>
              </a:spcBef>
              <a:spcAft>
                <a:spcPts val="0"/>
              </a:spcAft>
              <a:tabLst/>
              <a:defRPr/>
            </a:pPr>
            <a:r>
              <a:rPr kumimoji="0" lang="vi-VN" sz="3200" b="1" i="0" u="none" strike="noStrike" kern="1200" cap="none" spc="0" normalizeH="0" baseline="0" noProof="0" dirty="0">
                <a:ln>
                  <a:noFill/>
                </a:ln>
                <a:solidFill>
                  <a:srgbClr val="FF0000"/>
                </a:solidFill>
                <a:effectLst/>
                <a:uLnTx/>
                <a:uFillTx/>
                <a:latin typeface="+mn-lt"/>
                <a:ea typeface="Calibri" panose="020F0502020204030204" pitchFamily="34" charset="0"/>
                <a:cs typeface="Times New Roman" panose="02020603050405020304" pitchFamily="18" charset="0"/>
              </a:rPr>
              <a:t>PHẠM VI ĐIỀU CHỈNH</a:t>
            </a:r>
            <a:br>
              <a:rPr kumimoji="0" lang="en-US" sz="1600" b="0" i="0" u="none" strike="noStrike" kern="1200" cap="none" spc="0" normalizeH="0" baseline="0" noProof="0" dirty="0">
                <a:ln>
                  <a:noFill/>
                </a:ln>
                <a:solidFill>
                  <a:srgbClr val="000000">
                    <a:lumMod val="75000"/>
                    <a:lumOff val="25000"/>
                  </a:srgbClr>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BCBBBDC6-AA32-541F-9659-A33C92237987}"/>
              </a:ext>
            </a:extLst>
          </p:cNvPr>
          <p:cNvSpPr>
            <a:spLocks noGrp="1"/>
          </p:cNvSpPr>
          <p:nvPr>
            <p:ph idx="1"/>
          </p:nvPr>
        </p:nvSpPr>
        <p:spPr>
          <a:xfrm>
            <a:off x="1097280" y="1138335"/>
            <a:ext cx="10058400" cy="4730759"/>
          </a:xfrm>
        </p:spPr>
        <p:txBody>
          <a:bodyPr/>
          <a:lstStyle/>
          <a:p>
            <a:pPr marL="0" marR="0" algn="just">
              <a:lnSpc>
                <a:spcPct val="150000"/>
              </a:lnSpc>
              <a:spcBef>
                <a:spcPts val="0"/>
              </a:spcBef>
              <a:spcAft>
                <a:spcPts val="0"/>
              </a:spcAft>
            </a:pP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Nghị</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định</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này</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quy</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định</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về</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a)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Hồ</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sơ</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thủ</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tục</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cấp</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cấp</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lại</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chứng</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chỉ</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hành</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nghề</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đối</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với</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người</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hành</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nghề</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b)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Điều</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kiện</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hồ</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sơ</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thủ</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tục</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cấp</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cấp</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lại</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điều</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chỉnh</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giấy</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phép</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hoạt</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động</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đối</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với</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cơ</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sở</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khám</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chữa</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2.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Nghị</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định</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này</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không</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điều</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chỉnh</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việc</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cấp</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chứng</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chỉ</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hành</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nghề</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đối</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với</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người</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hành</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nghề</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và</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cấp</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giấy</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phép</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hoạt</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động</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đối</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với</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cơ</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sở</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khám</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chữa</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trong</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quân</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đội</a:t>
            </a:r>
            <a:r>
              <a:rPr lang="en-US" sz="24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282159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946F4-C6C9-B760-A7CA-0BC5D01DCF4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5A0AF52-AB2F-EE62-E741-56DB72C3C5C3}"/>
              </a:ext>
            </a:extLst>
          </p:cNvPr>
          <p:cNvSpPr>
            <a:spLocks noGrp="1"/>
          </p:cNvSpPr>
          <p:nvPr>
            <p:ph idx="1"/>
          </p:nvPr>
        </p:nvSpPr>
        <p:spPr>
          <a:xfrm>
            <a:off x="1097280" y="438539"/>
            <a:ext cx="10058400" cy="6132857"/>
          </a:xfrm>
        </p:spPr>
        <p:txBody>
          <a:bodyPr/>
          <a:lstStyle/>
          <a:p>
            <a:pPr marL="365760" marR="0" indent="0">
              <a:lnSpc>
                <a:spcPct val="150000"/>
              </a:lnSpc>
              <a:spcBef>
                <a:spcPts val="0"/>
              </a:spcBef>
              <a:spcAft>
                <a:spcPts val="0"/>
              </a:spcAft>
              <a:buNone/>
            </a:pPr>
            <a:r>
              <a:rPr lang="vi-VN" sz="2800" dirty="0">
                <a:solidFill>
                  <a:srgbClr val="2E2E2E"/>
                </a:solidFill>
                <a:effectLst/>
                <a:ea typeface="Times New Roman" panose="02020603050405020304" pitchFamily="18" charset="0"/>
                <a:cs typeface="Times New Roman" panose="02020603050405020304" pitchFamily="18" charset="0"/>
              </a:rPr>
              <a:t>ĐỐI TƯỢNG ÁP DỤNG</a:t>
            </a:r>
            <a:br>
              <a:rPr lang="en-US" sz="20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Nghị</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định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này</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áp</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dụng</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đối</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với</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các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cơ</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quan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tổ</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chức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cá</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nhân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trong</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nước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và</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tổ</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chức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cá</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nhân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nước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ngoài</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tại</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Việt</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Nam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sau</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đây</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gọi</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chung</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là</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tổ</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chức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cá</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nhân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thực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hiện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các</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hoạt</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động</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liên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quan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đến</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khám</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chữa</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tại</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Việt</a:t>
            </a:r>
            <a:r>
              <a:rPr lang="en-US" sz="20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Nam</a:t>
            </a:r>
          </a:p>
          <a:p>
            <a:pPr marL="365760" marR="0" indent="0">
              <a:lnSpc>
                <a:spcPct val="150000"/>
              </a:lnSpc>
              <a:spcBef>
                <a:spcPts val="0"/>
              </a:spcBef>
              <a:spcAft>
                <a:spcPts val="0"/>
              </a:spcAft>
              <a:buNone/>
            </a:pPr>
            <a:r>
              <a:rPr lang="vi-VN" sz="2800" dirty="0">
                <a:effectLst/>
                <a:ea typeface="Calibri" panose="020F0502020204030204" pitchFamily="34" charset="0"/>
                <a:cs typeface="Times New Roman" panose="02020603050405020304" pitchFamily="18" charset="0"/>
              </a:rPr>
              <a:t>GIẢI THÍCH TỪ NGỮ</a:t>
            </a:r>
            <a:endParaRPr lang="en-US" sz="2800" dirty="0">
              <a:effectLst/>
              <a:ea typeface="Calibri" panose="020F0502020204030204" pitchFamily="34" charset="0"/>
              <a:cs typeface="Times New Roman" panose="02020603050405020304" pitchFamily="18" charset="0"/>
            </a:endParaRPr>
          </a:p>
          <a:p>
            <a:pPr marL="342900" marR="0" lvl="0" indent="-342900" algn="just">
              <a:lnSpc>
                <a:spcPct val="150000"/>
              </a:lnSpc>
              <a:spcBef>
                <a:spcPts val="0"/>
              </a:spcBef>
              <a:spcAft>
                <a:spcPts val="0"/>
              </a:spcAft>
              <a:buFont typeface="Times New Roman" panose="02020603050405020304" pitchFamily="18" charset="0"/>
              <a:buChar char="-"/>
            </a:pPr>
            <a:r>
              <a:rPr lang="en-US" sz="1800" dirty="0">
                <a:solidFill>
                  <a:srgbClr val="2E2E2E"/>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Người</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chịu</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trách</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nhiệm</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chuyên</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môn</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kỹ</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thuật</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của</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cơ</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sở</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khám</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chữa</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là</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người</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có</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chứng</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chỉ</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hành</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nghề</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theo</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quy</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định</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của</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Luật</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khám</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chữa</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hành</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nghề</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cơ</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hữu</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tại</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cơ</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sở</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khám</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chữa</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có</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phạm</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vi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hoạt</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động</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chuyên</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môn</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phù</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hợp</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với</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cơ</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sở</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khám</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chữa</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mà</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mình</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phụ</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trách</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và</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chịu</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trách</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nhiệm</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trước</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pháp</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luật</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về</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toàn</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bộ</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hoạt</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động</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chuyên</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môn</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của</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cơ</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sở</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khám</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chữa</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solidFill>
                  <a:srgbClr val="2E2E2E"/>
                </a:solidFill>
                <a:effectLst/>
                <a:latin typeface="Arial" panose="020B0604020202020204" pitchFamily="34" charset="0"/>
                <a:ea typeface="Times New Roman" panose="02020603050405020304" pitchFamily="18" charset="0"/>
                <a:cs typeface="Arial" panose="020B0604020202020204" pitchFamily="34" charset="0"/>
              </a:rPr>
              <a:t>bệnh</a:t>
            </a:r>
            <a:r>
              <a:rPr lang="en-US" sz="1800" dirty="0">
                <a:solidFill>
                  <a:srgbClr val="2E2E2E"/>
                </a:solidFill>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365760" marR="0" indent="0">
              <a:lnSpc>
                <a:spcPct val="150000"/>
              </a:lnSpc>
              <a:spcBef>
                <a:spcPts val="0"/>
              </a:spcBef>
              <a:spcAft>
                <a:spcPts val="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4680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E7467-0A80-792A-D5DB-D29D4561D858}"/>
              </a:ext>
            </a:extLst>
          </p:cNvPr>
          <p:cNvSpPr>
            <a:spLocks noGrp="1"/>
          </p:cNvSpPr>
          <p:nvPr>
            <p:ph type="title"/>
          </p:nvPr>
        </p:nvSpPr>
        <p:spPr>
          <a:xfrm>
            <a:off x="1097280" y="286603"/>
            <a:ext cx="10058400" cy="533529"/>
          </a:xfrm>
        </p:spPr>
        <p:txBody>
          <a:bodyPr>
            <a:normAutofit/>
          </a:bodyPr>
          <a:lstStyle/>
          <a:p>
            <a:r>
              <a:rPr lang="vi-VN" sz="3200" dirty="0">
                <a:latin typeface="+mn-lt"/>
              </a:rPr>
              <a:t>HỒ SƠ ĐỀ NGHỊ CẤP CHỨNG CHỈ HÀNH NGHỀ</a:t>
            </a:r>
            <a:endParaRPr lang="en-US" sz="3200" dirty="0">
              <a:latin typeface="+mn-lt"/>
            </a:endParaRPr>
          </a:p>
        </p:txBody>
      </p:sp>
      <p:sp>
        <p:nvSpPr>
          <p:cNvPr id="3" name="Content Placeholder 2">
            <a:extLst>
              <a:ext uri="{FF2B5EF4-FFF2-40B4-BE49-F238E27FC236}">
                <a16:creationId xmlns:a16="http://schemas.microsoft.com/office/drawing/2014/main" id="{DE09C21E-063D-4621-2123-1C39B0A49DA0}"/>
              </a:ext>
            </a:extLst>
          </p:cNvPr>
          <p:cNvSpPr>
            <a:spLocks noGrp="1"/>
          </p:cNvSpPr>
          <p:nvPr>
            <p:ph idx="1"/>
          </p:nvPr>
        </p:nvSpPr>
        <p:spPr>
          <a:xfrm>
            <a:off x="1097280" y="1018095"/>
            <a:ext cx="10058400" cy="4850999"/>
          </a:xfrm>
        </p:spPr>
        <p:txBody>
          <a:bodyPr>
            <a:normAutofit fontScale="77500" lnSpcReduction="20000"/>
          </a:bodyPr>
          <a:lstStyle/>
          <a:p>
            <a:pPr marL="0" marR="0" algn="just">
              <a:lnSpc>
                <a:spcPct val="150000"/>
              </a:lnSpc>
              <a:spcBef>
                <a:spcPts val="0"/>
              </a:spcBef>
              <a:spcAft>
                <a:spcPts val="0"/>
              </a:spcAft>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Đơn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đề</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nghị</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cấp</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chứng</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chỉ</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nghề</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theo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Mẫu</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01 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Phụ</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lục</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I ban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kèm</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theo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Nghị</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định</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này</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50000"/>
              </a:lnSpc>
              <a:spcBef>
                <a:spcPts val="600"/>
              </a:spcBef>
              <a:spcAft>
                <a:spcPts val="600"/>
              </a:spcAft>
            </a:pPr>
            <a:r>
              <a:rPr lang="en-US"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Bản</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sao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hợp</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lệ</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văn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bằng</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chuyên môn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phù</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hợp</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với</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phạm</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vi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hoạt</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động</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chuyên môn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đề</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nghị</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cấp</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chứng</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chỉ</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nghề</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cụ</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thể</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như sau:</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50000"/>
              </a:lnSpc>
              <a:spcBef>
                <a:spcPts val="600"/>
              </a:spcBef>
              <a:spcAft>
                <a:spcPts val="600"/>
              </a:spcAft>
            </a:pP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 Văn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bằng</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chuyên môn y;</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50000"/>
              </a:lnSpc>
              <a:spcBef>
                <a:spcPts val="600"/>
              </a:spcBef>
              <a:spcAft>
                <a:spcPts val="600"/>
              </a:spcAft>
            </a:pP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 Văn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bằng</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cử</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nhân y khoa do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nước</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ngoài</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cấp</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được</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Bộ</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Giáo</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dục</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Đào</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tạo</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công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nhận</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tương đương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trình</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độ</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đại</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học</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nhưng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phải</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kèm</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theo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giấy</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chứng</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nhận</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đã</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qua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đào</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tạo</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bổ</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sung theo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ngành</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chuyên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ngành</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phù</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hợp</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với</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thời</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gian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đào</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tạo</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ít</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nhất</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là</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12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tháng</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tại</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cơ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sở</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đào</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tạo</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hợp</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pháp</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Việt</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Nam theo quy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định</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của</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Bộ</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trưởng</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Bộ</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Y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tế</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thì</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được</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coi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là</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tương đương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với</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văn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bằng</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bác</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sỹ</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được</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cấp</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chứng</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chỉ</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nghề</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với</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chức</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danh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là</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bác</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4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sỹ</a:t>
            </a:r>
            <a:r>
              <a:rPr lang="vi-VN" sz="2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2604639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238C62-654A-A8ED-1BAA-27A8DFFA695C}"/>
              </a:ext>
            </a:extLst>
          </p:cNvPr>
          <p:cNvSpPr>
            <a:spLocks noGrp="1"/>
          </p:cNvSpPr>
          <p:nvPr>
            <p:ph idx="1"/>
          </p:nvPr>
        </p:nvSpPr>
        <p:spPr>
          <a:xfrm>
            <a:off x="1097280" y="1011981"/>
            <a:ext cx="10058400" cy="5281265"/>
          </a:xfrm>
        </p:spPr>
        <p:txBody>
          <a:bodyPr>
            <a:normAutofit/>
          </a:bodyPr>
          <a:lstStyle/>
          <a:p>
            <a:pPr marL="0" marR="0" algn="just">
              <a:lnSpc>
                <a:spcPct val="150000"/>
              </a:lnSpc>
              <a:spcBef>
                <a:spcPts val="600"/>
              </a:spcBef>
              <a:spcAft>
                <a:spcPts val="600"/>
              </a:spcAft>
            </a:pPr>
            <a:r>
              <a:rPr lang="vi-VN" sz="2000" dirty="0">
                <a:solidFill>
                  <a:srgbClr val="000000"/>
                </a:solidFill>
                <a:effectLst/>
                <a:ea typeface="Times New Roman" panose="02020603050405020304" pitchFamily="18" charset="0"/>
              </a:rPr>
              <a:t>c) Văn </a:t>
            </a:r>
            <a:r>
              <a:rPr lang="vi-VN" sz="2000" dirty="0" err="1">
                <a:solidFill>
                  <a:srgbClr val="000000"/>
                </a:solidFill>
                <a:effectLst/>
                <a:ea typeface="Times New Roman" panose="02020603050405020304" pitchFamily="18" charset="0"/>
              </a:rPr>
              <a:t>bằng</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cử</a:t>
            </a:r>
            <a:r>
              <a:rPr lang="vi-VN" sz="2000" dirty="0">
                <a:solidFill>
                  <a:srgbClr val="000000"/>
                </a:solidFill>
                <a:effectLst/>
                <a:ea typeface="Times New Roman" panose="02020603050405020304" pitchFamily="18" charset="0"/>
              </a:rPr>
              <a:t> nhân </a:t>
            </a:r>
            <a:r>
              <a:rPr lang="vi-VN" sz="2000" dirty="0" err="1">
                <a:solidFill>
                  <a:srgbClr val="000000"/>
                </a:solidFill>
                <a:effectLst/>
                <a:ea typeface="Times New Roman" panose="02020603050405020304" pitchFamily="18" charset="0"/>
              </a:rPr>
              <a:t>hóa</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học</a:t>
            </a:r>
            <a:r>
              <a:rPr lang="vi-VN" sz="2000" dirty="0">
                <a:solidFill>
                  <a:srgbClr val="000000"/>
                </a:solidFill>
                <a:effectLst/>
                <a:ea typeface="Times New Roman" panose="02020603050405020304" pitchFamily="18" charset="0"/>
              </a:rPr>
              <a:t>, sinh </a:t>
            </a:r>
            <a:r>
              <a:rPr lang="vi-VN" sz="2000" dirty="0" err="1">
                <a:solidFill>
                  <a:srgbClr val="000000"/>
                </a:solidFill>
                <a:effectLst/>
                <a:ea typeface="Times New Roman" panose="02020603050405020304" pitchFamily="18" charset="0"/>
              </a:rPr>
              <a:t>học</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dược</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sĩ</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trình</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độ</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đại</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học</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và</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phải</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kèm</a:t>
            </a:r>
            <a:r>
              <a:rPr lang="vi-VN" sz="2000" dirty="0">
                <a:solidFill>
                  <a:srgbClr val="000000"/>
                </a:solidFill>
                <a:effectLst/>
                <a:ea typeface="Times New Roman" panose="02020603050405020304" pitchFamily="18" charset="0"/>
              </a:rPr>
              <a:t> theo </a:t>
            </a:r>
            <a:r>
              <a:rPr lang="vi-VN" sz="2000" dirty="0" err="1">
                <a:solidFill>
                  <a:srgbClr val="000000"/>
                </a:solidFill>
                <a:effectLst/>
                <a:ea typeface="Times New Roman" panose="02020603050405020304" pitchFamily="18" charset="0"/>
              </a:rPr>
              <a:t>chứng</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chỉ</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hoặc</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giấy</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chứng</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nhận</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đào</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tạo</a:t>
            </a:r>
            <a:r>
              <a:rPr lang="vi-VN" sz="2000" dirty="0">
                <a:solidFill>
                  <a:srgbClr val="000000"/>
                </a:solidFill>
                <a:effectLst/>
                <a:ea typeface="Times New Roman" panose="02020603050405020304" pitchFamily="18" charset="0"/>
              </a:rPr>
              <a:t> chuyên </a:t>
            </a:r>
            <a:r>
              <a:rPr lang="vi-VN" sz="2000" dirty="0" err="1">
                <a:solidFill>
                  <a:srgbClr val="000000"/>
                </a:solidFill>
                <a:effectLst/>
                <a:ea typeface="Times New Roman" panose="02020603050405020304" pitchFamily="18" charset="0"/>
              </a:rPr>
              <a:t>ngành</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kỹ</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thuật</a:t>
            </a:r>
            <a:r>
              <a:rPr lang="vi-VN" sz="2000" dirty="0">
                <a:solidFill>
                  <a:srgbClr val="000000"/>
                </a:solidFill>
                <a:effectLst/>
                <a:ea typeface="Times New Roman" panose="02020603050405020304" pitchFamily="18" charset="0"/>
              </a:rPr>
              <a:t> y </a:t>
            </a:r>
            <a:r>
              <a:rPr lang="vi-VN" sz="2000" dirty="0" err="1">
                <a:solidFill>
                  <a:srgbClr val="000000"/>
                </a:solidFill>
                <a:effectLst/>
                <a:ea typeface="Times New Roman" panose="02020603050405020304" pitchFamily="18" charset="0"/>
              </a:rPr>
              <a:t>học</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về</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xét</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nghiệm</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với</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thời</a:t>
            </a:r>
            <a:r>
              <a:rPr lang="vi-VN" sz="2000" dirty="0">
                <a:solidFill>
                  <a:srgbClr val="000000"/>
                </a:solidFill>
                <a:effectLst/>
                <a:ea typeface="Times New Roman" panose="02020603050405020304" pitchFamily="18" charset="0"/>
              </a:rPr>
              <a:t> gian </a:t>
            </a:r>
            <a:r>
              <a:rPr lang="vi-VN" sz="2000" dirty="0" err="1">
                <a:solidFill>
                  <a:srgbClr val="000000"/>
                </a:solidFill>
                <a:effectLst/>
                <a:ea typeface="Times New Roman" panose="02020603050405020304" pitchFamily="18" charset="0"/>
              </a:rPr>
              <a:t>đào</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tạo</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ít</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nhất</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là</a:t>
            </a:r>
            <a:r>
              <a:rPr lang="vi-VN" sz="2000" dirty="0">
                <a:solidFill>
                  <a:srgbClr val="000000"/>
                </a:solidFill>
                <a:effectLst/>
                <a:ea typeface="Times New Roman" panose="02020603050405020304" pitchFamily="18" charset="0"/>
              </a:rPr>
              <a:t> 3 </a:t>
            </a:r>
            <a:r>
              <a:rPr lang="vi-VN" sz="2000" dirty="0" err="1">
                <a:solidFill>
                  <a:srgbClr val="000000"/>
                </a:solidFill>
                <a:effectLst/>
                <a:ea typeface="Times New Roman" panose="02020603050405020304" pitchFamily="18" charset="0"/>
              </a:rPr>
              <a:t>tháng</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hoặc</a:t>
            </a:r>
            <a:r>
              <a:rPr lang="vi-VN" sz="2000" dirty="0">
                <a:solidFill>
                  <a:srgbClr val="000000"/>
                </a:solidFill>
                <a:effectLst/>
                <a:ea typeface="Times New Roman" panose="02020603050405020304" pitchFamily="18" charset="0"/>
              </a:rPr>
              <a:t> văn </a:t>
            </a:r>
            <a:r>
              <a:rPr lang="vi-VN" sz="2000" dirty="0" err="1">
                <a:solidFill>
                  <a:srgbClr val="000000"/>
                </a:solidFill>
                <a:effectLst/>
                <a:ea typeface="Times New Roman" panose="02020603050405020304" pitchFamily="18" charset="0"/>
              </a:rPr>
              <a:t>bằng</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đào</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tạo</a:t>
            </a:r>
            <a:r>
              <a:rPr lang="vi-VN" sz="2000" dirty="0">
                <a:solidFill>
                  <a:srgbClr val="000000"/>
                </a:solidFill>
                <a:effectLst/>
                <a:ea typeface="Times New Roman" panose="02020603050405020304" pitchFamily="18" charset="0"/>
              </a:rPr>
              <a:t> sau </a:t>
            </a:r>
            <a:r>
              <a:rPr lang="vi-VN" sz="2000" dirty="0" err="1">
                <a:solidFill>
                  <a:srgbClr val="000000"/>
                </a:solidFill>
                <a:effectLst/>
                <a:ea typeface="Times New Roman" panose="02020603050405020304" pitchFamily="18" charset="0"/>
              </a:rPr>
              <a:t>đại</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học</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về</a:t>
            </a:r>
            <a:r>
              <a:rPr lang="vi-VN" sz="2000" dirty="0">
                <a:solidFill>
                  <a:srgbClr val="000000"/>
                </a:solidFill>
                <a:effectLst/>
                <a:ea typeface="Times New Roman" panose="02020603050405020304" pitchFamily="18" charset="0"/>
              </a:rPr>
              <a:t> chuyên khoa </a:t>
            </a:r>
            <a:r>
              <a:rPr lang="vi-VN" sz="2000" dirty="0" err="1">
                <a:solidFill>
                  <a:srgbClr val="000000"/>
                </a:solidFill>
                <a:effectLst/>
                <a:ea typeface="Times New Roman" panose="02020603050405020304" pitchFamily="18" charset="0"/>
              </a:rPr>
              <a:t>xét</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nghiệm</a:t>
            </a:r>
            <a:r>
              <a:rPr lang="vi-VN" sz="2000" dirty="0">
                <a:solidFill>
                  <a:srgbClr val="000000"/>
                </a:solidFill>
                <a:effectLst/>
                <a:ea typeface="Times New Roman" panose="02020603050405020304" pitchFamily="18" charset="0"/>
              </a:rPr>
              <a:t>;</a:t>
            </a:r>
            <a:endParaRPr lang="en-US" sz="1800" dirty="0">
              <a:effectLst/>
              <a:ea typeface="Times New Roman" panose="02020603050405020304" pitchFamily="18" charset="0"/>
            </a:endParaRPr>
          </a:p>
          <a:p>
            <a:pPr marL="0" marR="0" algn="just">
              <a:lnSpc>
                <a:spcPct val="150000"/>
              </a:lnSpc>
              <a:spcBef>
                <a:spcPts val="600"/>
              </a:spcBef>
              <a:spcAft>
                <a:spcPts val="600"/>
              </a:spcAft>
            </a:pPr>
            <a:r>
              <a:rPr lang="vi-VN" sz="2000" dirty="0">
                <a:solidFill>
                  <a:srgbClr val="000000"/>
                </a:solidFill>
                <a:effectLst/>
                <a:ea typeface="Times New Roman" panose="02020603050405020304" pitchFamily="18" charset="0"/>
              </a:rPr>
              <a:t>d) </a:t>
            </a:r>
            <a:r>
              <a:rPr lang="vi-VN" sz="2000" dirty="0" err="1">
                <a:solidFill>
                  <a:srgbClr val="000000"/>
                </a:solidFill>
                <a:effectLst/>
                <a:ea typeface="Times New Roman" panose="02020603050405020304" pitchFamily="18" charset="0"/>
              </a:rPr>
              <a:t>Giấy</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chứng</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nhận</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là</a:t>
            </a:r>
            <a:r>
              <a:rPr lang="vi-VN" sz="2000" dirty="0">
                <a:solidFill>
                  <a:srgbClr val="000000"/>
                </a:solidFill>
                <a:effectLst/>
                <a:ea typeface="Times New Roman" panose="02020603050405020304" pitchFamily="18" charset="0"/>
              </a:rPr>
              <a:t> lương y </a:t>
            </a:r>
            <a:r>
              <a:rPr lang="vi-VN" sz="2000" dirty="0" err="1">
                <a:solidFill>
                  <a:srgbClr val="000000"/>
                </a:solidFill>
                <a:effectLst/>
                <a:ea typeface="Times New Roman" panose="02020603050405020304" pitchFamily="18" charset="0"/>
              </a:rPr>
              <a:t>hoặc</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giấy</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chứng</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nhận</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người</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có</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bài</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thuốc</a:t>
            </a:r>
            <a:r>
              <a:rPr lang="vi-VN" sz="2000" dirty="0">
                <a:solidFill>
                  <a:srgbClr val="000000"/>
                </a:solidFill>
                <a:effectLst/>
                <a:ea typeface="Times New Roman" panose="02020603050405020304" pitchFamily="18" charset="0"/>
              </a:rPr>
              <a:t> gia </a:t>
            </a:r>
            <a:r>
              <a:rPr lang="vi-VN" sz="2000" dirty="0" err="1">
                <a:solidFill>
                  <a:srgbClr val="000000"/>
                </a:solidFill>
                <a:effectLst/>
                <a:ea typeface="Times New Roman" panose="02020603050405020304" pitchFamily="18" charset="0"/>
              </a:rPr>
              <a:t>truyền</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hoặc</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người</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có</a:t>
            </a:r>
            <a:r>
              <a:rPr lang="vi-VN" sz="2000" dirty="0">
                <a:solidFill>
                  <a:srgbClr val="000000"/>
                </a:solidFill>
                <a:effectLst/>
                <a:ea typeface="Times New Roman" panose="02020603050405020304" pitchFamily="18" charset="0"/>
              </a:rPr>
              <a:t> phương </a:t>
            </a:r>
            <a:r>
              <a:rPr lang="vi-VN" sz="2000" dirty="0" err="1">
                <a:solidFill>
                  <a:srgbClr val="000000"/>
                </a:solidFill>
                <a:effectLst/>
                <a:ea typeface="Times New Roman" panose="02020603050405020304" pitchFamily="18" charset="0"/>
              </a:rPr>
              <a:t>pháp</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chữa</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bệnh</a:t>
            </a:r>
            <a:r>
              <a:rPr lang="vi-VN" sz="2000" dirty="0">
                <a:solidFill>
                  <a:srgbClr val="000000"/>
                </a:solidFill>
                <a:effectLst/>
                <a:ea typeface="Times New Roman" panose="02020603050405020304" pitchFamily="18" charset="0"/>
              </a:rPr>
              <a:t> gia </a:t>
            </a:r>
            <a:r>
              <a:rPr lang="vi-VN" sz="2000" dirty="0" err="1">
                <a:solidFill>
                  <a:srgbClr val="000000"/>
                </a:solidFill>
                <a:effectLst/>
                <a:ea typeface="Times New Roman" panose="02020603050405020304" pitchFamily="18" charset="0"/>
              </a:rPr>
              <a:t>truyền</a:t>
            </a:r>
            <a:r>
              <a:rPr lang="vi-VN" sz="2000" dirty="0">
                <a:solidFill>
                  <a:srgbClr val="000000"/>
                </a:solidFill>
                <a:effectLst/>
                <a:ea typeface="Times New Roman" panose="02020603050405020304" pitchFamily="18" charset="0"/>
              </a:rPr>
              <a:t> do </a:t>
            </a:r>
            <a:r>
              <a:rPr lang="vi-VN" sz="2000" dirty="0" err="1">
                <a:solidFill>
                  <a:srgbClr val="000000"/>
                </a:solidFill>
                <a:effectLst/>
                <a:ea typeface="Times New Roman" panose="02020603050405020304" pitchFamily="18" charset="0"/>
              </a:rPr>
              <a:t>Bộ</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trưởng</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Bộ</a:t>
            </a:r>
            <a:r>
              <a:rPr lang="vi-VN" sz="2000" dirty="0">
                <a:solidFill>
                  <a:srgbClr val="000000"/>
                </a:solidFill>
                <a:effectLst/>
                <a:ea typeface="Times New Roman" panose="02020603050405020304" pitchFamily="18" charset="0"/>
              </a:rPr>
              <a:t> Y </a:t>
            </a:r>
            <a:r>
              <a:rPr lang="vi-VN" sz="2000" dirty="0" err="1">
                <a:solidFill>
                  <a:srgbClr val="000000"/>
                </a:solidFill>
                <a:effectLst/>
                <a:ea typeface="Times New Roman" panose="02020603050405020304" pitchFamily="18" charset="0"/>
              </a:rPr>
              <a:t>tế</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hoặc</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Giám</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đốc</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Sở</a:t>
            </a:r>
            <a:r>
              <a:rPr lang="vi-VN" sz="2000" dirty="0">
                <a:solidFill>
                  <a:srgbClr val="000000"/>
                </a:solidFill>
                <a:effectLst/>
                <a:ea typeface="Times New Roman" panose="02020603050405020304" pitchFamily="18" charset="0"/>
              </a:rPr>
              <a:t> Y </a:t>
            </a:r>
            <a:r>
              <a:rPr lang="vi-VN" sz="2000" dirty="0" err="1">
                <a:solidFill>
                  <a:srgbClr val="000000"/>
                </a:solidFill>
                <a:effectLst/>
                <a:ea typeface="Times New Roman" panose="02020603050405020304" pitchFamily="18" charset="0"/>
              </a:rPr>
              <a:t>tế</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cấp</a:t>
            </a:r>
            <a:r>
              <a:rPr lang="vi-VN" sz="2000" dirty="0">
                <a:solidFill>
                  <a:srgbClr val="000000"/>
                </a:solidFill>
                <a:effectLst/>
                <a:ea typeface="Times New Roman" panose="02020603050405020304" pitchFamily="18" charset="0"/>
              </a:rPr>
              <a:t>.</a:t>
            </a:r>
            <a:endParaRPr lang="en-US" sz="1800" dirty="0">
              <a:effectLst/>
              <a:ea typeface="Times New Roman" panose="02020603050405020304" pitchFamily="18" charset="0"/>
            </a:endParaRPr>
          </a:p>
          <a:p>
            <a:pPr marL="0" marR="0" algn="just">
              <a:lnSpc>
                <a:spcPct val="150000"/>
              </a:lnSpc>
              <a:spcBef>
                <a:spcPts val="600"/>
              </a:spcBef>
              <a:spcAft>
                <a:spcPts val="600"/>
              </a:spcAft>
            </a:pPr>
            <a:r>
              <a:rPr lang="vi-VN" sz="2000" dirty="0" err="1">
                <a:solidFill>
                  <a:srgbClr val="000000"/>
                </a:solidFill>
                <a:effectLst/>
                <a:ea typeface="Times New Roman" panose="02020603050405020304" pitchFamily="18" charset="0"/>
              </a:rPr>
              <a:t>Trường</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hợp</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mất</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các</a:t>
            </a:r>
            <a:r>
              <a:rPr lang="vi-VN" sz="2000" dirty="0">
                <a:solidFill>
                  <a:srgbClr val="000000"/>
                </a:solidFill>
                <a:effectLst/>
                <a:ea typeface="Times New Roman" panose="02020603050405020304" pitchFamily="18" charset="0"/>
              </a:rPr>
              <a:t> văn </a:t>
            </a:r>
            <a:r>
              <a:rPr lang="vi-VN" sz="2000" dirty="0" err="1">
                <a:solidFill>
                  <a:srgbClr val="000000"/>
                </a:solidFill>
                <a:effectLst/>
                <a:ea typeface="Times New Roman" panose="02020603050405020304" pitchFamily="18" charset="0"/>
              </a:rPr>
              <a:t>bằng</a:t>
            </a:r>
            <a:r>
              <a:rPr lang="vi-VN" sz="2000" dirty="0">
                <a:solidFill>
                  <a:srgbClr val="000000"/>
                </a:solidFill>
                <a:effectLst/>
                <a:ea typeface="Times New Roman" panose="02020603050405020304" pitchFamily="18" charset="0"/>
              </a:rPr>
              <a:t> chuyên môn trên </a:t>
            </a:r>
            <a:r>
              <a:rPr lang="vi-VN" sz="2000" dirty="0" err="1">
                <a:solidFill>
                  <a:srgbClr val="000000"/>
                </a:solidFill>
                <a:effectLst/>
                <a:ea typeface="Times New Roman" panose="02020603050405020304" pitchFamily="18" charset="0"/>
              </a:rPr>
              <a:t>thì</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phải</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có</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giấy</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chứng</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nhận</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tốt</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nghiệp</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hoặc</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bản</a:t>
            </a:r>
            <a:r>
              <a:rPr lang="vi-VN" sz="2000" dirty="0">
                <a:solidFill>
                  <a:srgbClr val="000000"/>
                </a:solidFill>
                <a:effectLst/>
                <a:ea typeface="Times New Roman" panose="02020603050405020304" pitchFamily="18" charset="0"/>
              </a:rPr>
              <a:t> sao </a:t>
            </a:r>
            <a:r>
              <a:rPr lang="vi-VN" sz="2000" dirty="0" err="1">
                <a:solidFill>
                  <a:srgbClr val="000000"/>
                </a:solidFill>
                <a:effectLst/>
                <a:ea typeface="Times New Roman" panose="02020603050405020304" pitchFamily="18" charset="0"/>
              </a:rPr>
              <a:t>hợp</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lệ</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giấy</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chứng</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nhận</a:t>
            </a:r>
            <a:r>
              <a:rPr lang="vi-VN" sz="2000" dirty="0">
                <a:solidFill>
                  <a:srgbClr val="000000"/>
                </a:solidFill>
                <a:effectLst/>
                <a:ea typeface="Times New Roman" panose="02020603050405020304" pitchFamily="18" charset="0"/>
              </a:rPr>
              <a:t> thay </a:t>
            </a:r>
            <a:r>
              <a:rPr lang="vi-VN" sz="2000" dirty="0" err="1">
                <a:solidFill>
                  <a:srgbClr val="000000"/>
                </a:solidFill>
                <a:effectLst/>
                <a:ea typeface="Times New Roman" panose="02020603050405020304" pitchFamily="18" charset="0"/>
              </a:rPr>
              <a:t>thế</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bằng</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tốt</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nghiệp</a:t>
            </a:r>
            <a:r>
              <a:rPr lang="vi-VN" sz="2000" dirty="0">
                <a:solidFill>
                  <a:srgbClr val="000000"/>
                </a:solidFill>
                <a:effectLst/>
                <a:ea typeface="Times New Roman" panose="02020603050405020304" pitchFamily="18" charset="0"/>
              </a:rPr>
              <a:t> do cơ </a:t>
            </a:r>
            <a:r>
              <a:rPr lang="vi-VN" sz="2000" dirty="0" err="1">
                <a:solidFill>
                  <a:srgbClr val="000000"/>
                </a:solidFill>
                <a:effectLst/>
                <a:ea typeface="Times New Roman" panose="02020603050405020304" pitchFamily="18" charset="0"/>
              </a:rPr>
              <a:t>sở</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đào</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tạo</a:t>
            </a:r>
            <a:r>
              <a:rPr lang="vi-VN" sz="2000" dirty="0">
                <a:solidFill>
                  <a:srgbClr val="000000"/>
                </a:solidFill>
                <a:effectLst/>
                <a:ea typeface="Times New Roman" panose="02020603050405020304" pitchFamily="18" charset="0"/>
              </a:rPr>
              <a:t> nơi </a:t>
            </a:r>
            <a:r>
              <a:rPr lang="vi-VN" sz="2000" dirty="0" err="1">
                <a:solidFill>
                  <a:srgbClr val="000000"/>
                </a:solidFill>
                <a:effectLst/>
                <a:ea typeface="Times New Roman" panose="02020603050405020304" pitchFamily="18" charset="0"/>
              </a:rPr>
              <a:t>đã</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cấp</a:t>
            </a:r>
            <a:r>
              <a:rPr lang="vi-VN" sz="2000" dirty="0">
                <a:solidFill>
                  <a:srgbClr val="000000"/>
                </a:solidFill>
                <a:effectLst/>
                <a:ea typeface="Times New Roman" panose="02020603050405020304" pitchFamily="18" charset="0"/>
              </a:rPr>
              <a:t> văn </a:t>
            </a:r>
            <a:r>
              <a:rPr lang="vi-VN" sz="2000" dirty="0" err="1">
                <a:solidFill>
                  <a:srgbClr val="000000"/>
                </a:solidFill>
                <a:effectLst/>
                <a:ea typeface="Times New Roman" panose="02020603050405020304" pitchFamily="18" charset="0"/>
              </a:rPr>
              <a:t>bằng</a:t>
            </a:r>
            <a:r>
              <a:rPr lang="vi-VN" sz="2000" dirty="0">
                <a:solidFill>
                  <a:srgbClr val="000000"/>
                </a:solidFill>
                <a:effectLst/>
                <a:ea typeface="Times New Roman" panose="02020603050405020304" pitchFamily="18" charset="0"/>
              </a:rPr>
              <a:t> chuyên môn </a:t>
            </a:r>
            <a:r>
              <a:rPr lang="vi-VN" sz="2000" dirty="0" err="1">
                <a:solidFill>
                  <a:srgbClr val="000000"/>
                </a:solidFill>
                <a:effectLst/>
                <a:ea typeface="Times New Roman" panose="02020603050405020304" pitchFamily="18" charset="0"/>
              </a:rPr>
              <a:t>đó</a:t>
            </a:r>
            <a:r>
              <a:rPr lang="vi-VN" sz="2000" dirty="0">
                <a:solidFill>
                  <a:srgbClr val="000000"/>
                </a:solidFill>
                <a:effectLst/>
                <a:ea typeface="Times New Roman" panose="02020603050405020304" pitchFamily="18" charset="0"/>
              </a:rPr>
              <a:t> </a:t>
            </a:r>
            <a:r>
              <a:rPr lang="vi-VN" sz="2000" dirty="0" err="1">
                <a:solidFill>
                  <a:srgbClr val="000000"/>
                </a:solidFill>
                <a:effectLst/>
                <a:ea typeface="Times New Roman" panose="02020603050405020304" pitchFamily="18" charset="0"/>
              </a:rPr>
              <a:t>cấp</a:t>
            </a:r>
            <a:r>
              <a:rPr lang="vi-VN" sz="2000" dirty="0">
                <a:solidFill>
                  <a:srgbClr val="000000"/>
                </a:solidFill>
                <a:effectLst/>
                <a:ea typeface="Times New Roman" panose="02020603050405020304" pitchFamily="18" charset="0"/>
              </a:rPr>
              <a:t>.</a:t>
            </a:r>
            <a:endParaRPr lang="en-US" sz="1800" dirty="0">
              <a:effectLst/>
              <a:ea typeface="Times New Roman" panose="02020603050405020304" pitchFamily="18" charset="0"/>
            </a:endParaRPr>
          </a:p>
          <a:p>
            <a:endParaRPr lang="en-US" dirty="0"/>
          </a:p>
        </p:txBody>
      </p:sp>
      <p:sp>
        <p:nvSpPr>
          <p:cNvPr id="4" name="Title 1">
            <a:extLst>
              <a:ext uri="{FF2B5EF4-FFF2-40B4-BE49-F238E27FC236}">
                <a16:creationId xmlns:a16="http://schemas.microsoft.com/office/drawing/2014/main" id="{1DC4820F-F289-0E39-3704-7A7F9A6AAA69}"/>
              </a:ext>
            </a:extLst>
          </p:cNvPr>
          <p:cNvSpPr>
            <a:spLocks noGrp="1"/>
          </p:cNvSpPr>
          <p:nvPr>
            <p:ph type="title"/>
          </p:nvPr>
        </p:nvSpPr>
        <p:spPr>
          <a:xfrm>
            <a:off x="1096963" y="287339"/>
            <a:ext cx="10058400" cy="551648"/>
          </a:xfrm>
        </p:spPr>
        <p:txBody>
          <a:bodyPr>
            <a:normAutofit/>
          </a:bodyPr>
          <a:lstStyle/>
          <a:p>
            <a:r>
              <a:rPr lang="vi-VN" sz="3200" dirty="0">
                <a:latin typeface="+mn-lt"/>
              </a:rPr>
              <a:t>HỒ SƠ ĐỀ NGHỊ CẤP CHỨNG CHỈ HÀNH NGHỀ</a:t>
            </a:r>
            <a:endParaRPr lang="en-US" sz="3200" dirty="0">
              <a:latin typeface="+mn-lt"/>
            </a:endParaRPr>
          </a:p>
        </p:txBody>
      </p:sp>
    </p:spTree>
    <p:extLst>
      <p:ext uri="{BB962C8B-B14F-4D97-AF65-F5344CB8AC3E}">
        <p14:creationId xmlns:p14="http://schemas.microsoft.com/office/powerpoint/2010/main" val="1739126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143B71-E9F8-5633-B703-49A5D94E6B29}"/>
              </a:ext>
            </a:extLst>
          </p:cNvPr>
          <p:cNvSpPr>
            <a:spLocks noGrp="1"/>
          </p:cNvSpPr>
          <p:nvPr>
            <p:ph idx="1"/>
          </p:nvPr>
        </p:nvSpPr>
        <p:spPr>
          <a:xfrm>
            <a:off x="1066800" y="1309419"/>
            <a:ext cx="10058400" cy="4562808"/>
          </a:xfrm>
        </p:spPr>
        <p:txBody>
          <a:bodyPr>
            <a:normAutofit fontScale="92500" lnSpcReduction="10000"/>
          </a:bodyPr>
          <a:lstStyle/>
          <a:p>
            <a:pPr marL="0" marR="0" algn="just">
              <a:lnSpc>
                <a:spcPct val="120000"/>
              </a:lnSpc>
              <a:spcBef>
                <a:spcPts val="0"/>
              </a:spcBef>
              <a:spcAft>
                <a:spcPts val="0"/>
              </a:spcAft>
            </a:pPr>
            <a:r>
              <a:rPr lang="en-US"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Giấy</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xác</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nhận</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quá</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trình</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thực</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theo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Mẫu</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02 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Phụ</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lục</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I ban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kèm</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theo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Nghị</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định</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này</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hoặc</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bản</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sao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hợp</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lệ</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văn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bằng</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tốt</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nghiệp</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bác</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sỹ</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nội</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trú</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bác</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sỹ</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chuyên khoa I,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bác</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sỹ</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chuyên khoa II,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trừ</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hợp</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là</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lương y,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người</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có</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bài</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thuốc</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gia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truyền</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hoặc</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người</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có</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phương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pháp</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chữa</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gia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truyền</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22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20000"/>
              </a:lnSpc>
              <a:spcBef>
                <a:spcPts val="600"/>
              </a:spcBef>
              <a:spcAft>
                <a:spcPts val="600"/>
              </a:spcAft>
            </a:pPr>
            <a:r>
              <a:rPr lang="en-US"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Giấy</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chứng</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nhận</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đủ</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sức</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khỏe</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do cơ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sở</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khám</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chữa</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quy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định</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tại</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khoản</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6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Điều</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23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và</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khoản</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5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Điều</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25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Nghị</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định</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này</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cấp</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22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20000"/>
              </a:lnSpc>
              <a:spcBef>
                <a:spcPts val="600"/>
              </a:spcBef>
              <a:spcAft>
                <a:spcPts val="600"/>
              </a:spcAft>
            </a:pPr>
            <a:r>
              <a:rPr lang="en-US"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Phiếu</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lý</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lịch</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tư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pháp</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2200" dirty="0">
              <a:effectLst/>
              <a:latin typeface="Arial" panose="020B0604020202020204" pitchFamily="34" charset="0"/>
              <a:ea typeface="Times New Roman" panose="02020603050405020304" pitchFamily="18" charset="0"/>
              <a:cs typeface="Arial" panose="020B0604020202020204" pitchFamily="34" charset="0"/>
            </a:endParaRPr>
          </a:p>
          <a:p>
            <a:pPr>
              <a:lnSpc>
                <a:spcPct val="120000"/>
              </a:lnSpc>
            </a:pPr>
            <a:r>
              <a:rPr lang="en-US"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Sơ </a:t>
            </a:r>
            <a:r>
              <a:rPr lang="vi-VN" sz="2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yếu</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lý</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lịch</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tự</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thuật</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theo </a:t>
            </a:r>
            <a:r>
              <a:rPr lang="vi-VN" sz="2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Mẫu</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03 </a:t>
            </a:r>
            <a:r>
              <a:rPr lang="vi-VN" sz="2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Phụ</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lục</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I ban </a:t>
            </a:r>
            <a:r>
              <a:rPr lang="vi-VN" sz="2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hành</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kèm</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theo </a:t>
            </a:r>
            <a:r>
              <a:rPr lang="vi-VN" sz="2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Nghị</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định</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này</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có</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xác</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nhận</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của</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thủ</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vi-VN" sz="2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trưởng</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đơn </a:t>
            </a:r>
            <a:r>
              <a:rPr lang="vi-VN" sz="2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vị</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nơi công </a:t>
            </a:r>
            <a:r>
              <a:rPr lang="vi-VN" sz="2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tác</a:t>
            </a:r>
            <a:r>
              <a:rPr lang="vi-VN" sz="2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US" sz="22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20000"/>
              </a:lnSpc>
              <a:spcBef>
                <a:spcPts val="600"/>
              </a:spcBef>
              <a:spcAft>
                <a:spcPts val="600"/>
              </a:spcAft>
            </a:pPr>
            <a:r>
              <a:rPr lang="en-US"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Hai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ảnh</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màu</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04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cm</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x 06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cm</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được</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chụp</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trên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nền</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trắng</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trong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thời</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gian không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quá</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06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tháng</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tính</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đến</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ngày</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2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nộp</a:t>
            </a:r>
            <a:r>
              <a:rPr lang="vi-V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đơn.</a:t>
            </a:r>
            <a:endParaRPr lang="en-US" sz="2200" dirty="0">
              <a:effectLst/>
              <a:latin typeface="Arial" panose="020B0604020202020204" pitchFamily="34" charset="0"/>
              <a:ea typeface="Times New Roman" panose="02020603050405020304" pitchFamily="18" charset="0"/>
              <a:cs typeface="Arial" panose="020B0604020202020204" pitchFamily="34" charset="0"/>
            </a:endParaRPr>
          </a:p>
          <a:p>
            <a:endParaRPr lang="en-US" dirty="0">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F57E42A4-CC04-2FBF-BE94-34FBF210F791}"/>
              </a:ext>
            </a:extLst>
          </p:cNvPr>
          <p:cNvSpPr>
            <a:spLocks noGrp="1"/>
          </p:cNvSpPr>
          <p:nvPr>
            <p:ph type="title"/>
          </p:nvPr>
        </p:nvSpPr>
        <p:spPr>
          <a:xfrm>
            <a:off x="1096963" y="287339"/>
            <a:ext cx="10058400" cy="701568"/>
          </a:xfrm>
        </p:spPr>
        <p:txBody>
          <a:bodyPr>
            <a:normAutofit/>
          </a:bodyPr>
          <a:lstStyle/>
          <a:p>
            <a:r>
              <a:rPr lang="vi-VN" sz="3200" dirty="0">
                <a:latin typeface="+mn-lt"/>
              </a:rPr>
              <a:t>HỒ SƠ ĐỀ NGHỊ CẤP CHỨNG CHỈ HÀNH NGHỀ</a:t>
            </a:r>
            <a:endParaRPr lang="en-US" sz="3200" dirty="0">
              <a:latin typeface="+mn-lt"/>
            </a:endParaRPr>
          </a:p>
        </p:txBody>
      </p:sp>
    </p:spTree>
    <p:extLst>
      <p:ext uri="{BB962C8B-B14F-4D97-AF65-F5344CB8AC3E}">
        <p14:creationId xmlns:p14="http://schemas.microsoft.com/office/powerpoint/2010/main" val="2440027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5B90B-2161-1B84-5CEF-3825E4C938B3}"/>
              </a:ext>
            </a:extLst>
          </p:cNvPr>
          <p:cNvSpPr>
            <a:spLocks noGrp="1"/>
          </p:cNvSpPr>
          <p:nvPr>
            <p:ph type="title"/>
          </p:nvPr>
        </p:nvSpPr>
        <p:spPr>
          <a:xfrm>
            <a:off x="1097278" y="286604"/>
            <a:ext cx="10563679" cy="1363088"/>
          </a:xfrm>
        </p:spPr>
        <p:txBody>
          <a:bodyPr>
            <a:normAutofit fontScale="90000"/>
          </a:bodyPr>
          <a:lstStyle/>
          <a:p>
            <a:pPr>
              <a:lnSpc>
                <a:spcPct val="150000"/>
              </a:lnSpc>
            </a:pPr>
            <a:r>
              <a:rPr lang="vi-VN" sz="2800" b="1" dirty="0" err="1">
                <a:solidFill>
                  <a:srgbClr val="000000"/>
                </a:solidFill>
                <a:effectLst/>
                <a:latin typeface="+mn-lt"/>
                <a:ea typeface="Calibri" panose="020F0502020204030204" pitchFamily="34" charset="0"/>
                <a:cs typeface="Times New Roman" panose="02020603050405020304" pitchFamily="18" charset="0"/>
              </a:rPr>
              <a:t>Hồ</a:t>
            </a:r>
            <a:r>
              <a:rPr lang="vi-VN" sz="2800" b="1" dirty="0">
                <a:solidFill>
                  <a:srgbClr val="000000"/>
                </a:solidFill>
                <a:effectLst/>
                <a:latin typeface="+mn-lt"/>
                <a:ea typeface="Calibri" panose="020F0502020204030204" pitchFamily="34" charset="0"/>
                <a:cs typeface="Times New Roman" panose="02020603050405020304" pitchFamily="18" charset="0"/>
              </a:rPr>
              <a:t> sơ </a:t>
            </a:r>
            <a:r>
              <a:rPr lang="vi-VN" sz="2800" b="1" dirty="0" err="1">
                <a:solidFill>
                  <a:srgbClr val="000000"/>
                </a:solidFill>
                <a:effectLst/>
                <a:latin typeface="+mn-lt"/>
                <a:ea typeface="Calibri" panose="020F0502020204030204" pitchFamily="34" charset="0"/>
                <a:cs typeface="Times New Roman" panose="02020603050405020304" pitchFamily="18" charset="0"/>
              </a:rPr>
              <a:t>đề</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nghị</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cấp</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chứng</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chỉ</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hành</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nghề</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khám</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bệnh</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chữa</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bệnh</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lần</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đầu</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đối</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với</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người</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nước</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ngoài</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người</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Việt</a:t>
            </a:r>
            <a:r>
              <a:rPr lang="vi-VN" sz="2800" b="1" dirty="0">
                <a:solidFill>
                  <a:srgbClr val="000000"/>
                </a:solidFill>
                <a:effectLst/>
                <a:latin typeface="+mn-lt"/>
                <a:ea typeface="Calibri" panose="020F0502020204030204" pitchFamily="34" charset="0"/>
                <a:cs typeface="Times New Roman" panose="02020603050405020304" pitchFamily="18" charset="0"/>
              </a:rPr>
              <a:t> Nam </a:t>
            </a:r>
            <a:r>
              <a:rPr lang="vi-VN" sz="2800" b="1" dirty="0" err="1">
                <a:solidFill>
                  <a:srgbClr val="000000"/>
                </a:solidFill>
                <a:effectLst/>
                <a:latin typeface="+mn-lt"/>
                <a:ea typeface="Calibri" panose="020F0502020204030204" pitchFamily="34" charset="0"/>
                <a:cs typeface="Times New Roman" panose="02020603050405020304" pitchFamily="18" charset="0"/>
              </a:rPr>
              <a:t>định</a:t>
            </a:r>
            <a:r>
              <a:rPr lang="vi-VN" sz="2800" b="1" dirty="0">
                <a:solidFill>
                  <a:srgbClr val="000000"/>
                </a:solidFill>
                <a:effectLst/>
                <a:latin typeface="+mn-lt"/>
                <a:ea typeface="Calibri" panose="020F0502020204030204" pitchFamily="34" charset="0"/>
                <a:cs typeface="Times New Roman" panose="02020603050405020304" pitchFamily="18" charset="0"/>
              </a:rPr>
              <a:t> cư ở </a:t>
            </a:r>
            <a:r>
              <a:rPr lang="vi-VN" sz="2800" b="1" dirty="0" err="1">
                <a:solidFill>
                  <a:srgbClr val="000000"/>
                </a:solidFill>
                <a:effectLst/>
                <a:latin typeface="+mn-lt"/>
                <a:ea typeface="Calibri" panose="020F0502020204030204" pitchFamily="34" charset="0"/>
                <a:cs typeface="Times New Roman" panose="02020603050405020304" pitchFamily="18" charset="0"/>
              </a:rPr>
              <a:t>nước</a:t>
            </a:r>
            <a:r>
              <a:rPr lang="vi-VN" sz="2800" b="1" dirty="0">
                <a:solidFill>
                  <a:srgbClr val="000000"/>
                </a:solidFill>
                <a:effectLst/>
                <a:latin typeface="+mn-lt"/>
                <a:ea typeface="Calibri" panose="020F0502020204030204" pitchFamily="34" charset="0"/>
                <a:cs typeface="Times New Roman" panose="02020603050405020304" pitchFamily="18" charset="0"/>
              </a:rPr>
              <a:t> </a:t>
            </a:r>
            <a:r>
              <a:rPr lang="vi-VN" sz="2800" b="1" dirty="0" err="1">
                <a:solidFill>
                  <a:srgbClr val="000000"/>
                </a:solidFill>
                <a:effectLst/>
                <a:latin typeface="+mn-lt"/>
                <a:ea typeface="Calibri" panose="020F0502020204030204" pitchFamily="34" charset="0"/>
                <a:cs typeface="Times New Roman" panose="02020603050405020304" pitchFamily="18" charset="0"/>
              </a:rPr>
              <a:t>ngoài</a:t>
            </a:r>
            <a:endParaRPr lang="en-US" sz="2800" dirty="0">
              <a:latin typeface="+mn-lt"/>
            </a:endParaRPr>
          </a:p>
        </p:txBody>
      </p:sp>
      <p:sp>
        <p:nvSpPr>
          <p:cNvPr id="3" name="Content Placeholder 2">
            <a:extLst>
              <a:ext uri="{FF2B5EF4-FFF2-40B4-BE49-F238E27FC236}">
                <a16:creationId xmlns:a16="http://schemas.microsoft.com/office/drawing/2014/main" id="{F6FF9E39-31C9-2AD6-831E-A336213D6552}"/>
              </a:ext>
            </a:extLst>
          </p:cNvPr>
          <p:cNvSpPr>
            <a:spLocks noGrp="1"/>
          </p:cNvSpPr>
          <p:nvPr>
            <p:ph idx="1"/>
          </p:nvPr>
        </p:nvSpPr>
        <p:spPr/>
        <p:txBody>
          <a:bodyPr/>
          <a:lstStyle/>
          <a:p>
            <a:pPr marL="0" marR="0" algn="just">
              <a:lnSpc>
                <a:spcPct val="150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Đơn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đề</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nghị</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cấp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chứng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chỉ</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nghề</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theo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Mẫu</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04 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Phụ</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lục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I ban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kèm</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theo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Nghị</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định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này</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50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Bản</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sao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hợp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lệ</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văn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bằng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chuyên môn y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phù</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hợp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với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các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đối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tượng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nghề</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quy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định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tại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Điều</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17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Luật</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khám</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chữa</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bệnh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50000"/>
              </a:lnSpc>
              <a:spcBef>
                <a:spcPts val="600"/>
              </a:spcBef>
              <a:spcAft>
                <a:spcPts val="60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Giấy</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xác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nhận</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quá</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trình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thực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lgn="just">
              <a:lnSpc>
                <a:spcPct val="150000"/>
              </a:lnSpc>
              <a:spcBef>
                <a:spcPts val="0"/>
              </a:spcBef>
              <a:spcAft>
                <a:spcPts val="0"/>
              </a:spcAft>
            </a:pP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Trường</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hợp</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thực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tại</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Việt</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Nam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thực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hiện</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theo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Mẫu</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02 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Phụ</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lục</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I ban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hành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kèm</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theo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Nghị</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định</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vi-VN"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này</a:t>
            </a:r>
            <a:r>
              <a:rPr lang="vi-VN"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37336688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30</TotalTime>
  <Words>2611</Words>
  <Application>Microsoft Office PowerPoint</Application>
  <PresentationFormat>Widescreen</PresentationFormat>
  <Paragraphs>85</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Retrospect</vt:lpstr>
      <vt:lpstr>Bài 1: Qui định về điều kiện hành nghề chăm sóc sắc đẹp </vt:lpstr>
      <vt:lpstr>   Mục tiêu học tập </vt:lpstr>
      <vt:lpstr>PowerPoint Presentation</vt:lpstr>
      <vt:lpstr>PHẠM VI ĐIỀU CHỈNH </vt:lpstr>
      <vt:lpstr>PowerPoint Presentation</vt:lpstr>
      <vt:lpstr>HỒ SƠ ĐỀ NGHỊ CẤP CHỨNG CHỈ HÀNH NGHỀ</vt:lpstr>
      <vt:lpstr>HỒ SƠ ĐỀ NGHỊ CẤP CHỨNG CHỈ HÀNH NGHỀ</vt:lpstr>
      <vt:lpstr>HỒ SƠ ĐỀ NGHỊ CẤP CHỨNG CHỈ HÀNH NGHỀ</vt:lpstr>
      <vt:lpstr>Hồ sơ đề nghị cấp chứng chỉ hành nghề khám bệnh, chữa bệnh lần đầu đối với người nước ngoài, người Việt Nam định cư ở nước ngoài</vt:lpstr>
      <vt:lpstr>Hồ sơ đề nghị cấp chứng chỉ hành nghề khám bệnh, chữa bệnh lần đầu đối với người nước ngoài, người Việt Nam định cư ở nước ngoài</vt:lpstr>
      <vt:lpstr>Hồ sơ đề nghị cấp chứng chỉ hành nghề khám bệnh, chữa bệnh lần đầu đối với người nước ngoài, người Việt Nam định cư ở nước ngoài</vt:lpstr>
      <vt:lpstr>Hồ sơ đề nghị cấp chứng chỉ hành nghề khám bệnh, chữa bệnh lần đầu đối với người nước ngoài, người Việt Nam định cư ở nước ngoài</vt:lpstr>
      <vt:lpstr>Hồ sơ đề nghị cấp chứng chỉ hành nghề khám bệnh, chữa bệnh lần đầu đối với người nước ngoài, người Việt Nam định cư ở nước ngoài</vt:lpstr>
      <vt:lpstr>THỰC HÀNH ĐỂ CẤP CHỨNG CHỈ HÀNH NGHỀ</vt:lpstr>
      <vt:lpstr>THỰC HÀNH ĐỂ CẤP CHỨNG CHỈ HÀNH NGHỀ</vt:lpstr>
      <vt:lpstr>THỰC HÀNH ĐỂ CẤP CHỨNG CHỈ HÀNH NGHỀ</vt:lpstr>
      <vt:lpstr>QUY ĐỊNH VỀ ĐIỀU KIỆN HÀNH NGHỀ CỦA CHUYÊN VIÊN CHĂM SÓC SẮC ĐẸP</vt:lpstr>
      <vt:lpstr>QUY ĐỊNH VỀ ĐIỀU KIỆN HÀNH NGHỀ CỦA CHUYÊN VIÊN CHĂM SÓC SẮC ĐẸP</vt:lpstr>
      <vt:lpstr>Quy định về hành nghề Masage, spa, xoa bóp (điều 38, nghị định109/2016/NĐ-CP ngày 01/7/2016)</vt:lpstr>
      <vt:lpstr>QUY ĐỊNH VỀ ĐIỀU KIỆN HÀNH NGHỀ CỦA CHUYÊN VIÊN CHĂM SÓC SẮC ĐẸP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1: Qui định về điều kiện hành nghề chăm sóc sắc đẹp </dc:title>
  <dc:creator>Chi Khánh</dc:creator>
  <cp:lastModifiedBy>Chi Khánh</cp:lastModifiedBy>
  <cp:revision>7</cp:revision>
  <dcterms:created xsi:type="dcterms:W3CDTF">2022-08-18T03:58:47Z</dcterms:created>
  <dcterms:modified xsi:type="dcterms:W3CDTF">2023-02-28T02:34:22Z</dcterms:modified>
</cp:coreProperties>
</file>