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E57A6-E281-082A-785C-AC34DB72C3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7BF702-CCAB-0F62-B290-757A2E683C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0FC7CA-8B00-D622-C8EE-FCB80ADC1AE8}"/>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44016936-A9C6-FA2F-28E3-FA6F2714E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954DC-B477-9612-8BB7-0459B5B7CC7D}"/>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61714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CBA1E-1F00-FFEB-31A3-79DC43199C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20D8FA-74F0-007D-CB27-361AA9EEAF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96ACA-D554-C0CB-4E10-9E61CBD2D7A0}"/>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B98A372F-2FC4-B94A-204D-AE75D8340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1C0D6-F029-F764-AF96-5FBB9A2DD68E}"/>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78460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39F9F6-1046-3915-E55B-4C3B24E8BF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640949-8253-C1E2-C5DB-0AC0292458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24FDF0-4B38-95DE-AB46-524C013FE9B3}"/>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4C34D61A-F328-A1CA-C785-2A8026787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61770D-8BFE-F9C7-FEDB-3D8DCF3B57CE}"/>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354476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E363B-C21D-B991-2F11-5B1A8B367E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9EBB90-8886-3811-9558-0E43D7162D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5A47F-CCEF-9EC4-AA89-96639BAE586C}"/>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2AEAEC33-8713-83BA-BBB7-C08D9145B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36B5B-6DBC-6BEC-B225-4FA55638331F}"/>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314889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FCABB-DA0B-67C6-C389-DB63D06DD3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C91E49-1EA8-4F70-19A1-FA78C7427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DBD900-2576-97F9-0625-CACAFC4CC5C2}"/>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89C62EA6-78C1-3498-DBB3-BD6E35C84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40AD88-A699-2A7B-A13C-A1364468F55B}"/>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3211223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383F9-D968-CB3C-F184-B15F9BC03D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F848B7-0AF3-C0CC-ABB6-57C76E02B4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1816D3-7AD2-6803-2DB8-961894F7BB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E4D1F9-4BB0-F8CA-5EE3-CD6C0136A768}"/>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6" name="Footer Placeholder 5">
            <a:extLst>
              <a:ext uri="{FF2B5EF4-FFF2-40B4-BE49-F238E27FC236}">
                <a16:creationId xmlns:a16="http://schemas.microsoft.com/office/drawing/2014/main" id="{A55D3E4A-F2BA-1597-7809-53F2A6EA7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509774-8CDE-2C84-EB17-44B21CD1A054}"/>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7580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A28-70E1-9F6F-5C7F-A1CE44D807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C6EAA7-97DC-395D-9A78-85683C9117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22E912-DB45-16B9-3CAC-5BE0C4A8F6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8C036A-45F6-8F08-64B9-9D03876B28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E453EE-23C0-3925-5F17-07C01271A8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A6DCC9-04A3-21D4-5DF5-274AB4B5E5BE}"/>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8" name="Footer Placeholder 7">
            <a:extLst>
              <a:ext uri="{FF2B5EF4-FFF2-40B4-BE49-F238E27FC236}">
                <a16:creationId xmlns:a16="http://schemas.microsoft.com/office/drawing/2014/main" id="{CBBB4664-DD37-EB53-06D9-F746556044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CB7961-78F5-4DBD-98C0-49DA963DD377}"/>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49402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EB11-756E-8BFA-5C7B-B63C8690DA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D5E0E-6558-8154-5B5D-7807C1A5E45A}"/>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4" name="Footer Placeholder 3">
            <a:extLst>
              <a:ext uri="{FF2B5EF4-FFF2-40B4-BE49-F238E27FC236}">
                <a16:creationId xmlns:a16="http://schemas.microsoft.com/office/drawing/2014/main" id="{3D73E9C4-9B9E-9D48-0239-2EA16A2BEC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5AEFBD-A2D1-65EE-9476-6E41349941E6}"/>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45139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7F0465-0621-1963-59A0-2E9BAFAAF0B2}"/>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3" name="Footer Placeholder 2">
            <a:extLst>
              <a:ext uri="{FF2B5EF4-FFF2-40B4-BE49-F238E27FC236}">
                <a16:creationId xmlns:a16="http://schemas.microsoft.com/office/drawing/2014/main" id="{7F865930-6D52-F938-C5BC-D5838E32DB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F38358-1F33-9C31-B3BB-79A6399DE2DE}"/>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1885956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49C73-2967-6166-5BC2-4E1440B19F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014907-6509-553A-BE28-D7EA970A47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F756BA-4436-8932-26FA-67FB2444F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1366A2-19CF-5EAE-8C39-9E392136059A}"/>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6" name="Footer Placeholder 5">
            <a:extLst>
              <a:ext uri="{FF2B5EF4-FFF2-40B4-BE49-F238E27FC236}">
                <a16:creationId xmlns:a16="http://schemas.microsoft.com/office/drawing/2014/main" id="{F224628C-2544-50AD-D080-C650C9DC1D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62C83F-402A-CAD6-358F-F80880D456A1}"/>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309394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61370-1547-0F57-7DBD-7E3C2460C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542340-4E6E-CCEB-08D3-29081039B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56C127-82CC-C1B9-3AA8-D6EF7E9DA6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D9154F-098E-4F88-CE18-4A9ADB023535}"/>
              </a:ext>
            </a:extLst>
          </p:cNvPr>
          <p:cNvSpPr>
            <a:spLocks noGrp="1"/>
          </p:cNvSpPr>
          <p:nvPr>
            <p:ph type="dt" sz="half" idx="10"/>
          </p:nvPr>
        </p:nvSpPr>
        <p:spPr/>
        <p:txBody>
          <a:bodyPr/>
          <a:lstStyle/>
          <a:p>
            <a:fld id="{9931FAA9-E87F-4E54-9444-98731241A7F1}" type="datetimeFigureOut">
              <a:rPr lang="en-US" smtClean="0"/>
              <a:t>2/28/2023</a:t>
            </a:fld>
            <a:endParaRPr lang="en-US"/>
          </a:p>
        </p:txBody>
      </p:sp>
      <p:sp>
        <p:nvSpPr>
          <p:cNvPr id="6" name="Footer Placeholder 5">
            <a:extLst>
              <a:ext uri="{FF2B5EF4-FFF2-40B4-BE49-F238E27FC236}">
                <a16:creationId xmlns:a16="http://schemas.microsoft.com/office/drawing/2014/main" id="{E06D5BA1-8270-D191-F817-37CD5F5812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5D2A9-4D75-D1AB-6863-B625D9971CDF}"/>
              </a:ext>
            </a:extLst>
          </p:cNvPr>
          <p:cNvSpPr>
            <a:spLocks noGrp="1"/>
          </p:cNvSpPr>
          <p:nvPr>
            <p:ph type="sldNum" sz="quarter" idx="12"/>
          </p:nvPr>
        </p:nvSpPr>
        <p:spPr/>
        <p:txBody>
          <a:bodyPr/>
          <a:lstStyle/>
          <a:p>
            <a:fld id="{FBA03A92-C0FA-4B5B-A154-9FF4051CD82B}" type="slidenum">
              <a:rPr lang="en-US" smtClean="0"/>
              <a:t>‹#›</a:t>
            </a:fld>
            <a:endParaRPr lang="en-US"/>
          </a:p>
        </p:txBody>
      </p:sp>
    </p:spTree>
    <p:extLst>
      <p:ext uri="{BB962C8B-B14F-4D97-AF65-F5344CB8AC3E}">
        <p14:creationId xmlns:p14="http://schemas.microsoft.com/office/powerpoint/2010/main" val="247178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9E832D-C4D8-4C9A-AD7C-904B4674C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9ED069-0A9F-3104-50DB-4279F3B1EB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6864D-C30D-1CF1-D0D7-AC21C9CF87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1FAA9-E87F-4E54-9444-98731241A7F1}" type="datetimeFigureOut">
              <a:rPr lang="en-US" smtClean="0"/>
              <a:t>2/28/2023</a:t>
            </a:fld>
            <a:endParaRPr lang="en-US"/>
          </a:p>
        </p:txBody>
      </p:sp>
      <p:sp>
        <p:nvSpPr>
          <p:cNvPr id="5" name="Footer Placeholder 4">
            <a:extLst>
              <a:ext uri="{FF2B5EF4-FFF2-40B4-BE49-F238E27FC236}">
                <a16:creationId xmlns:a16="http://schemas.microsoft.com/office/drawing/2014/main" id="{73E58DF2-3B2C-252E-B754-A07624B4B3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2E090F-01E2-81B6-DCA3-C7ED28950D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03A92-C0FA-4B5B-A154-9FF4051CD82B}" type="slidenum">
              <a:rPr lang="en-US" smtClean="0"/>
              <a:t>‹#›</a:t>
            </a:fld>
            <a:endParaRPr lang="en-US"/>
          </a:p>
        </p:txBody>
      </p:sp>
    </p:spTree>
    <p:extLst>
      <p:ext uri="{BB962C8B-B14F-4D97-AF65-F5344CB8AC3E}">
        <p14:creationId xmlns:p14="http://schemas.microsoft.com/office/powerpoint/2010/main" val="2752197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59A2-A55F-9F69-166A-C7259BFF5FE8}"/>
              </a:ext>
            </a:extLst>
          </p:cNvPr>
          <p:cNvSpPr>
            <a:spLocks noGrp="1"/>
          </p:cNvSpPr>
          <p:nvPr>
            <p:ph type="ctrTitle"/>
          </p:nvPr>
        </p:nvSpPr>
        <p:spPr>
          <a:xfrm>
            <a:off x="1412033" y="3968200"/>
            <a:ext cx="9144000" cy="2387600"/>
          </a:xfrm>
        </p:spPr>
        <p:txBody>
          <a:bodyPr>
            <a:normAutofit fontScale="90000"/>
          </a:bodyPr>
          <a:lstStyle/>
          <a:p>
            <a:pPr marL="0" marR="0">
              <a:lnSpc>
                <a:spcPct val="150000"/>
              </a:lnSpc>
              <a:spcBef>
                <a:spcPts val="0"/>
              </a:spcBef>
              <a:spcAft>
                <a:spcPts val="0"/>
              </a:spcAft>
            </a:pP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3: Qui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mỹ</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dược</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đẹp</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FA77261-6F7F-32CC-8C0F-BCDC1FCD353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34076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BB44B-4D86-0F76-7E8A-A28789B576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B9E8E7-92A1-03C7-AED2-B4BD7AE30173}"/>
              </a:ext>
            </a:extLst>
          </p:cNvPr>
          <p:cNvSpPr>
            <a:spLocks noGrp="1"/>
          </p:cNvSpPr>
          <p:nvPr>
            <p:ph idx="1"/>
          </p:nvPr>
        </p:nvSpPr>
        <p:spPr>
          <a:xfrm>
            <a:off x="838200" y="905069"/>
            <a:ext cx="10515600" cy="5271894"/>
          </a:xfrm>
        </p:spPr>
        <p:txBody>
          <a:bodyPr>
            <a:normAutofit fontScale="92500" lnSpcReduction="10000"/>
          </a:bodyPr>
          <a:lstStyle/>
          <a:p>
            <a:pPr marL="0" marR="0" indent="0" algn="just">
              <a:lnSpc>
                <a:spcPct val="150000"/>
              </a:lnSpc>
              <a:spcBef>
                <a:spcPts val="0"/>
              </a:spcBef>
              <a:spcAft>
                <a:spcPts val="0"/>
              </a:spcAft>
              <a:buNone/>
            </a:pPr>
            <a:r>
              <a:rPr lang="vi-VN" sz="2800" dirty="0">
                <a:effectLst/>
                <a:ea typeface="Calibri" panose="020F0502020204030204" pitchFamily="34" charset="0"/>
                <a:cs typeface="Times New Roman" panose="02020603050405020304" pitchFamily="18" charset="0"/>
              </a:rPr>
              <a:t> Hồ sơ đề nghị cấp lại Giấy chứng nhận đủ điều kiện sản xuất mỹ phẩm:</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 </a:t>
            </a:r>
            <a:r>
              <a:rPr lang="vi-VN" sz="2800" dirty="0">
                <a:effectLst/>
                <a:ea typeface="Calibri" panose="020F0502020204030204" pitchFamily="34" charset="0"/>
                <a:cs typeface="Times New Roman" panose="02020603050405020304" pitchFamily="18" charset="0"/>
              </a:rPr>
              <a:t>Đơn đề nghị cấp lại Giấy chứng nhận đủ điều kiện sản xuất mỹ phẩm theo Mẫu số 03 quy định tại Phụ lục ban hành kèm theo Nghị định này;</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sz="2800" dirty="0">
                <a:effectLst/>
                <a:ea typeface="Calibri" panose="020F0502020204030204" pitchFamily="34" charset="0"/>
                <a:cs typeface="Times New Roman" panose="02020603050405020304" pitchFamily="18" charset="0"/>
              </a:rPr>
              <a:t>- Bản gốc Giấy chứng nhận đủ điều kiện sản xuất mỹ phẩm (nếu có).</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sz="2800" dirty="0">
                <a:effectLst/>
                <a:ea typeface="Calibri" panose="020F0502020204030204" pitchFamily="34" charset="0"/>
                <a:cs typeface="Times New Roman" panose="02020603050405020304" pitchFamily="18" charset="0"/>
              </a:rPr>
              <a:t>Hồ sơ đề nghị cấp, cấp lại Giấy chứng nhận đủ điều kiện, sản xuất mỹ phẩm được lập thành 01 bộ, có đóng dấu giáp lai giữa các trang của cơ sở sản xuất.</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9750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62E-90B6-96AC-B4B4-1836CD52854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DA79AA-A980-7160-A488-6CE0535B7C5F}"/>
              </a:ext>
            </a:extLst>
          </p:cNvPr>
          <p:cNvSpPr>
            <a:spLocks noGrp="1"/>
          </p:cNvSpPr>
          <p:nvPr>
            <p:ph idx="1"/>
          </p:nvPr>
        </p:nvSpPr>
        <p:spPr>
          <a:xfrm>
            <a:off x="838200" y="951722"/>
            <a:ext cx="10515600" cy="5225241"/>
          </a:xfrm>
        </p:spPr>
        <p:txBody>
          <a:bodyPr>
            <a:normAutofit fontScale="92500"/>
          </a:bodyPr>
          <a:lstStyle/>
          <a:p>
            <a:pPr marL="0" marR="0" algn="just">
              <a:lnSpc>
                <a:spcPct val="150000"/>
              </a:lnSpc>
              <a:spcBef>
                <a:spcPts val="0"/>
              </a:spcBef>
              <a:spcAft>
                <a:spcPts val="0"/>
              </a:spcAft>
            </a:pPr>
            <a:r>
              <a:rPr lang="vi-VN" sz="2800" i="1" dirty="0" err="1">
                <a:effectLst/>
                <a:ea typeface="Calibri" panose="020F0502020204030204" pitchFamily="34" charset="0"/>
                <a:cs typeface="Times New Roman" panose="02020603050405020304" pitchFamily="18" charset="0"/>
              </a:rPr>
              <a:t>Trình</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tự</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cấp</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Giấy</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chứng</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nhận</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đủ</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điều</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kiện</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sản</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xuất</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mỹ</a:t>
            </a:r>
            <a:r>
              <a:rPr lang="vi-VN" sz="2800" i="1" dirty="0">
                <a:effectLst/>
                <a:ea typeface="Calibri" panose="020F0502020204030204" pitchFamily="34" charset="0"/>
                <a:cs typeface="Times New Roman" panose="02020603050405020304" pitchFamily="18" charset="0"/>
              </a:rPr>
              <a:t> </a:t>
            </a:r>
            <a:r>
              <a:rPr lang="vi-VN" sz="2800" i="1" dirty="0" err="1">
                <a:effectLst/>
                <a:ea typeface="Calibri" panose="020F0502020204030204" pitchFamily="34" charset="0"/>
                <a:cs typeface="Times New Roman" panose="02020603050405020304" pitchFamily="18" charset="0"/>
              </a:rPr>
              <a:t>phẩm</a:t>
            </a:r>
            <a:endParaRPr lang="en-US" sz="2000" dirty="0">
              <a:effectLst/>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vi-VN" sz="2800" dirty="0" err="1">
                <a:effectLst/>
                <a:ea typeface="Calibri" panose="020F0502020204030204" pitchFamily="34" charset="0"/>
                <a:cs typeface="Times New Roman" panose="02020603050405020304" pitchFamily="18" charset="0"/>
              </a:rPr>
              <a:t>Tr</a:t>
            </a:r>
            <a:r>
              <a:rPr lang="en-US" sz="2800" dirty="0">
                <a:effectLst/>
                <a:ea typeface="Calibri" panose="020F0502020204030204" pitchFamily="34" charset="0"/>
                <a:cs typeface="Times New Roman" panose="02020603050405020304" pitchFamily="18" charset="0"/>
              </a:rPr>
              <a:t>ư</a:t>
            </a:r>
            <a:r>
              <a:rPr lang="vi-VN" sz="2800" dirty="0" err="1">
                <a:effectLst/>
                <a:ea typeface="Calibri" panose="020F0502020204030204" pitchFamily="34" charset="0"/>
                <a:cs typeface="Times New Roman" panose="02020603050405020304" pitchFamily="18" charset="0"/>
              </a:rPr>
              <a:t>ớc</a:t>
            </a:r>
            <a:r>
              <a:rPr lang="vi-VN" sz="2800" dirty="0">
                <a:effectLst/>
                <a:ea typeface="Calibri" panose="020F0502020204030204" pitchFamily="34" charset="0"/>
                <a:cs typeface="Times New Roman" panose="02020603050405020304" pitchFamily="18" charset="0"/>
              </a:rPr>
              <a:t> khi </a:t>
            </a:r>
            <a:r>
              <a:rPr lang="vi-VN" sz="2800" dirty="0" err="1">
                <a:effectLst/>
                <a:ea typeface="Calibri" panose="020F0502020204030204" pitchFamily="34" charset="0"/>
                <a:cs typeface="Times New Roman" panose="02020603050405020304" pitchFamily="18" charset="0"/>
              </a:rPr>
              <a:t>tiến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hành</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sản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xuất</a:t>
            </a:r>
            <a:r>
              <a:rPr lang="vi-VN" sz="2800" dirty="0">
                <a:effectLst/>
                <a:ea typeface="Calibri" panose="020F0502020204030204" pitchFamily="34" charset="0"/>
                <a:cs typeface="Times New Roman" panose="02020603050405020304" pitchFamily="18" charset="0"/>
              </a:rPr>
              <a:t>, cơ </a:t>
            </a:r>
            <a:r>
              <a:rPr lang="vi-VN" sz="2800" dirty="0" err="1">
                <a:effectLst/>
                <a:ea typeface="Calibri" panose="020F0502020204030204" pitchFamily="34" charset="0"/>
                <a:cs typeface="Times New Roman" panose="02020603050405020304" pitchFamily="18" charset="0"/>
              </a:rPr>
              <a:t>sở</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sản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xuất</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mỹ</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phẩm</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nộp</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hồ</a:t>
            </a:r>
            <a:r>
              <a:rPr lang="vi-VN" sz="2800" dirty="0">
                <a:effectLst/>
                <a:ea typeface="Calibri" panose="020F0502020204030204" pitchFamily="34" charset="0"/>
                <a:cs typeface="Times New Roman" panose="02020603050405020304" pitchFamily="18" charset="0"/>
              </a:rPr>
              <a:t> sơ </a:t>
            </a:r>
            <a:r>
              <a:rPr lang="vi-VN" sz="2800" dirty="0" err="1">
                <a:effectLst/>
                <a:ea typeface="Calibri" panose="020F0502020204030204" pitchFamily="34" charset="0"/>
                <a:cs typeface="Times New Roman" panose="02020603050405020304" pitchFamily="18" charset="0"/>
              </a:rPr>
              <a:t>đề</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nghị</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cấp</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Giấy</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chứng</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nhận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đủ</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điều</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kiện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sản</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xuất</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mỹ</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phẩm</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tới</a:t>
            </a:r>
            <a:r>
              <a:rPr lang="vi-VN" sz="2800" dirty="0">
                <a:effectLst/>
                <a:ea typeface="Calibri" panose="020F0502020204030204" pitchFamily="34" charset="0"/>
                <a:cs typeface="Times New Roman" panose="02020603050405020304" pitchFamily="18" charset="0"/>
              </a:rPr>
              <a:t> </a:t>
            </a:r>
            <a:r>
              <a:rPr lang="vi-VN" sz="2800" dirty="0" err="1">
                <a:effectLst/>
                <a:ea typeface="Calibri" panose="020F0502020204030204" pitchFamily="34" charset="0"/>
                <a:cs typeface="Times New Roman" panose="02020603050405020304" pitchFamily="18" charset="0"/>
              </a:rPr>
              <a:t>Sở</a:t>
            </a:r>
            <a:r>
              <a:rPr lang="vi-VN" sz="2800" dirty="0">
                <a:effectLst/>
                <a:ea typeface="Calibri" panose="020F0502020204030204" pitchFamily="34" charset="0"/>
                <a:cs typeface="Times New Roman" panose="02020603050405020304" pitchFamily="18" charset="0"/>
              </a:rPr>
              <a:t> Y </a:t>
            </a:r>
            <a:r>
              <a:rPr lang="vi-VN" sz="2800" dirty="0" err="1">
                <a:effectLst/>
                <a:ea typeface="Calibri" panose="020F0502020204030204" pitchFamily="34" charset="0"/>
                <a:cs typeface="Times New Roman" panose="02020603050405020304" pitchFamily="18" charset="0"/>
              </a:rPr>
              <a:t>tế</a:t>
            </a:r>
            <a:r>
              <a:rPr lang="vi-VN" sz="2800" dirty="0">
                <a:effectLst/>
                <a:ea typeface="Calibri" panose="020F0502020204030204" pitchFamily="34" charset="0"/>
                <a:cs typeface="Times New Roman" panose="02020603050405020304" pitchFamily="18" charset="0"/>
              </a:rPr>
              <a:t>.</a:t>
            </a:r>
            <a:endParaRPr lang="en-US" sz="2000" dirty="0">
              <a:effectLst/>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vi-VN" sz="2800" dirty="0">
                <a:effectLst/>
                <a:ea typeface="Calibri" panose="020F0502020204030204" pitchFamily="34" charset="0"/>
                <a:cs typeface="Times New Roman" panose="02020603050405020304" pitchFamily="18" charset="0"/>
              </a:rPr>
              <a:t>Trong thời hạn 30 ngày, kể từ ngày nhận được hồ sơ hợp lệ và phí thẩm định theo quy định, Sở Y tế có trách nhiệm kiểm tra cơ sở sản xuất, cấp Giấy chứng nhận đủ điều kiện sản xuất mỹ phẩm; trường hợp không cấp Giấy chứng nhận hoặc yêu cầu cơ sở thay đổi, khắc phục, phải thông báo bằng văn bản và nêu rõ lý do.</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170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157F-8D72-74DD-8E22-4BA7FC6A8E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917BA2-DF9E-E64D-7222-C275119316CE}"/>
              </a:ext>
            </a:extLst>
          </p:cNvPr>
          <p:cNvSpPr>
            <a:spLocks noGrp="1"/>
          </p:cNvSpPr>
          <p:nvPr>
            <p:ph idx="1"/>
          </p:nvPr>
        </p:nvSpPr>
        <p:spPr>
          <a:xfrm>
            <a:off x="838200" y="457200"/>
            <a:ext cx="10515600" cy="6035675"/>
          </a:xfrm>
        </p:spPr>
        <p:txBody>
          <a:bodyPr>
            <a:normAutofit fontScale="85000" lnSpcReduction="10000"/>
          </a:bodyPr>
          <a:lstStyle/>
          <a:p>
            <a:pPr marL="0" marR="0" indent="0" algn="just">
              <a:lnSpc>
                <a:spcPct val="150000"/>
              </a:lnSpc>
              <a:spcBef>
                <a:spcPts val="0"/>
              </a:spcBef>
              <a:spcAft>
                <a:spcPts val="0"/>
              </a:spcAft>
              <a:buNone/>
            </a:pPr>
            <a:r>
              <a:rPr lang="vi-VN" sz="2800" i="1" dirty="0">
                <a:effectLst/>
                <a:ea typeface="Calibri" panose="020F0502020204030204" pitchFamily="34" charset="0"/>
                <a:cs typeface="Times New Roman" panose="02020603050405020304" pitchFamily="18" charset="0"/>
              </a:rPr>
              <a:t>Thu hồi Giấy chứng nhận đủ điều kiện sản xuất mỹ phẩm</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 </a:t>
            </a:r>
            <a:r>
              <a:rPr lang="vi-VN" sz="2800" dirty="0">
                <a:effectLst/>
                <a:ea typeface="Calibri" panose="020F0502020204030204" pitchFamily="34" charset="0"/>
                <a:cs typeface="Times New Roman" panose="02020603050405020304" pitchFamily="18" charset="0"/>
              </a:rPr>
              <a:t>Cơ sở sản xuất mỹ phẩm không đáp ứng tất cả các điều kiện quy định tại Điều 4 Nghị định này;</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 </a:t>
            </a:r>
            <a:r>
              <a:rPr lang="vi-VN" sz="2800" dirty="0">
                <a:effectLst/>
                <a:ea typeface="Calibri" panose="020F0502020204030204" pitchFamily="34" charset="0"/>
                <a:cs typeface="Times New Roman" panose="02020603050405020304" pitchFamily="18" charset="0"/>
              </a:rPr>
              <a:t>Giấy chứng nhận đủ điều kiện sản xuất mỹ phẩm được cấp không đúng thẩm quyền hoặc có nội dung trái pháp luật;</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a:t>
            </a:r>
            <a:r>
              <a:rPr lang="vi-VN" sz="2800" dirty="0">
                <a:effectLst/>
                <a:ea typeface="Calibri" panose="020F0502020204030204" pitchFamily="34" charset="0"/>
                <a:cs typeface="Times New Roman" panose="02020603050405020304" pitchFamily="18" charset="0"/>
              </a:rPr>
              <a:t> Cơ sở sản xuất mỹ phẩm thực hiện việc sản xuất mỹ phẩm không đúng địa chỉ ghi trên Giấy chứng nhận đủ điều kiện sản xuất mỹ phẩm;</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 </a:t>
            </a:r>
            <a:r>
              <a:rPr lang="vi-VN" sz="2800" dirty="0">
                <a:effectLst/>
                <a:ea typeface="Calibri" panose="020F0502020204030204" pitchFamily="34" charset="0"/>
                <a:cs typeface="Times New Roman" panose="02020603050405020304" pitchFamily="18" charset="0"/>
              </a:rPr>
              <a:t>Giả mạo tài liệu trong hồ sơ để được cấp, cấp lại, điều chỉnh Giấy chứng nhận đủ điều kiện sản xuất mỹ phẩm;</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vi-VN" dirty="0">
                <a:ea typeface="Calibri" panose="020F0502020204030204" pitchFamily="34" charset="0"/>
                <a:cs typeface="Times New Roman" panose="02020603050405020304" pitchFamily="18" charset="0"/>
              </a:rPr>
              <a:t>- </a:t>
            </a:r>
            <a:r>
              <a:rPr lang="vi-VN" sz="2800" dirty="0">
                <a:effectLst/>
                <a:ea typeface="Calibri" panose="020F0502020204030204" pitchFamily="34" charset="0"/>
                <a:cs typeface="Times New Roman" panose="02020603050405020304" pitchFamily="18" charset="0"/>
              </a:rPr>
              <a:t>Cơ sở sản xuất mỹ phẩm có văn bản đề nghị thu hồi tự nguyện Giấy chứng nhận đủ điều kiện sản xuất mỹ phẩm.</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720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4DACD-E7F2-C7E5-DA2E-72688C0D6E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97016E-1E25-DE8B-4C9F-6C569683CBB2}"/>
              </a:ext>
            </a:extLst>
          </p:cNvPr>
          <p:cNvSpPr>
            <a:spLocks noGrp="1"/>
          </p:cNvSpPr>
          <p:nvPr>
            <p:ph idx="1"/>
          </p:nvPr>
        </p:nvSpPr>
        <p:spPr/>
        <p:txBody>
          <a:bodyPr/>
          <a:lstStyle/>
          <a:p>
            <a:pPr marL="0" marR="0" algn="just">
              <a:lnSpc>
                <a:spcPct val="150000"/>
              </a:lnSpc>
              <a:spcBef>
                <a:spcPts val="0"/>
              </a:spcBef>
              <a:spcAft>
                <a:spcPts val="0"/>
              </a:spcAft>
            </a:pPr>
            <a:r>
              <a:rPr lang="en-US" sz="2800" i="1" dirty="0" err="1">
                <a:effectLst/>
                <a:latin typeface="Arial" panose="020B0604020202020204" pitchFamily="34" charset="0"/>
                <a:ea typeface="Calibri" panose="020F0502020204030204" pitchFamily="34" charset="0"/>
                <a:cs typeface="Arial" panose="020B0604020202020204" pitchFamily="34" charset="0"/>
              </a:rPr>
              <a:t>Quy</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định</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về</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quản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lý</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mỹ</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06/2011/TT-BYT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75198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8C39E-F595-2E35-0726-2D1D9A5068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0BB38D-8FEA-A86F-489C-998EE208E897}"/>
              </a:ext>
            </a:extLst>
          </p:cNvPr>
          <p:cNvSpPr>
            <a:spLocks noGrp="1"/>
          </p:cNvSpPr>
          <p:nvPr>
            <p:ph idx="1"/>
          </p:nvPr>
        </p:nvSpPr>
        <p:spPr>
          <a:xfrm>
            <a:off x="838200" y="690465"/>
            <a:ext cx="10515600" cy="5934270"/>
          </a:xfrm>
        </p:spPr>
        <p:txBody>
          <a:bodyPr>
            <a:normAutofit fontScale="70000" lnSpcReduction="20000"/>
          </a:bodyPr>
          <a:lstStyle/>
          <a:p>
            <a:pPr marL="0" marR="0" indent="0" algn="just">
              <a:lnSpc>
                <a:spcPct val="150000"/>
              </a:lnSpc>
              <a:spcBef>
                <a:spcPts val="0"/>
              </a:spcBef>
              <a:spcAft>
                <a:spcPts val="0"/>
              </a:spcAft>
              <a:buNone/>
            </a:pPr>
            <a:r>
              <a:rPr lang="en-US" sz="2800" i="1" dirty="0" err="1">
                <a:effectLst/>
                <a:latin typeface="Arial" panose="020B0604020202020204" pitchFamily="34" charset="0"/>
                <a:ea typeface="Calibri" panose="020F0502020204030204" pitchFamily="34" charset="0"/>
                <a:cs typeface="Arial" panose="020B0604020202020204" pitchFamily="34" charset="0"/>
              </a:rPr>
              <a:t>Sản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mỹ</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một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hay </a:t>
            </a:r>
            <a:r>
              <a:rPr lang="en-US" sz="2800" dirty="0" err="1">
                <a:effectLst/>
                <a:latin typeface="Arial" panose="020B0604020202020204" pitchFamily="34" charset="0"/>
                <a:ea typeface="Calibri" panose="020F0502020204030204" pitchFamily="34" charset="0"/>
                <a:cs typeface="Arial" panose="020B0604020202020204" pitchFamily="34" charset="0"/>
              </a:rPr>
              <a:t>chế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tiếp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xúc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những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con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(da, </a:t>
            </a:r>
            <a:r>
              <a:rPr lang="en-US" sz="2800" dirty="0" err="1">
                <a:effectLst/>
                <a:latin typeface="Arial" panose="020B0604020202020204" pitchFamily="34" charset="0"/>
                <a:ea typeface="Calibri" panose="020F0502020204030204" pitchFamily="34" charset="0"/>
                <a:cs typeface="Arial" panose="020B0604020202020204" pitchFamily="34" charset="0"/>
              </a:rPr>
              <a:t>hệ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tóc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móng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tay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móng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môi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quan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niêm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miệng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mục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đích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chính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thơm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thay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đổi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hình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chỉnh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mùi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giữ</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tốt</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en-US" sz="2800" i="1" dirty="0" err="1">
                <a:effectLst/>
                <a:latin typeface="Arial" panose="020B0604020202020204" pitchFamily="34" charset="0"/>
                <a:ea typeface="Calibri" panose="020F0502020204030204" pitchFamily="34" charset="0"/>
                <a:cs typeface="Arial" panose="020B0604020202020204" pitchFamily="34" charset="0"/>
              </a:rPr>
              <a:t>Tên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mỹ</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đặt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một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đặt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cùng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thương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xuất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cấu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phải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gốc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chữ</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cái</a:t>
            </a:r>
            <a:r>
              <a:rPr lang="en-US" sz="2800" dirty="0">
                <a:effectLst/>
                <a:latin typeface="Arial" panose="020B0604020202020204" pitchFamily="34" charset="0"/>
                <a:ea typeface="Calibri" panose="020F0502020204030204" pitchFamily="34" charset="0"/>
                <a:cs typeface="Arial" panose="020B0604020202020204" pitchFamily="34" charset="0"/>
              </a:rPr>
              <a:t> Latin.</a:t>
            </a:r>
            <a:endParaRPr lang="vi-VN" sz="28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en-US" sz="2800" i="1" dirty="0" err="1">
                <a:effectLst/>
                <a:latin typeface="Arial" panose="020B0604020202020204" pitchFamily="34" charset="0"/>
                <a:ea typeface="Calibri" panose="020F0502020204030204" pitchFamily="34" charset="0"/>
                <a:cs typeface="Arial" panose="020B0604020202020204" pitchFamily="34" charset="0"/>
              </a:rPr>
              <a:t>Tổ</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chức</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cá</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nhân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chịu</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trách</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nhiệm</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đưa</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sản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ra</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thị</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hồ</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chịu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nhiệm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en-US" sz="2800" i="1" dirty="0" err="1">
                <a:effectLst/>
                <a:latin typeface="Arial" panose="020B0604020202020204" pitchFamily="34" charset="0"/>
                <a:ea typeface="Calibri" panose="020F0502020204030204" pitchFamily="34" charset="0"/>
                <a:cs typeface="Arial" panose="020B0604020202020204" pitchFamily="34" charset="0"/>
              </a:rPr>
              <a:t>Số</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tiếp</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nhận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Phiếu</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công</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bố</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sản</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mỹ</a:t>
            </a:r>
            <a:r>
              <a:rPr lang="en-US" sz="2800" i="1" dirty="0">
                <a:effectLst/>
                <a:latin typeface="Arial" panose="020B0604020202020204" pitchFamily="34" charset="0"/>
                <a:ea typeface="Calibri" panose="020F0502020204030204" pitchFamily="34" charset="0"/>
                <a:cs typeface="Arial" panose="020B0604020202020204" pitchFamily="34" charset="0"/>
              </a:rPr>
              <a:t> </a:t>
            </a:r>
            <a:r>
              <a:rPr lang="en-US" sz="2800" i="1"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p>
          <a:p>
            <a:pPr marL="0" marR="0" indent="0" algn="just">
              <a:lnSpc>
                <a:spcPct val="150000"/>
              </a:lnSpc>
              <a:spcBef>
                <a:spcPts val="0"/>
              </a:spcBef>
              <a:spcAft>
                <a:spcPts val="0"/>
              </a:spcAft>
              <a:buNone/>
            </a:pPr>
            <a:r>
              <a:rPr lang="pt-BR" sz="2800" i="1" dirty="0">
                <a:effectLst/>
                <a:latin typeface="Arial" panose="020B0604020202020204" pitchFamily="34" charset="0"/>
                <a:ea typeface="Calibri" panose="020F0502020204030204" pitchFamily="34" charset="0"/>
                <a:cs typeface="Arial" panose="020B0604020202020204" pitchFamily="34" charset="0"/>
              </a:rPr>
              <a:t>Chủ sở hữu sản phẩm mỹ phẩm</a:t>
            </a:r>
            <a:r>
              <a:rPr lang="pt-BR" sz="2800" dirty="0">
                <a:effectLst/>
                <a:latin typeface="Arial" panose="020B0604020202020204" pitchFamily="34" charset="0"/>
                <a:ea typeface="Calibri" panose="020F0502020204030204" pitchFamily="34" charset="0"/>
                <a:cs typeface="Arial" panose="020B0604020202020204" pitchFamily="34" charset="0"/>
              </a:rPr>
              <a:t> là tổ chức, cá nhân sở hữu công thức, quy trình sản xuất, tiêu chuẩn chất lượng sản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endParaRPr lang="en-US" dirty="0"/>
          </a:p>
        </p:txBody>
      </p:sp>
    </p:spTree>
    <p:extLst>
      <p:ext uri="{BB962C8B-B14F-4D97-AF65-F5344CB8AC3E}">
        <p14:creationId xmlns:p14="http://schemas.microsoft.com/office/powerpoint/2010/main" val="1015988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28BC-FB82-1F44-F7AA-E2175E4EF0B9}"/>
              </a:ext>
            </a:extLst>
          </p:cNvPr>
          <p:cNvSpPr>
            <a:spLocks noGrp="1"/>
          </p:cNvSpPr>
          <p:nvPr>
            <p:ph type="title"/>
          </p:nvPr>
        </p:nvSpPr>
        <p:spPr/>
        <p:txBody>
          <a:bodyPr>
            <a:normAutofit fontScale="90000"/>
          </a:bodyPr>
          <a:lstStyle/>
          <a:p>
            <a:r>
              <a:rPr lang="en-US" sz="4400" b="1" dirty="0" err="1">
                <a:effectLst/>
                <a:latin typeface="Arial" panose="020B0604020202020204" pitchFamily="34" charset="0"/>
                <a:ea typeface="Calibri" panose="020F0502020204030204" pitchFamily="34" charset="0"/>
                <a:cs typeface="Arial" panose="020B0604020202020204" pitchFamily="34" charset="0"/>
              </a:rPr>
              <a:t>Yêu</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cầu</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về</a:t>
            </a:r>
            <a:r>
              <a:rPr lang="en-US" sz="4400" b="1" dirty="0">
                <a:effectLst/>
                <a:latin typeface="Arial" panose="020B0604020202020204" pitchFamily="34" charset="0"/>
                <a:ea typeface="Calibri" panose="020F0502020204030204" pitchFamily="34" charset="0"/>
                <a:cs typeface="Arial" panose="020B0604020202020204" pitchFamily="34" charset="0"/>
              </a:rPr>
              <a:t> an </a:t>
            </a:r>
            <a:r>
              <a:rPr lang="en-US" sz="4400" b="1" dirty="0" err="1">
                <a:effectLst/>
                <a:latin typeface="Arial" panose="020B0604020202020204" pitchFamily="34" charset="0"/>
                <a:ea typeface="Calibri" panose="020F0502020204030204" pitchFamily="34" charset="0"/>
                <a:cs typeface="Arial" panose="020B0604020202020204" pitchFamily="34" charset="0"/>
              </a:rPr>
              <a:t>toàn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sản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mỹ</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br>
              <a:rPr lang="en-US" sz="3600" dirty="0">
                <a:effectLst/>
                <a:latin typeface="Arial" panose="020B060402020202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BA37B14-7EFD-9BB8-36B9-A538E6E54373}"/>
              </a:ext>
            </a:extLst>
          </p:cNvPr>
          <p:cNvSpPr>
            <a:spLocks noGrp="1"/>
          </p:cNvSpPr>
          <p:nvPr>
            <p:ph idx="1"/>
          </p:nvPr>
        </p:nvSpPr>
        <p:spPr>
          <a:xfrm>
            <a:off x="838200" y="1175657"/>
            <a:ext cx="10515600" cy="5001306"/>
          </a:xfrm>
        </p:spPr>
        <p:txBody>
          <a:bodyPr>
            <a:normAutofit fontScale="70000" lnSpcReduction="20000"/>
          </a:bodyPr>
          <a:lstStyle/>
          <a:p>
            <a:pPr marL="0" marR="0" indent="0" algn="just">
              <a:lnSpc>
                <a:spcPct val="150000"/>
              </a:lnSpc>
              <a:spcBef>
                <a:spcPts val="0"/>
              </a:spcBef>
              <a:spcAft>
                <a:spcPts val="0"/>
              </a:spcAft>
              <a:buNone/>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457200" algn="just">
              <a:lnSpc>
                <a:spcPct val="150000"/>
              </a:lnSpc>
              <a:spcBef>
                <a:spcPts val="0"/>
              </a:spcBef>
              <a:spcAft>
                <a:spcPts val="0"/>
              </a:spcAft>
            </a:pPr>
            <a:r>
              <a:rPr lang="vi-VN" dirty="0">
                <a:latin typeface="Arial" panose="020B0604020202020204" pitchFamily="34" charset="0"/>
                <a:ea typeface="Calibri" panose="020F0502020204030204" pitchFamily="34" charset="0"/>
                <a:cs typeface="Arial" panose="020B0604020202020204" pitchFamily="34" charset="0"/>
              </a:rPr>
              <a:t>Đ</a:t>
            </a:r>
            <a:r>
              <a:rPr lang="pt-BR" sz="2800" dirty="0">
                <a:effectLst/>
                <a:latin typeface="Arial" panose="020B0604020202020204" pitchFamily="34" charset="0"/>
                <a:ea typeface="Calibri" panose="020F0502020204030204" pitchFamily="34" charset="0"/>
                <a:cs typeface="Arial" panose="020B0604020202020204" pitchFamily="34" charset="0"/>
              </a:rPr>
              <a:t>ảm bảo các sản phẩm của mình không có hại đối với sức khoẻ con người khi được dùng trong những điều kiện bình thường hoặc những điều kiện thích hợp được hướng dẫn, phù hợp với dạng bào chế, thông tin ghi trên nhãn, hướng dẫn sử dụng, thận trọng đặc biệt, cũng như các thông tin khác cung cấp bởi nhà sản xuất hoặc chủ sở hữu sản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457200" algn="just">
              <a:lnSpc>
                <a:spcPct val="150000"/>
              </a:lnSpc>
              <a:spcBef>
                <a:spcPts val="0"/>
              </a:spcBef>
              <a:spcAft>
                <a:spcPts val="0"/>
              </a:spcAft>
            </a:pPr>
            <a:r>
              <a:rPr lang="pt-BR" sz="2800" dirty="0">
                <a:effectLst/>
                <a:latin typeface="Arial" panose="020B0604020202020204" pitchFamily="34" charset="0"/>
                <a:ea typeface="Calibri" panose="020F0502020204030204" pitchFamily="34" charset="0"/>
                <a:cs typeface="Arial" panose="020B0604020202020204" pitchFamily="34" charset="0"/>
              </a:rPr>
              <a:t>Nhà sản xuất, chủ sở hữu sản phẩm phải đánh giá tính an toàn trên mỗi sản phẩm mỹ phẩm theo Hướng dẫn đánh giá tính an toàn mỹ phẩm của ASEAN. Giới hạn kim loại nặng và vi sinh vật trong mỹ phẩm phải đáp ứng yêu cầu của ASEAN quy định tại </a:t>
            </a:r>
            <a:r>
              <a:rPr lang="en-US" sz="2800" dirty="0" err="1">
                <a:effectLst/>
                <a:latin typeface="Arial" panose="020B0604020202020204" pitchFamily="34" charset="0"/>
                <a:ea typeface="Calibri" panose="020F0502020204030204" pitchFamily="34" charset="0"/>
                <a:cs typeface="Arial" panose="020B0604020202020204" pitchFamily="34" charset="0"/>
              </a:rPr>
              <a:t>Phụ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lục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06-MP.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pt-BR" sz="2800" dirty="0">
                <a:effectLst/>
                <a:latin typeface="Arial" panose="020B0604020202020204" pitchFamily="34" charset="0"/>
                <a:ea typeface="Calibri" panose="020F0502020204030204" pitchFamily="34" charset="0"/>
                <a:cs typeface="Arial" panose="020B0604020202020204" pitchFamily="34" charset="0"/>
              </a:rPr>
              <a:t> phần công thức mỹ phẩm phải đáp ứng theo các Phụ lục (Annexes) - bản mới nhất của Hiệp định mỹ phẩm ASEAN (địa chỉ truy cập: </a:t>
            </a:r>
            <a:r>
              <a:rPr lang="pt-BR" sz="2800" b="1" i="1" dirty="0">
                <a:effectLst/>
                <a:latin typeface="Arial" panose="020B0604020202020204" pitchFamily="34" charset="0"/>
                <a:ea typeface="Calibri" panose="020F0502020204030204" pitchFamily="34" charset="0"/>
                <a:cs typeface="Arial" panose="020B0604020202020204" pitchFamily="34" charset="0"/>
              </a:rPr>
              <a:t>www.dav.gov.vn</a:t>
            </a:r>
            <a:r>
              <a:rPr lang="pt-BR" sz="2800" dirty="0">
                <a:effectLst/>
                <a:latin typeface="Arial" panose="020B0604020202020204" pitchFamily="34" charset="0"/>
                <a:ea typeface="Calibri" panose="020F0502020204030204" pitchFamily="34" charset="0"/>
                <a:cs typeface="Arial" panose="020B0604020202020204" pitchFamily="34" charset="0"/>
              </a:rPr>
              <a:t> hoặc </a:t>
            </a:r>
            <a:r>
              <a:rPr lang="pt-BR" sz="2800" b="1" i="1" dirty="0">
                <a:effectLst/>
                <a:latin typeface="Arial" panose="020B0604020202020204" pitchFamily="34" charset="0"/>
                <a:ea typeface="Calibri" panose="020F0502020204030204" pitchFamily="34" charset="0"/>
                <a:cs typeface="Arial" panose="020B0604020202020204" pitchFamily="34" charset="0"/>
              </a:rPr>
              <a:t>www.aseansec.org</a:t>
            </a:r>
            <a:r>
              <a:rPr lang="pt-BR"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87279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86785E-1EF5-4105-CBAF-F6B193894042}"/>
              </a:ext>
            </a:extLst>
          </p:cNvPr>
          <p:cNvSpPr>
            <a:spLocks noGrp="1"/>
          </p:cNvSpPr>
          <p:nvPr>
            <p:ph idx="1"/>
          </p:nvPr>
        </p:nvSpPr>
        <p:spPr>
          <a:xfrm>
            <a:off x="838200" y="1604865"/>
            <a:ext cx="10515600" cy="4450702"/>
          </a:xfrm>
        </p:spPr>
        <p:txBody>
          <a:bodyPr>
            <a:normAutofit fontScale="70000" lnSpcReduction="20000"/>
          </a:bodyPr>
          <a:lstStyle/>
          <a:p>
            <a:pPr marL="0" marR="0" indent="0" algn="just">
              <a:lnSpc>
                <a:spcPct val="150000"/>
              </a:lnSpc>
              <a:spcBef>
                <a:spcPts val="0"/>
              </a:spcBef>
              <a:spcAft>
                <a:spcPts val="0"/>
              </a:spcAft>
              <a:buNone/>
            </a:pPr>
            <a:r>
              <a:rPr lang="pt-BR" sz="2800" b="1" dirty="0">
                <a:effectLst/>
                <a:latin typeface="Arial" panose="020B0604020202020204" pitchFamily="34" charset="0"/>
                <a:ea typeface="Calibri" panose="020F0502020204030204" pitchFamily="34" charset="0"/>
                <a:cs typeface="Arial" panose="020B0604020202020204" pitchFamily="34" charset="0"/>
              </a:rPr>
              <a:t>Các thành phần chất cấm, các thành phần có quy định về giới hạn nồng độ, hàm lượng và điều kiện sử dụng trong công thức sản phẩm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những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chứa</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vi-VN" sz="2000" dirty="0">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0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cấm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kèm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lục</a:t>
            </a:r>
            <a:r>
              <a:rPr lang="en-US" sz="2800" dirty="0">
                <a:effectLst/>
                <a:latin typeface="Arial" panose="020B0604020202020204" pitchFamily="34" charset="0"/>
                <a:ea typeface="Calibri" panose="020F0502020204030204" pitchFamily="34" charset="0"/>
                <a:cs typeface="Arial" panose="020B0604020202020204" pitchFamily="34" charset="0"/>
              </a:rPr>
              <a:t> II (Annex II).</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phần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phần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thứ</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lục</a:t>
            </a:r>
            <a:r>
              <a:rPr lang="en-US" sz="2800" dirty="0">
                <a:effectLst/>
                <a:latin typeface="Arial" panose="020B0604020202020204" pitchFamily="34" charset="0"/>
                <a:ea typeface="Calibri" panose="020F0502020204030204" pitchFamily="34" charset="0"/>
                <a:cs typeface="Arial" panose="020B0604020202020204" pitchFamily="34" charset="0"/>
              </a:rPr>
              <a:t> III (Annex III),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nồng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hàm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lượng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vượt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nằm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phép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màu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lục</a:t>
            </a:r>
            <a:r>
              <a:rPr lang="en-US" sz="2800" dirty="0">
                <a:effectLst/>
                <a:latin typeface="Arial" panose="020B0604020202020204" pitchFamily="34" charset="0"/>
                <a:ea typeface="Calibri" panose="020F0502020204030204" pitchFamily="34" charset="0"/>
                <a:cs typeface="Arial" panose="020B0604020202020204" pitchFamily="34" charset="0"/>
              </a:rPr>
              <a:t> IV (Annex IV), </a:t>
            </a:r>
            <a:r>
              <a:rPr lang="en-US" sz="2800" dirty="0" err="1">
                <a:effectLst/>
                <a:latin typeface="Arial" panose="020B0604020202020204" pitchFamily="34" charset="0"/>
                <a:ea typeface="Calibri" panose="020F0502020204030204" pitchFamily="34" charset="0"/>
                <a:cs typeface="Arial" panose="020B0604020202020204" pitchFamily="34" charset="0"/>
              </a:rPr>
              <a:t>phần</a:t>
            </a:r>
            <a:r>
              <a:rPr lang="en-US" sz="2800" dirty="0">
                <a:effectLst/>
                <a:latin typeface="Arial" panose="020B0604020202020204" pitchFamily="34" charset="0"/>
                <a:ea typeface="Calibri" panose="020F0502020204030204" pitchFamily="34" charset="0"/>
                <a:cs typeface="Arial" panose="020B0604020202020204" pitchFamily="34" charset="0"/>
              </a:rPr>
              <a:t> 1, </a:t>
            </a:r>
            <a:r>
              <a:rPr lang="en-US" sz="2800" dirty="0" err="1">
                <a:effectLst/>
                <a:latin typeface="Arial" panose="020B0604020202020204" pitchFamily="34" charset="0"/>
                <a:ea typeface="Calibri" panose="020F0502020204030204" pitchFamily="34" charset="0"/>
                <a:cs typeface="Arial" panose="020B0604020202020204" pitchFamily="34" charset="0"/>
              </a:rPr>
              <a:t>trừ</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màu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mục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đích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nhuộm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tóc</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màu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lục</a:t>
            </a:r>
            <a:r>
              <a:rPr lang="en-US" sz="2800" dirty="0">
                <a:effectLst/>
                <a:latin typeface="Arial" panose="020B0604020202020204" pitchFamily="34" charset="0"/>
                <a:ea typeface="Calibri" panose="020F0502020204030204" pitchFamily="34" charset="0"/>
                <a:cs typeface="Arial" panose="020B0604020202020204" pitchFamily="34" charset="0"/>
              </a:rPr>
              <a:t> IV (Annex IV), </a:t>
            </a:r>
            <a:r>
              <a:rPr lang="en-US" sz="2800" dirty="0" err="1">
                <a:effectLst/>
                <a:latin typeface="Arial" panose="020B0604020202020204" pitchFamily="34" charset="0"/>
                <a:ea typeface="Calibri" panose="020F0502020204030204" pitchFamily="34" charset="0"/>
                <a:cs typeface="Arial" panose="020B0604020202020204" pitchFamily="34" charset="0"/>
              </a:rPr>
              <a:t>phần</a:t>
            </a:r>
            <a:r>
              <a:rPr lang="en-US" sz="2800" dirty="0">
                <a:effectLst/>
                <a:latin typeface="Arial" panose="020B0604020202020204" pitchFamily="34" charset="0"/>
                <a:ea typeface="Calibri" panose="020F0502020204030204" pitchFamily="34" charset="0"/>
                <a:cs typeface="Arial" panose="020B0604020202020204" pitchFamily="34" charset="0"/>
              </a:rPr>
              <a:t> 1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nêu</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2D21A117-85C2-28DC-E9ED-3BAFE63BE265}"/>
              </a:ext>
            </a:extLst>
          </p:cNvPr>
          <p:cNvSpPr>
            <a:spLocks noGrp="1"/>
          </p:cNvSpPr>
          <p:nvPr>
            <p:ph type="title"/>
          </p:nvPr>
        </p:nvSpPr>
        <p:spPr>
          <a:xfrm>
            <a:off x="838200" y="365125"/>
            <a:ext cx="10515600" cy="1325563"/>
          </a:xfrm>
        </p:spPr>
        <p:txBody>
          <a:bodyPr>
            <a:normAutofit fontScale="90000"/>
          </a:bodyPr>
          <a:lstStyle/>
          <a:p>
            <a:r>
              <a:rPr lang="en-US" sz="4400" b="1" dirty="0" err="1">
                <a:effectLst/>
                <a:latin typeface="Arial" panose="020B0604020202020204" pitchFamily="34" charset="0"/>
                <a:ea typeface="Calibri" panose="020F0502020204030204" pitchFamily="34" charset="0"/>
                <a:cs typeface="Arial" panose="020B0604020202020204" pitchFamily="34" charset="0"/>
              </a:rPr>
              <a:t>Yêu</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cầu</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về</a:t>
            </a:r>
            <a:r>
              <a:rPr lang="en-US" sz="4400" b="1" dirty="0">
                <a:effectLst/>
                <a:latin typeface="Arial" panose="020B0604020202020204" pitchFamily="34" charset="0"/>
                <a:ea typeface="Calibri" panose="020F0502020204030204" pitchFamily="34" charset="0"/>
                <a:cs typeface="Arial" panose="020B0604020202020204" pitchFamily="34" charset="0"/>
              </a:rPr>
              <a:t> an </a:t>
            </a:r>
            <a:r>
              <a:rPr lang="en-US" sz="4400" b="1" dirty="0" err="1">
                <a:effectLst/>
                <a:latin typeface="Arial" panose="020B0604020202020204" pitchFamily="34" charset="0"/>
                <a:ea typeface="Calibri" panose="020F0502020204030204" pitchFamily="34" charset="0"/>
                <a:cs typeface="Arial" panose="020B0604020202020204" pitchFamily="34" charset="0"/>
              </a:rPr>
              <a:t>toàn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sản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mỹ</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br>
              <a:rPr lang="en-US" sz="3600" dirty="0">
                <a:effectLst/>
                <a:latin typeface="Arial" panose="020B060402020202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66192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1CFFB-82BA-FF6C-93CB-40B0505934E4}"/>
              </a:ext>
            </a:extLst>
          </p:cNvPr>
          <p:cNvSpPr>
            <a:spLocks noGrp="1"/>
          </p:cNvSpPr>
          <p:nvPr>
            <p:ph type="title"/>
          </p:nvPr>
        </p:nvSpPr>
        <p:spPr>
          <a:xfrm>
            <a:off x="838200" y="1026367"/>
            <a:ext cx="10515600" cy="664321"/>
          </a:xfrm>
        </p:spPr>
        <p:txBody>
          <a:bodyPr>
            <a:normAutofit fontScale="90000"/>
          </a:bodyPr>
          <a:lstStyle/>
          <a:p>
            <a:pPr marL="0" marR="0" lvl="0" indent="-228600" defTabSz="914400" rtl="0" eaLnBrk="1" fontAlgn="auto" latinLnBrk="0" hangingPunct="1">
              <a:lnSpc>
                <a:spcPct val="150000"/>
              </a:lnSpc>
              <a:spcBef>
                <a:spcPts val="0"/>
              </a:spcBef>
              <a:spcAft>
                <a:spcPts val="0"/>
              </a:spcAft>
              <a:tabLst/>
              <a:defRPr/>
            </a:pPr>
            <a:r>
              <a:rPr kumimoji="0" lang="pt-BR"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 thành phần chất cấm, các thành phần có quy định về giới hạn nồng độ, hàm lượng và điều kiện sử dụng trong công thức sản phẩm mỹ phẩm</a:t>
            </a:r>
            <a:b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0DD1299-A8A1-A583-0102-0D30A9D56B66}"/>
              </a:ext>
            </a:extLst>
          </p:cNvPr>
          <p:cNvSpPr>
            <a:spLocks noGrp="1"/>
          </p:cNvSpPr>
          <p:nvPr>
            <p:ph idx="1"/>
          </p:nvPr>
        </p:nvSpPr>
        <p:spPr>
          <a:xfrm>
            <a:off x="838200" y="1530220"/>
            <a:ext cx="10515600" cy="5327780"/>
          </a:xfrm>
        </p:spPr>
        <p:txBody>
          <a:bodyPr/>
          <a:lstStyle/>
          <a:p>
            <a:pPr marL="0" marR="0" lvl="0" indent="0" algn="just" defTabSz="914400" rtl="0" eaLnBrk="1" fontAlgn="auto" latinLnBrk="0" hangingPunct="1">
              <a:lnSpc>
                <a:spcPct val="150000"/>
              </a:lnSpc>
              <a:spcBef>
                <a:spcPts val="0"/>
              </a:spcBef>
              <a:spcAft>
                <a:spcPts val="0"/>
              </a:spcAft>
              <a:buClrTx/>
              <a:buSzTx/>
              <a:buNone/>
              <a:tabLst/>
              <a:defRPr/>
            </a:pPr>
            <a:r>
              <a:rPr lang="vi-VN" sz="20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bảo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quản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nằm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ngoài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danh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Phụ</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VI (Annex VI),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phần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1.</a:t>
            </a:r>
          </a:p>
          <a:p>
            <a:pPr marL="0" marR="0" lvl="0" indent="0" algn="just" defTabSz="914400" rtl="0" eaLnBrk="1" fontAlgn="auto" latinLnBrk="0" hangingPunct="1">
              <a:lnSpc>
                <a:spcPct val="150000"/>
              </a:lnSpc>
              <a:spcBef>
                <a:spcPts val="0"/>
              </a:spcBef>
              <a:spcAft>
                <a:spcPts val="0"/>
              </a:spcAft>
              <a:buClrTx/>
              <a:buSzTx/>
              <a:buNone/>
              <a:tabLst/>
              <a:defRPr/>
            </a:pPr>
            <a:r>
              <a:rPr lang="vi-VN"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bảo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quản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được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liệt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kê</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Phụ</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VI (Annex VI),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phần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1,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với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hàm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lượng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vượt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quá</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giới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hạn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hoặc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nằm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ngoài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điều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kiện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phép</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trừ</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trường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hợp</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này</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được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sử</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dụng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với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đích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đặc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biệt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không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liên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quan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đến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công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dụng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là</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bảo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quản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t>
            </a:r>
          </a:p>
          <a:p>
            <a:pPr marL="0" marR="0" lvl="0" indent="0" algn="just" defTabSz="914400" rtl="0" eaLnBrk="1" fontAlgn="auto" latinLnBrk="0" hangingPunct="1">
              <a:lnSpc>
                <a:spcPct val="150000"/>
              </a:lnSpc>
              <a:spcBef>
                <a:spcPts val="0"/>
              </a:spcBef>
              <a:spcAft>
                <a:spcPts val="0"/>
              </a:spcAft>
              <a:buClrTx/>
              <a:buSzTx/>
              <a:buNone/>
              <a:tabLst/>
              <a:defRPr/>
            </a:pPr>
            <a:r>
              <a:rPr lang="vi-VN"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lọc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tia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tử</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ngoại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nằm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ngoài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danh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Phụ</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VII (Annex VII),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phần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1.</a:t>
            </a:r>
          </a:p>
          <a:p>
            <a:pPr marR="0" lvl="0" algn="just" defTabSz="914400" rtl="0" eaLnBrk="1" fontAlgn="auto" latinLnBrk="0" hangingPunct="1">
              <a:lnSpc>
                <a:spcPct val="150000"/>
              </a:lnSpc>
              <a:spcBef>
                <a:spcPts val="0"/>
              </a:spcBef>
              <a:spcAft>
                <a:spcPts val="0"/>
              </a:spcAft>
              <a:buClrTx/>
              <a:buSzTx/>
              <a:buFontTx/>
              <a:buChar char="-"/>
              <a:tabLst/>
              <a:defRPr/>
            </a:pP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lọc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tia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tử</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ngoại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nằm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Phụ</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VII (Annex VII),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phần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1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nhưng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có</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hàm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lượng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vượt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quá</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giới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hạn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hoặc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điều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kiện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phép</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t>
            </a:r>
            <a:endParaRPr kumimoji="0" lang="vi-VN"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R="0" lvl="0" algn="just" defTabSz="914400" rtl="0" eaLnBrk="1" fontAlgn="auto" latinLnBrk="0" hangingPunct="1">
              <a:lnSpc>
                <a:spcPct val="150000"/>
              </a:lnSpc>
              <a:spcBef>
                <a:spcPts val="0"/>
              </a:spcBef>
              <a:spcAft>
                <a:spcPts val="0"/>
              </a:spcAft>
              <a:buClrTx/>
              <a:buSzTx/>
              <a:buFontTx/>
              <a:buChar char="-"/>
              <a:tabLst/>
              <a:defRPr/>
            </a:pP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Sự</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có</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mặt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của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các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được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liệt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kê</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Phụ</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lục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II (Annex II)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với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hàm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lượng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vết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vẫn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được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chấp</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nhận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nếu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vì</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lý</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do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kỹ</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thuật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không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thể</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tránh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được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trong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Thực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hành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tốt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sản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xuất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mỹ</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phẩm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và</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vẫn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đảm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bảo</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yêu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cầu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về</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độ</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an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toàn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của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mỹ</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phẩm</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như</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quy</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định</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tại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Điều</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13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của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Thông</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tư</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này</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2622611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736B-CCB3-D387-0319-DC0B5993C8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3F81D9-F716-B4FA-1846-70C5665559D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40572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F1A24-5AAA-E163-A1E6-FE0AF928022F}"/>
              </a:ext>
            </a:extLst>
          </p:cNvPr>
          <p:cNvSpPr>
            <a:spLocks noGrp="1"/>
          </p:cNvSpPr>
          <p:nvPr>
            <p:ph type="title"/>
          </p:nvPr>
        </p:nvSpPr>
        <p:spPr/>
        <p:txBody>
          <a:bodyPr/>
          <a:lstStyle/>
          <a:p>
            <a:pPr algn="ctr"/>
            <a:r>
              <a:rPr lang="pt-BR" sz="4400" b="1" dirty="0">
                <a:effectLst/>
                <a:latin typeface="Arial" panose="020B0604020202020204" pitchFamily="34" charset="0"/>
                <a:ea typeface="Calibri" panose="020F0502020204030204" pitchFamily="34" charset="0"/>
                <a:cs typeface="Arial" panose="020B0604020202020204" pitchFamily="34" charset="0"/>
              </a:rPr>
              <a:t>Ghi nhãn mỹ phẩm</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C5298A6-2576-78BD-0145-921A88043928}"/>
              </a:ext>
            </a:extLst>
          </p:cNvPr>
          <p:cNvSpPr>
            <a:spLocks noGrp="1"/>
          </p:cNvSpPr>
          <p:nvPr>
            <p:ph idx="1"/>
          </p:nvPr>
        </p:nvSpPr>
        <p:spPr>
          <a:xfrm>
            <a:off x="838200" y="1231641"/>
            <a:ext cx="10515600" cy="4945322"/>
          </a:xfrm>
        </p:spPr>
        <p:txBody>
          <a:bodyPr>
            <a:normAutofit lnSpcReduction="10000"/>
          </a:bodyPr>
          <a:lstStyle/>
          <a:p>
            <a:pPr marL="0" marR="0" algn="just">
              <a:lnSpc>
                <a:spcPct val="150000"/>
              </a:lnSpc>
              <a:spcBef>
                <a:spcPts val="0"/>
              </a:spcBef>
              <a:spcAft>
                <a:spcPts val="0"/>
              </a:spcAft>
            </a:pPr>
            <a:r>
              <a:rPr lang="pt-BR" sz="2800" b="1" dirty="0">
                <a:effectLst/>
                <a:latin typeface="Arial" panose="020B0604020202020204" pitchFamily="34" charset="0"/>
                <a:ea typeface="Calibri" panose="020F0502020204030204" pitchFamily="34" charset="0"/>
                <a:cs typeface="Arial" panose="020B0604020202020204" pitchFamily="34" charset="0"/>
              </a:rPr>
              <a:t>Vị trí nhãn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Nhãn mỹ phẩm phải được gắn trên hàng hóa, bao bì thương phẩm của hàng hóa ở vị trí khi quan sát có thể nhận biết được dễ dàng, đầy đủ các nội dung quy định của nhãn mà không phải tháo rời các chi tiết, các phần của hàng hóa.</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Trường hợp không được hoặc không thể mở bao bì ngoài thì trên bao bì ngoài phải có nhãn và nhãn phải trình bày đầy đủ các nội dung bắt buộc.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5772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4720-412E-25FA-2486-A7467D2C70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DC4B3A-EB3D-1CA9-C8CC-6C1579EDA188}"/>
              </a:ext>
            </a:extLst>
          </p:cNvPr>
          <p:cNvSpPr>
            <a:spLocks noGrp="1"/>
          </p:cNvSpPr>
          <p:nvPr>
            <p:ph idx="1"/>
          </p:nvPr>
        </p:nvSpPr>
        <p:spPr>
          <a:xfrm>
            <a:off x="838200" y="877078"/>
            <a:ext cx="10515600" cy="5299885"/>
          </a:xfrm>
        </p:spPr>
        <p:txBody>
          <a:bodyPr>
            <a:normAutofit fontScale="92500" lnSpcReduction="20000"/>
          </a:bodyPr>
          <a:lstStyle/>
          <a:p>
            <a:pPr marL="0" marR="0" indent="0" algn="just">
              <a:lnSpc>
                <a:spcPct val="150000"/>
              </a:lnSpc>
              <a:spcBef>
                <a:spcPts val="0"/>
              </a:spcBef>
              <a:spcAft>
                <a:spcPts val="0"/>
              </a:spcAft>
              <a:buNone/>
            </a:pPr>
            <a:r>
              <a:rPr lang="vi-VN" sz="2800" b="1" i="1" dirty="0" err="1">
                <a:effectLst/>
                <a:ea typeface="Calibri" panose="020F0502020204030204" pitchFamily="34" charset="0"/>
                <a:cs typeface="Times New Roman" panose="02020603050405020304" pitchFamily="18" charset="0"/>
              </a:rPr>
              <a:t>Mục</a:t>
            </a:r>
            <a:r>
              <a:rPr lang="vi-VN" sz="2800" b="1" i="1" dirty="0">
                <a:effectLst/>
                <a:ea typeface="Calibri" panose="020F0502020204030204" pitchFamily="34" charset="0"/>
                <a:cs typeface="Times New Roman" panose="02020603050405020304" pitchFamily="18" charset="0"/>
              </a:rPr>
              <a:t> tiêu </a:t>
            </a:r>
            <a:r>
              <a:rPr lang="en-US" sz="2800" b="1" i="1" dirty="0" err="1">
                <a:effectLst/>
                <a:ea typeface="Calibri" panose="020F0502020204030204" pitchFamily="34" charset="0"/>
                <a:cs typeface="Times New Roman" panose="02020603050405020304" pitchFamily="18" charset="0"/>
              </a:rPr>
              <a:t>học</a:t>
            </a:r>
            <a:r>
              <a:rPr lang="en-US" sz="2800" b="1" i="1" dirty="0">
                <a:effectLst/>
                <a:ea typeface="Calibri" panose="020F0502020204030204" pitchFamily="34" charset="0"/>
                <a:cs typeface="Times New Roman" panose="02020603050405020304" pitchFamily="18" charset="0"/>
              </a:rPr>
              <a:t> </a:t>
            </a:r>
            <a:r>
              <a:rPr lang="en-US" sz="2800" b="1" i="1" dirty="0" err="1">
                <a:effectLst/>
                <a:ea typeface="Calibri" panose="020F0502020204030204" pitchFamily="34" charset="0"/>
                <a:cs typeface="Times New Roman" panose="02020603050405020304" pitchFamily="18" charset="0"/>
              </a:rPr>
              <a:t>tập</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Kiến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thức</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a:t>
            </a:r>
            <a:r>
              <a:rPr lang="en-US" sz="2800" dirty="0" err="1">
                <a:effectLst/>
                <a:ea typeface="Calibri" panose="020F0502020204030204" pitchFamily="34" charset="0"/>
                <a:cs typeface="Times New Roman" panose="02020603050405020304" pitchFamily="18" charset="0"/>
              </a:rPr>
              <a:t>Trình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bày</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được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những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quy</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định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về</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quản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lý</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và</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sử</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dụng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mỹ</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phẩm</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dược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phẩm</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trong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ngành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chăm</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sóc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sắc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đẹp</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Kỹ</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năng</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Sử</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dụng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được</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tư</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duy</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phản</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biện</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để</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phân</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tích</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các</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tình</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huống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đúng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và</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không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đúng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khi</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thực</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hiện</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hành</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nghề</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trong</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khuôn</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khổ</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pháp</a:t>
            </a:r>
            <a:r>
              <a:rPr lang="en-US" sz="2800" dirty="0">
                <a:effectLst/>
                <a:ea typeface="Times New Roman" panose="02020603050405020304" pitchFamily="18" charset="0"/>
                <a:cs typeface="Times New Roman" panose="02020603050405020304" pitchFamily="18" charset="0"/>
              </a:rPr>
              <a:t> </a:t>
            </a:r>
            <a:r>
              <a:rPr lang="en-US" sz="2800" dirty="0" err="1">
                <a:effectLst/>
                <a:ea typeface="Times New Roman" panose="02020603050405020304" pitchFamily="18" charset="0"/>
                <a:cs typeface="Times New Roman" panose="02020603050405020304" pitchFamily="18" charset="0"/>
              </a:rPr>
              <a:t>luật</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Năng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lực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tự</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chủ</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và</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trách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nhiệm</a:t>
            </a:r>
            <a:endParaRPr lang="en-US" sz="2000" dirty="0">
              <a:effectLst/>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Rèn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luyện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kỹ</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năng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thuyết</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trình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diễn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giảng</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trước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lớp</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cách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làm</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việc</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theo</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nhóm</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cách</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xử</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lý</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vấn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đề</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đòi</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hỏi</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có</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sự</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liên</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kết</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cá</a:t>
            </a:r>
            <a:r>
              <a:rPr lang="en-US" sz="2800" dirty="0">
                <a:effectLst/>
                <a:ea typeface="Calibri" panose="020F0502020204030204" pitchFamily="34" charset="0"/>
                <a:cs typeface="Times New Roman" panose="02020603050405020304" pitchFamily="18" charset="0"/>
              </a:rPr>
              <a:t> </a:t>
            </a:r>
            <a:r>
              <a:rPr lang="en-US" sz="2800" dirty="0" err="1">
                <a:effectLst/>
                <a:ea typeface="Calibri" panose="020F0502020204030204" pitchFamily="34" charset="0"/>
                <a:cs typeface="Times New Roman" panose="02020603050405020304" pitchFamily="18" charset="0"/>
              </a:rPr>
              <a:t>nhân</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85827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8ECBE-5D51-7E92-5639-66F8B1C71C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8FAE39-A27F-FDD6-CE3C-9CF16E420EBF}"/>
              </a:ext>
            </a:extLst>
          </p:cNvPr>
          <p:cNvSpPr>
            <a:spLocks noGrp="1"/>
          </p:cNvSpPr>
          <p:nvPr>
            <p:ph idx="1"/>
          </p:nvPr>
        </p:nvSpPr>
        <p:spPr>
          <a:xfrm>
            <a:off x="838200" y="365125"/>
            <a:ext cx="10515600" cy="5811838"/>
          </a:xfrm>
        </p:spPr>
        <p:txBody>
          <a:bodyPr>
            <a:normAutofit fontScale="62500" lnSpcReduction="20000"/>
          </a:bodyPr>
          <a:lstStyle/>
          <a:p>
            <a:pPr marL="0" marR="0" indent="0" algn="just">
              <a:lnSpc>
                <a:spcPct val="150000"/>
              </a:lnSpc>
              <a:spcBef>
                <a:spcPts val="0"/>
              </a:spcBef>
              <a:spcAft>
                <a:spcPts val="0"/>
              </a:spcAft>
              <a:buNone/>
            </a:pPr>
            <a:r>
              <a:rPr lang="pt-BR" sz="2800" b="1" dirty="0">
                <a:effectLst/>
                <a:latin typeface="Arial" panose="020B0604020202020204" pitchFamily="34" charset="0"/>
                <a:ea typeface="Calibri" panose="020F0502020204030204" pitchFamily="34" charset="0"/>
                <a:cs typeface="Arial" panose="020B0604020202020204" pitchFamily="34" charset="0"/>
              </a:rPr>
              <a:t>Nội dung bắt buộc phải ghi trên nhãn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Nhãn sản phẩm mỹ phẩm phải phù hợp với yêu cầu ghi nhãn mỹ phẩm của ASEAN.</a:t>
            </a:r>
            <a:r>
              <a:rPr lang="pt-BR" sz="2800" b="1" dirty="0">
                <a:effectLst/>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Những thông tin sau phải được thể hiện trên nhãn sản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Tên của sản phẩm và chức năng của nó, trừ khi dạng trình bày sản phẩm đã thể hiện rõ ràng chức năng của sản phẩm;</a:t>
            </a:r>
            <a:endParaRPr lang="vi-VN" sz="2000" dirty="0">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000"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 Hướng dẫn sử dụng, trừ khi dạng trình bày đã thể hiện rõ ràng cách sử dụng của sản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 Thành phần công thức đầy đủ: Phải ghi rõ các thành phần theo danh pháp quốc tế quy định trong các ấn phẩm mới nhất nêu tại điểm c khoản 1 Điều 5 của Thông tư này (không phải ghi tỷ lệ phần trăm của các thành phần);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fr-FR" sz="2800" dirty="0" err="1">
                <a:effectLst/>
                <a:latin typeface="Arial" panose="020B0604020202020204" pitchFamily="34" charset="0"/>
                <a:ea typeface="Calibri" panose="020F0502020204030204" pitchFamily="34" charset="0"/>
                <a:cs typeface="Arial" panose="020B0604020202020204" pitchFamily="34" charset="0"/>
              </a:rPr>
              <a:t>Tên</a:t>
            </a:r>
            <a:r>
              <a:rPr lang="fr-FR" sz="2800" dirty="0">
                <a:effectLst/>
                <a:latin typeface="Arial" panose="020B0604020202020204" pitchFamily="34" charset="0"/>
                <a:ea typeface="Calibri" panose="020F0502020204030204" pitchFamily="34" charset="0"/>
                <a:cs typeface="Arial" panose="020B0604020202020204" pitchFamily="34" charset="0"/>
              </a:rPr>
              <a:t> </a:t>
            </a:r>
            <a:r>
              <a:rPr lang="fr-FR" sz="2800" dirty="0" err="1">
                <a:effectLst/>
                <a:latin typeface="Arial" panose="020B0604020202020204" pitchFamily="34" charset="0"/>
                <a:ea typeface="Calibri" panose="020F0502020204030204" pitchFamily="34" charset="0"/>
                <a:cs typeface="Arial" panose="020B0604020202020204" pitchFamily="34" charset="0"/>
              </a:rPr>
              <a:t>nước</a:t>
            </a:r>
            <a:r>
              <a:rPr lang="fr-FR" sz="2800" dirty="0">
                <a:effectLst/>
                <a:latin typeface="Arial" panose="020B0604020202020204" pitchFamily="34" charset="0"/>
                <a:ea typeface="Calibri" panose="020F0502020204030204" pitchFamily="34" charset="0"/>
                <a:cs typeface="Arial" panose="020B0604020202020204" pitchFamily="34" charset="0"/>
              </a:rPr>
              <a:t> </a:t>
            </a:r>
            <a:r>
              <a:rPr lang="fr-FR" sz="2800" dirty="0" err="1">
                <a:effectLst/>
                <a:latin typeface="Arial" panose="020B0604020202020204" pitchFamily="34" charset="0"/>
                <a:ea typeface="Calibri" panose="020F0502020204030204" pitchFamily="34" charset="0"/>
                <a:cs typeface="Arial" panose="020B0604020202020204" pitchFamily="34" charset="0"/>
              </a:rPr>
              <a:t>sản</a:t>
            </a:r>
            <a:r>
              <a:rPr lang="fr-FR" sz="2800" dirty="0">
                <a:effectLst/>
                <a:latin typeface="Arial" panose="020B0604020202020204" pitchFamily="34" charset="0"/>
                <a:ea typeface="Calibri" panose="020F0502020204030204" pitchFamily="34" charset="0"/>
                <a:cs typeface="Arial" panose="020B0604020202020204" pitchFamily="34" charset="0"/>
              </a:rPr>
              <a:t> </a:t>
            </a:r>
            <a:r>
              <a:rPr lang="fr-FR" sz="2800" dirty="0" err="1">
                <a:effectLst/>
                <a:latin typeface="Arial" panose="020B0604020202020204" pitchFamily="34" charset="0"/>
                <a:ea typeface="Calibri" panose="020F0502020204030204" pitchFamily="34" charset="0"/>
                <a:cs typeface="Arial" panose="020B0604020202020204" pitchFamily="34" charset="0"/>
              </a:rPr>
              <a:t>xuất</a:t>
            </a:r>
            <a:r>
              <a:rPr lang="fr-FR" sz="2800" dirty="0">
                <a:effectLst/>
                <a:latin typeface="Arial" panose="020B0604020202020204" pitchFamily="34" charset="0"/>
                <a:ea typeface="Calibri" panose="020F0502020204030204" pitchFamily="34" charset="0"/>
                <a:cs typeface="Arial" panose="020B0604020202020204" pitchFamily="34" charset="0"/>
              </a:rPr>
              <a:t>;</a:t>
            </a:r>
            <a:endParaRPr lang="vi-VN" sz="2000" dirty="0">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000" dirty="0">
                <a:effectLst/>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 Tên và địa chỉ của tổ chức, cá nhân chịu trách nhiệm đưa sản phẩm ra thị trường</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Định lượng thể hiện bằng khối lượng tịnh hoặc thể tích, theo hệ mét hoặc cả hệ mét và hệ đo lường Anh;</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lô</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xuất</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Ngày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xuất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dùng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phải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một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rõ</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ràng</a:t>
            </a:r>
            <a:r>
              <a:rPr lang="en-US" sz="2800" dirty="0">
                <a:effectLst/>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3323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34DD-B3CE-64FD-ED30-61C9FFDEB7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8B31A2-9029-DE12-DDD8-F9E6DAC1EE8B}"/>
              </a:ext>
            </a:extLst>
          </p:cNvPr>
          <p:cNvSpPr>
            <a:spLocks noGrp="1"/>
          </p:cNvSpPr>
          <p:nvPr>
            <p:ph idx="1"/>
          </p:nvPr>
        </p:nvSpPr>
        <p:spPr>
          <a:xfrm>
            <a:off x="763555" y="737118"/>
            <a:ext cx="10515600" cy="5506698"/>
          </a:xfrm>
        </p:spPr>
        <p:txBody>
          <a:bodyPr>
            <a:normAutofit fontScale="70000" lnSpcReduction="20000"/>
          </a:bodyPr>
          <a:lstStyle/>
          <a:p>
            <a:pPr marL="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Quy</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định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về</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quảng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cáo</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mỹ</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thực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phương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chúng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hình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trang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điện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tử</a:t>
            </a:r>
            <a:r>
              <a:rPr lang="en-US" sz="2800" dirty="0">
                <a:effectLst/>
                <a:latin typeface="Arial" panose="020B0604020202020204" pitchFamily="34" charset="0"/>
                <a:ea typeface="Calibri" panose="020F0502020204030204" pitchFamily="34" charset="0"/>
                <a:cs typeface="Arial" panose="020B0604020202020204" pitchFamily="34" charset="0"/>
              </a:rPr>
              <a:t> (Internet, Website), </a:t>
            </a:r>
            <a:r>
              <a:rPr lang="en-US" sz="2800" dirty="0" err="1">
                <a:effectLst/>
                <a:latin typeface="Arial" panose="020B0604020202020204" pitchFamily="34" charset="0"/>
                <a:ea typeface="Calibri" panose="020F0502020204030204" pitchFamily="34" charset="0"/>
                <a:cs typeface="Arial" panose="020B0604020202020204" pitchFamily="34" charset="0"/>
              </a:rPr>
              <a:t>sách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pano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phích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dưới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phương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khác</a:t>
            </a:r>
            <a:r>
              <a:rPr lang="en-US" sz="2800" dirty="0">
                <a:effectLst/>
                <a:latin typeface="Arial" panose="020B0604020202020204" pitchFamily="34" charset="0"/>
                <a:ea typeface="Calibri" panose="020F0502020204030204" pitchFamily="34" charset="0"/>
                <a:cs typeface="Arial" panose="020B0604020202020204" pitchFamily="34" charset="0"/>
              </a:rPr>
              <a:t> do </a:t>
            </a:r>
            <a:r>
              <a:rPr lang="en-US" sz="2800" dirty="0" err="1">
                <a:effectLst/>
                <a:latin typeface="Arial" panose="020B0604020202020204" pitchFamily="34" charset="0"/>
                <a:ea typeface="Calibri" panose="020F0502020204030204" pitchFamily="34" charset="0"/>
                <a:cs typeface="Arial" panose="020B0604020202020204" pitchFamily="34" charset="0"/>
              </a:rPr>
              <a:t>đơn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thực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uỷ</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thực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giới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chỉ</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phép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Phiếu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tiếp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hồ</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Nội</a:t>
            </a:r>
            <a:r>
              <a:rPr lang="en-US" sz="2800" dirty="0">
                <a:effectLst/>
                <a:latin typeface="Arial" panose="020B0604020202020204" pitchFamily="34" charset="0"/>
                <a:ea typeface="Calibri" panose="020F0502020204030204" pitchFamily="34" charset="0"/>
                <a:cs typeface="Arial" panose="020B0604020202020204" pitchFamily="34" charset="0"/>
              </a:rPr>
              <a:t> dung </a:t>
            </a:r>
            <a:r>
              <a:rPr lang="en-US" sz="2800" dirty="0" err="1">
                <a:effectLst/>
                <a:latin typeface="Arial" panose="020B0604020202020204" pitchFamily="34" charset="0"/>
                <a:ea typeface="Calibri" panose="020F0502020204030204" pitchFamily="34" charset="0"/>
                <a:cs typeface="Arial" panose="020B0604020202020204" pitchFamily="34" charset="0"/>
              </a:rPr>
              <a:t>quảng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phải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tính</a:t>
            </a:r>
            <a:r>
              <a:rPr lang="en-US" sz="2800" dirty="0">
                <a:effectLst/>
                <a:latin typeface="Arial" panose="020B0604020202020204" pitchFamily="34" charset="0"/>
                <a:ea typeface="Calibri" panose="020F0502020204030204" pitchFamily="34" charset="0"/>
                <a:cs typeface="Arial" panose="020B0604020202020204" pitchFamily="34" charset="0"/>
              </a:rPr>
              <a:t> an </a:t>
            </a:r>
            <a:r>
              <a:rPr lang="en-US" sz="2800" dirty="0" err="1">
                <a:effectLst/>
                <a:latin typeface="Arial" panose="020B0604020202020204" pitchFamily="34" charset="0"/>
                <a:ea typeface="Calibri" panose="020F0502020204030204" pitchFamily="34" charset="0"/>
                <a:cs typeface="Arial" panose="020B0604020202020204" pitchFamily="34" charset="0"/>
              </a:rPr>
              <a:t>toàn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phải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tuân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hướng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dẫn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tính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ASEAN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6364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91B96-2AF8-5D8F-A390-3617153F0E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88C05D-DD16-F420-DCC9-5ADCB3BE889F}"/>
              </a:ext>
            </a:extLst>
          </p:cNvPr>
          <p:cNvSpPr>
            <a:spLocks noGrp="1"/>
          </p:cNvSpPr>
          <p:nvPr>
            <p:ph idx="1"/>
          </p:nvPr>
        </p:nvSpPr>
        <p:spPr>
          <a:xfrm>
            <a:off x="838200" y="690466"/>
            <a:ext cx="10515600" cy="5094612"/>
          </a:xfrm>
        </p:spPr>
        <p:txBody>
          <a:bodyPr>
            <a:normAutofit lnSpcReduction="10000"/>
          </a:bodyPr>
          <a:lstStyle/>
          <a:p>
            <a:pPr marL="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Nội</a:t>
            </a:r>
            <a:r>
              <a:rPr lang="en-US" sz="2800" b="1" dirty="0">
                <a:effectLst/>
                <a:latin typeface="Arial" panose="020B0604020202020204" pitchFamily="34" charset="0"/>
                <a:ea typeface="Calibri" panose="020F0502020204030204" pitchFamily="34" charset="0"/>
                <a:cs typeface="Arial" panose="020B0604020202020204" pitchFamily="34" charset="0"/>
              </a:rPr>
              <a:t> dung </a:t>
            </a:r>
            <a:r>
              <a:rPr lang="en-US" sz="2800" b="1" dirty="0" err="1">
                <a:effectLst/>
                <a:latin typeface="Arial" panose="020B0604020202020204" pitchFamily="34" charset="0"/>
                <a:ea typeface="Calibri" panose="020F0502020204030204" pitchFamily="34" charset="0"/>
                <a:cs typeface="Arial" panose="020B0604020202020204" pitchFamily="34" charset="0"/>
              </a:rPr>
              <a:t>quảng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cáo</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mỹ</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phẩm</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hội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thảo</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sự</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kiện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giới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thiệu</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mỹ</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Tính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nêu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tính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yếu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chưa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chỉ</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chịu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nhiệm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ra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Lưu</a:t>
            </a:r>
            <a:r>
              <a:rPr lang="en-US" sz="2800" dirty="0">
                <a:effectLst/>
                <a:latin typeface="Arial" panose="020B0604020202020204" pitchFamily="34" charset="0"/>
                <a:ea typeface="Calibri" panose="020F0502020204030204" pitchFamily="34" charset="0"/>
                <a:cs typeface="Arial" panose="020B0604020202020204" pitchFamily="34" charset="0"/>
              </a:rPr>
              <a:t> ý </a:t>
            </a:r>
            <a:r>
              <a:rPr lang="en-US" sz="2800" dirty="0" err="1">
                <a:effectLst/>
                <a:latin typeface="Arial" panose="020B0604020202020204" pitchFamily="34" charset="0"/>
                <a:ea typeface="Calibri" panose="020F0502020204030204" pitchFamily="34" charset="0"/>
                <a:cs typeface="Arial" panose="020B0604020202020204" pitchFamily="34" charset="0"/>
              </a:rPr>
              <a:t>khi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dụng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31038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A2C0-E32A-7FB1-C299-8415CD2CF9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690DA7-D53B-5BF5-2ACF-3A5E05B9A2E4}"/>
              </a:ext>
            </a:extLst>
          </p:cNvPr>
          <p:cNvSpPr>
            <a:spLocks noGrp="1"/>
          </p:cNvSpPr>
          <p:nvPr>
            <p:ph idx="1"/>
          </p:nvPr>
        </p:nvSpPr>
        <p:spPr>
          <a:xfrm>
            <a:off x="838200" y="830424"/>
            <a:ext cx="10515600" cy="5346539"/>
          </a:xfrm>
        </p:spPr>
        <p:txBody>
          <a:bodyPr>
            <a:normAutofit/>
          </a:bodyPr>
          <a:lstStyle/>
          <a:p>
            <a:pPr marL="0" marR="0" algn="just">
              <a:lnSpc>
                <a:spcPct val="150000"/>
              </a:lnSpc>
              <a:spcBef>
                <a:spcPts val="0"/>
              </a:spcBef>
              <a:spcAft>
                <a:spcPts val="0"/>
              </a:spcAft>
            </a:pPr>
            <a:r>
              <a:rPr lang="pt-BR" sz="2800" b="1" dirty="0">
                <a:effectLst/>
                <a:latin typeface="Arial" panose="020B0604020202020204" pitchFamily="34" charset="0"/>
                <a:ea typeface="Calibri" panose="020F0502020204030204" pitchFamily="34" charset="0"/>
                <a:cs typeface="Arial" panose="020B0604020202020204" pitchFamily="34" charset="0"/>
              </a:rPr>
              <a:t>Quyền của người tiêu dùng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800" dirty="0">
                <a:effectLst/>
                <a:latin typeface="Arial" panose="020B0604020202020204" pitchFamily="34" charset="0"/>
                <a:ea typeface="Calibri" panose="020F0502020204030204" pitchFamily="34" charset="0"/>
                <a:cs typeface="Arial" panose="020B0604020202020204" pitchFamily="34" charset="0"/>
              </a:rPr>
              <a:t>- </a:t>
            </a:r>
            <a:r>
              <a:rPr lang="pt-BR" sz="2800" dirty="0">
                <a:effectLst/>
                <a:latin typeface="Arial" panose="020B0604020202020204" pitchFamily="34" charset="0"/>
                <a:ea typeface="Calibri" panose="020F0502020204030204" pitchFamily="34" charset="0"/>
                <a:cs typeface="Arial" panose="020B0604020202020204" pitchFamily="34" charset="0"/>
              </a:rPr>
              <a:t>Người tiêu dùng có quyền được thông tin về mỹ phẩm, có quyền khiếu nại, tố cáo và yêu cầu đơn vị kinh doanh mỹ phẩm bồi thường thiệt hại theo quy định của pháp luật do sử dụng mỹ phẩm sản xuất, lưu thông không đảm bảo chất lượng, không an toàn.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32/2019/TT-BYT </a:t>
            </a:r>
            <a:r>
              <a:rPr lang="en-US" sz="2800" dirty="0" err="1">
                <a:effectLst/>
                <a:latin typeface="Arial" panose="020B0604020202020204" pitchFamily="34" charset="0"/>
                <a:ea typeface="Calibri" panose="020F0502020204030204" pitchFamily="34" charset="0"/>
                <a:cs typeface="Arial" panose="020B0604020202020204" pitchFamily="34" charset="0"/>
              </a:rPr>
              <a:t>sửa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đổi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bổ</a:t>
            </a:r>
            <a:r>
              <a:rPr lang="en-US" sz="2800" dirty="0">
                <a:effectLst/>
                <a:latin typeface="Arial" panose="020B0604020202020204" pitchFamily="34" charset="0"/>
                <a:ea typeface="Calibri" panose="020F0502020204030204" pitchFamily="34" charset="0"/>
                <a:cs typeface="Arial" panose="020B0604020202020204" pitchFamily="34" charset="0"/>
              </a:rPr>
              <a:t> sung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mỹ</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4105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135C-2897-BC4C-8347-D73E4C7EE9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6DA74E-0A7C-DD1E-F398-9024684B3363}"/>
              </a:ext>
            </a:extLst>
          </p:cNvPr>
          <p:cNvSpPr>
            <a:spLocks noGrp="1"/>
          </p:cNvSpPr>
          <p:nvPr>
            <p:ph idx="1"/>
          </p:nvPr>
        </p:nvSpPr>
        <p:spPr>
          <a:xfrm>
            <a:off x="838200" y="597159"/>
            <a:ext cx="10515600" cy="5579804"/>
          </a:xfrm>
        </p:spPr>
        <p:txBody>
          <a:bodyPr>
            <a:normAutofit fontScale="92500" lnSpcReduction="20000"/>
          </a:bodyPr>
          <a:lstStyle/>
          <a:p>
            <a:pPr algn="just">
              <a:lnSpc>
                <a:spcPct val="150000"/>
              </a:lnSpc>
            </a:pPr>
            <a:r>
              <a:rPr lang="en-US" dirty="0" err="1">
                <a:latin typeface="Arial" panose="020B0604020202020204" pitchFamily="34" charset="0"/>
                <a:cs typeface="Arial" panose="020B0604020202020204" pitchFamily="34" charset="0"/>
              </a:rPr>
              <a:t>Bài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tập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nhóm</a:t>
            </a:r>
            <a:endParaRPr lang="en-US" dirty="0">
              <a:latin typeface="Arial" panose="020B0604020202020204" pitchFamily="34" charset="0"/>
              <a:cs typeface="Arial" panose="020B0604020202020204" pitchFamily="34" charset="0"/>
            </a:endParaRPr>
          </a:p>
          <a:p>
            <a:pPr algn="just">
              <a:lnSpc>
                <a:spcPct val="150000"/>
              </a:lnSpc>
            </a:pP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chức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năng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kiểm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a:t>
            </a:r>
            <a:r>
              <a:rPr lang="en-US" dirty="0">
                <a:latin typeface="Arial" panose="020B0604020202020204" pitchFamily="34" charset="0"/>
                <a:cs typeface="Arial" panose="020B0604020202020204" pitchFamily="34" charset="0"/>
              </a:rPr>
              <a:t> 1 </a:t>
            </a:r>
            <a:r>
              <a:rPr lang="en-US" dirty="0" err="1">
                <a:latin typeface="Arial" panose="020B0604020202020204" pitchFamily="34" charset="0"/>
                <a:cs typeface="Arial" panose="020B0604020202020204" pitchFamily="34" charset="0"/>
              </a:rPr>
              <a:t>sự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kiện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quảng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ty H. </a:t>
            </a:r>
            <a:r>
              <a:rPr lang="en-US" dirty="0" err="1">
                <a:latin typeface="Arial" panose="020B0604020202020204" pitchFamily="34" charset="0"/>
                <a:cs typeface="Arial" panose="020B0604020202020204" pitchFamily="34" charset="0"/>
              </a:rPr>
              <a:t>Nhận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thấy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đơn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quảng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quảng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những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nguồn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gốc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xuất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rõ</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ràng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chỉ</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hàng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xách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Trên</a:t>
            </a:r>
            <a:r>
              <a:rPr lang="en-US" dirty="0">
                <a:latin typeface="Arial" panose="020B0604020202020204" pitchFamily="34" charset="0"/>
                <a:cs typeface="Arial" panose="020B0604020202020204" pitchFamily="34" charset="0"/>
              </a:rPr>
              <a:t> bao </a:t>
            </a:r>
            <a:r>
              <a:rPr lang="en-US" dirty="0" err="1">
                <a:latin typeface="Arial" panose="020B0604020202020204" pitchFamily="34" charset="0"/>
                <a:cs typeface="Arial" panose="020B0604020202020204" pitchFamily="34" charset="0"/>
              </a:rPr>
              <a:t>bì</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hướng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dẫn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chỉ</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định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cũng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thành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phần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rõ</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ràng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Đơn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cấp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quảng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tính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năng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đẹp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giảm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hợp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hoặc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vượt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tính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năng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hướng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dẫn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người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tiêu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dùng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tham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kiện</a:t>
            </a:r>
            <a:r>
              <a:rPr lang="en-US" dirty="0">
                <a:latin typeface="Arial" panose="020B0604020202020204" pitchFamily="34" charset="0"/>
                <a:cs typeface="Arial" panose="020B0604020202020204" pitchFamily="34" charset="0"/>
              </a:rPr>
              <a:t>.</a:t>
            </a:r>
          </a:p>
          <a:p>
            <a:pPr algn="just">
              <a:lnSpc>
                <a:spcPct val="150000"/>
              </a:lnSpc>
            </a:pPr>
            <a:r>
              <a:rPr lang="en-US" dirty="0" err="1">
                <a:latin typeface="Arial" panose="020B0604020202020204" pitchFamily="34" charset="0"/>
                <a:cs typeface="Arial" panose="020B0604020202020204" pitchFamily="34" charset="0"/>
              </a:rPr>
              <a: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hãy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biết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những</a:t>
            </a:r>
            <a:r>
              <a:rPr lang="en-US" dirty="0">
                <a:latin typeface="Arial" panose="020B0604020202020204" pitchFamily="34" charset="0"/>
                <a:cs typeface="Arial" panose="020B0604020202020204" pitchFamily="34" charset="0"/>
              </a:rPr>
              <a:t> vi </a:t>
            </a:r>
            <a:r>
              <a:rPr lang="en-US" dirty="0" err="1">
                <a:latin typeface="Arial" panose="020B0604020202020204" pitchFamily="34" charset="0"/>
                <a:cs typeface="Arial" panose="020B0604020202020204" pitchFamily="34" charset="0"/>
              </a:rPr>
              <a:t>phạm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ty H</a:t>
            </a:r>
          </a:p>
          <a:p>
            <a:endParaRPr lang="en-US" dirty="0"/>
          </a:p>
        </p:txBody>
      </p:sp>
    </p:spTree>
    <p:extLst>
      <p:ext uri="{BB962C8B-B14F-4D97-AF65-F5344CB8AC3E}">
        <p14:creationId xmlns:p14="http://schemas.microsoft.com/office/powerpoint/2010/main" val="16078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FE84-D5BB-717D-AD07-1A8C90FFD762}"/>
              </a:ext>
            </a:extLst>
          </p:cNvPr>
          <p:cNvSpPr>
            <a:spLocks noGrp="1"/>
          </p:cNvSpPr>
          <p:nvPr>
            <p:ph type="title"/>
          </p:nvPr>
        </p:nvSpPr>
        <p:spPr>
          <a:xfrm>
            <a:off x="744894" y="18255"/>
            <a:ext cx="10515600" cy="1325563"/>
          </a:xfrm>
        </p:spPr>
        <p:txBody>
          <a:bodyPr/>
          <a:lstStyle/>
          <a:p>
            <a:pPr algn="ctr"/>
            <a:r>
              <a:rPr lang="vi-VN" dirty="0" err="1">
                <a:latin typeface="Arial" panose="020B0604020202020204" pitchFamily="34" charset="0"/>
                <a:cs typeface="Arial" panose="020B0604020202020204" pitchFamily="34" charset="0"/>
              </a:rPr>
              <a:t>Tình</a:t>
            </a:r>
            <a:r>
              <a:rPr lang="vi-VN" dirty="0">
                <a:latin typeface="Arial" panose="020B0604020202020204" pitchFamily="34" charset="0"/>
                <a:cs typeface="Arial" panose="020B0604020202020204" pitchFamily="34" charset="0"/>
              </a:rPr>
              <a:t> </a:t>
            </a:r>
            <a:r>
              <a:rPr lang="vi-VN" dirty="0" err="1">
                <a:latin typeface="Arial" panose="020B0604020202020204" pitchFamily="34" charset="0"/>
                <a:cs typeface="Arial" panose="020B0604020202020204" pitchFamily="34" charset="0"/>
              </a:rPr>
              <a:t>huống</a:t>
            </a:r>
            <a:r>
              <a:rPr lang="vi-VN" dirty="0">
                <a:latin typeface="Arial" panose="020B0604020202020204" pitchFamily="34" charset="0"/>
                <a:cs typeface="Arial" panose="020B0604020202020204" pitchFamily="34" charset="0"/>
              </a:rPr>
              <a:t> 1</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B838BA6-1A8E-4FA9-5ACC-9DD7EBB00968}"/>
              </a:ext>
            </a:extLst>
          </p:cNvPr>
          <p:cNvSpPr>
            <a:spLocks noGrp="1"/>
          </p:cNvSpPr>
          <p:nvPr>
            <p:ph idx="1"/>
          </p:nvPr>
        </p:nvSpPr>
        <p:spPr>
          <a:xfrm>
            <a:off x="838200" y="1156996"/>
            <a:ext cx="10515600" cy="5019967"/>
          </a:xfrm>
        </p:spPr>
        <p:txBody>
          <a:bodyPr>
            <a:normAutofit fontScale="92500" lnSpcReduction="20000"/>
          </a:bodyPr>
          <a:lstStyle/>
          <a:p>
            <a:pPr algn="just">
              <a:lnSpc>
                <a:spcPct val="150000"/>
              </a:lnSpc>
            </a:pPr>
            <a:r>
              <a:rPr lang="en-US" dirty="0" err="1">
                <a:latin typeface="Arial" panose="020B0604020202020204" pitchFamily="34" charset="0"/>
                <a:cs typeface="Arial" panose="020B0604020202020204" pitchFamily="34" charset="0"/>
              </a:rPr>
              <a:t>Ngày</a:t>
            </a:r>
            <a:r>
              <a:rPr lang="en-US" dirty="0">
                <a:latin typeface="Arial" panose="020B0604020202020204" pitchFamily="34" charset="0"/>
                <a:cs typeface="Arial" panose="020B0604020202020204" pitchFamily="34" charset="0"/>
              </a:rPr>
              <a:t> 25/8/2021,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ty TNHH </a:t>
            </a:r>
            <a:r>
              <a:rPr lang="en-US" dirty="0" err="1">
                <a:latin typeface="Arial" panose="020B0604020202020204" pitchFamily="34" charset="0"/>
                <a:cs typeface="Arial" panose="020B0604020202020204" pitchFamily="34" charset="0"/>
              </a:rPr>
              <a:t>thẩm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đã</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chức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năng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phát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hiện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hành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nghề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chứng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chỉ</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hành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nghề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phẫu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thuật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này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cũng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thực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hiện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thủ</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thuật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được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phép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hút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nâng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ngực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gây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mê</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Nhiều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loại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thuốc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mỹ</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ty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nguồn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gốc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xuất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rõ</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ràng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nhiều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loại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xuất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trình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bày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được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trình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sản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xuất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cụ</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thể</a:t>
            </a:r>
            <a:r>
              <a:rPr lang="en-US" dirty="0">
                <a:latin typeface="Arial" panose="020B0604020202020204" pitchFamily="34" charset="0"/>
                <a:cs typeface="Arial" panose="020B0604020202020204" pitchFamily="34" charset="0"/>
              </a:rPr>
              <a:t>. </a:t>
            </a:r>
          </a:p>
          <a:p>
            <a:pPr algn="just">
              <a:lnSpc>
                <a:spcPct val="150000"/>
              </a:lnSpc>
            </a:pPr>
            <a:r>
              <a:rPr lang="en-US" dirty="0" err="1">
                <a:latin typeface="Arial" panose="020B0604020202020204" pitchFamily="34" charset="0"/>
                <a:cs typeface="Arial" panose="020B0604020202020204" pitchFamily="34" charset="0"/>
              </a:rPr>
              <a: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hãy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nêu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những</a:t>
            </a:r>
            <a:r>
              <a:rPr lang="en-US" dirty="0">
                <a:latin typeface="Arial" panose="020B0604020202020204" pitchFamily="34" charset="0"/>
                <a:cs typeface="Arial" panose="020B0604020202020204" pitchFamily="34" charset="0"/>
              </a:rPr>
              <a:t> vi </a:t>
            </a:r>
            <a:r>
              <a:rPr lang="en-US" dirty="0" err="1">
                <a:latin typeface="Arial" panose="020B0604020202020204" pitchFamily="34" charset="0"/>
                <a:cs typeface="Arial" panose="020B0604020202020204" pitchFamily="34" charset="0"/>
              </a:rPr>
              <a:t>phạm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trong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lĩnh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vực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chăm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sóc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sắc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đẹp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ty A </a:t>
            </a:r>
          </a:p>
        </p:txBody>
      </p:sp>
    </p:spTree>
    <p:extLst>
      <p:ext uri="{BB962C8B-B14F-4D97-AF65-F5344CB8AC3E}">
        <p14:creationId xmlns:p14="http://schemas.microsoft.com/office/powerpoint/2010/main" val="229616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9F76E-BA09-D547-9516-D3E67D2AF4DD}"/>
              </a:ext>
            </a:extLst>
          </p:cNvPr>
          <p:cNvSpPr>
            <a:spLocks noGrp="1"/>
          </p:cNvSpPr>
          <p:nvPr>
            <p:ph type="title"/>
          </p:nvPr>
        </p:nvSpPr>
        <p:spPr/>
        <p:txBody>
          <a:bodyPr>
            <a:normAutofit fontScale="90000"/>
          </a:bodyPr>
          <a:lstStyle/>
          <a:p>
            <a:pPr marL="0" marR="0" algn="ctr">
              <a:lnSpc>
                <a:spcPct val="150000"/>
              </a:lnSpc>
              <a:spcBef>
                <a:spcPts val="0"/>
              </a:spcBef>
              <a:spcAft>
                <a:spcPts val="0"/>
              </a:spcAft>
            </a:pPr>
            <a:br>
              <a:rPr lang="en-US" sz="44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4400" b="1"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b="1" dirty="0" err="1">
                <a:effectLst/>
                <a:latin typeface="Arial" panose="020B0604020202020204" pitchFamily="34" charset="0"/>
                <a:ea typeface="Calibri" panose="020F0502020204030204" pitchFamily="34" charset="0"/>
                <a:cs typeface="Arial" panose="020B0604020202020204" pitchFamily="34" charset="0"/>
              </a:rPr>
              <a:t>Quy</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định</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về</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sản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xuất</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mỹ</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r>
              <a:rPr lang="en-US" sz="4400" b="1" dirty="0">
                <a:effectLst/>
                <a:latin typeface="Arial" panose="020B0604020202020204" pitchFamily="34" charset="0"/>
                <a:ea typeface="Calibri" panose="020F0502020204030204" pitchFamily="34" charset="0"/>
                <a:cs typeface="Arial" panose="020B0604020202020204" pitchFamily="34" charset="0"/>
              </a:rPr>
              <a:t>: </a:t>
            </a:r>
            <a:br>
              <a:rPr lang="vi-VN" sz="4400" b="1" dirty="0">
                <a:effectLst/>
                <a:latin typeface="Arial" panose="020B0604020202020204" pitchFamily="34" charset="0"/>
                <a:ea typeface="Calibri" panose="020F0502020204030204" pitchFamily="34" charset="0"/>
                <a:cs typeface="Arial" panose="020B0604020202020204" pitchFamily="34" charset="0"/>
              </a:rPr>
            </a:br>
            <a:r>
              <a:rPr lang="en-US" sz="4400" b="1" dirty="0" err="1">
                <a:effectLst/>
                <a:latin typeface="Arial" panose="020B0604020202020204" pitchFamily="34" charset="0"/>
                <a:ea typeface="Calibri" panose="020F0502020204030204" pitchFamily="34" charset="0"/>
                <a:cs typeface="Arial" panose="020B0604020202020204" pitchFamily="34" charset="0"/>
              </a:rPr>
              <a:t>Nghị</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định</a:t>
            </a:r>
            <a:r>
              <a:rPr lang="en-US" sz="4400" b="1" dirty="0">
                <a:effectLst/>
                <a:latin typeface="Arial" panose="020B0604020202020204" pitchFamily="34" charset="0"/>
                <a:ea typeface="Calibri" panose="020F0502020204030204" pitchFamily="34" charset="0"/>
                <a:cs typeface="Arial" panose="020B0604020202020204" pitchFamily="34" charset="0"/>
              </a:rPr>
              <a:t> 93/2016/NĐ-CP </a:t>
            </a:r>
            <a:r>
              <a:rPr lang="en-US" sz="4400" b="1" dirty="0" err="1">
                <a:effectLst/>
                <a:latin typeface="Arial" panose="020B0604020202020204" pitchFamily="34" charset="0"/>
                <a:ea typeface="Calibri" panose="020F0502020204030204" pitchFamily="34" charset="0"/>
                <a:cs typeface="Arial" panose="020B0604020202020204" pitchFamily="34" charset="0"/>
              </a:rPr>
              <a:t>quy</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định</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về</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điều</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kiện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sản</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xuất</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mỹ</a:t>
            </a:r>
            <a:r>
              <a:rPr lang="en-US" sz="4400" b="1" dirty="0">
                <a:effectLst/>
                <a:latin typeface="Arial" panose="020B0604020202020204" pitchFamily="34" charset="0"/>
                <a:ea typeface="Calibri" panose="020F0502020204030204" pitchFamily="34" charset="0"/>
                <a:cs typeface="Arial" panose="020B0604020202020204" pitchFamily="34" charset="0"/>
              </a:rPr>
              <a:t> </a:t>
            </a:r>
            <a:r>
              <a:rPr lang="en-US" sz="4400" b="1" dirty="0" err="1">
                <a:effectLst/>
                <a:latin typeface="Arial" panose="020B0604020202020204" pitchFamily="34" charset="0"/>
                <a:ea typeface="Calibri" panose="020F0502020204030204" pitchFamily="34" charset="0"/>
                <a:cs typeface="Arial" panose="020B0604020202020204" pitchFamily="34" charset="0"/>
              </a:rPr>
              <a:t>phẩm</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A7DA594-DB0C-A94D-2DDE-4D56DDDD196D}"/>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98480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A50B1-0276-DCD9-5EEB-C6732601C5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A89451-31EC-DC71-EDCC-0E62C825EBDA}"/>
              </a:ext>
            </a:extLst>
          </p:cNvPr>
          <p:cNvSpPr>
            <a:spLocks noGrp="1"/>
          </p:cNvSpPr>
          <p:nvPr>
            <p:ph idx="1"/>
          </p:nvPr>
        </p:nvSpPr>
        <p:spPr>
          <a:xfrm>
            <a:off x="838200" y="365126"/>
            <a:ext cx="10515600" cy="5811838"/>
          </a:xfrm>
        </p:spPr>
        <p:txBody>
          <a:bodyPr>
            <a:normAutofit lnSpcReduction="10000"/>
          </a:bodyPr>
          <a:lstStyle/>
          <a:p>
            <a:pPr marL="0" marR="0" algn="just">
              <a:lnSpc>
                <a:spcPct val="150000"/>
              </a:lnSpc>
              <a:spcBef>
                <a:spcPts val="0"/>
              </a:spcBef>
              <a:spcAft>
                <a:spcPts val="0"/>
              </a:spcAft>
            </a:pPr>
            <a:r>
              <a:rPr lang="vi-VN" sz="2800" i="1" dirty="0" err="1">
                <a:effectLst/>
                <a:latin typeface="Arial" panose="020B0604020202020204" pitchFamily="34" charset="0"/>
                <a:ea typeface="Calibri" panose="020F0502020204030204" pitchFamily="34" charset="0"/>
                <a:cs typeface="Arial" panose="020B0604020202020204" pitchFamily="34" charset="0"/>
              </a:rPr>
              <a:t>Điều</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kiện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hoạt</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động</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của</a:t>
            </a:r>
            <a:r>
              <a:rPr lang="vi-VN" sz="2800" i="1" dirty="0">
                <a:effectLst/>
                <a:latin typeface="Arial" panose="020B0604020202020204" pitchFamily="34" charset="0"/>
                <a:ea typeface="Calibri" panose="020F0502020204030204" pitchFamily="34" charset="0"/>
                <a:cs typeface="Arial" panose="020B0604020202020204" pitchFamily="34" charset="0"/>
              </a:rPr>
              <a:t> cơ </a:t>
            </a:r>
            <a:r>
              <a:rPr lang="vi-VN" sz="2800" i="1" dirty="0" err="1">
                <a:effectLst/>
                <a:latin typeface="Arial" panose="020B0604020202020204" pitchFamily="34" charset="0"/>
                <a:ea typeface="Calibri" panose="020F0502020204030204" pitchFamily="34" charset="0"/>
                <a:cs typeface="Arial" panose="020B0604020202020204" pitchFamily="34" charset="0"/>
              </a:rPr>
              <a:t>sở</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sản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xuất</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mỹ</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R="0" algn="just">
              <a:lnSpc>
                <a:spcPct val="150000"/>
              </a:lnSpc>
              <a:spcBef>
                <a:spcPts val="0"/>
              </a:spcBef>
              <a:spcAft>
                <a:spcPts val="0"/>
              </a:spcAft>
              <a:buFontTx/>
              <a:buChar char="-"/>
            </a:pPr>
            <a:r>
              <a:rPr lang="vi-VN" sz="2800" dirty="0">
                <a:effectLst/>
                <a:latin typeface="Arial" panose="020B0604020202020204" pitchFamily="34" charset="0"/>
                <a:ea typeface="Calibri" panose="020F0502020204030204" pitchFamily="34" charset="0"/>
                <a:cs typeface="Arial" panose="020B0604020202020204" pitchFamily="34" charset="0"/>
              </a:rPr>
              <a:t>Được thành lập hợp pháp.</a:t>
            </a:r>
            <a:endParaRPr lang="vi-VN" sz="2000" dirty="0">
              <a:latin typeface="Arial" panose="020B0604020202020204" pitchFamily="34" charset="0"/>
              <a:ea typeface="Calibri" panose="020F0502020204030204" pitchFamily="34" charset="0"/>
              <a:cs typeface="Arial" panose="020B0604020202020204" pitchFamily="34" charset="0"/>
            </a:endParaRPr>
          </a:p>
          <a:p>
            <a:pPr marR="0" algn="just">
              <a:lnSpc>
                <a:spcPct val="150000"/>
              </a:lnSpc>
              <a:spcBef>
                <a:spcPts val="0"/>
              </a:spcBef>
              <a:spcAft>
                <a:spcPts val="0"/>
              </a:spcAft>
              <a:buFontTx/>
              <a:buChar char="-"/>
            </a:pPr>
            <a:r>
              <a:rPr lang="vi-VN" sz="2800" dirty="0">
                <a:effectLst/>
                <a:latin typeface="Arial" panose="020B0604020202020204" pitchFamily="34" charset="0"/>
                <a:ea typeface="Calibri" panose="020F0502020204030204" pitchFamily="34" charset="0"/>
                <a:cs typeface="Arial" panose="020B0604020202020204" pitchFamily="34" charset="0"/>
              </a:rPr>
              <a:t>Có Giấy chứng nhận đủ điều kiện sản xuất mỹ phẩm theo Mẫu số 01 quy định tại Phụ lục ban hành kèm theo Nghị định này.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i="1" dirty="0" err="1">
                <a:effectLst/>
                <a:latin typeface="Arial" panose="020B0604020202020204" pitchFamily="34" charset="0"/>
                <a:ea typeface="Calibri" panose="020F0502020204030204" pitchFamily="34" charset="0"/>
                <a:cs typeface="Arial" panose="020B0604020202020204" pitchFamily="34" charset="0"/>
              </a:rPr>
              <a:t>Điều</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kiện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cấp</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Giấy</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chứng</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nhận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đủ</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điều</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kiện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sản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xuất</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mỹ</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000" dirty="0">
                <a:effectLst/>
                <a:latin typeface="Arial" panose="020B0604020202020204" pitchFamily="34" charset="0"/>
                <a:ea typeface="Calibri" panose="020F0502020204030204" pitchFamily="34" charset="0"/>
                <a:cs typeface="Arial" panose="020B0604020202020204" pitchFamily="34" charset="0"/>
              </a:rPr>
              <a:t>-</a:t>
            </a:r>
            <a:r>
              <a:rPr lang="vi-VN" sz="2800" dirty="0">
                <a:effectLst/>
                <a:latin typeface="Arial" panose="020B0604020202020204" pitchFamily="34" charset="0"/>
                <a:ea typeface="Calibri" panose="020F0502020204030204" pitchFamily="34" charset="0"/>
                <a:cs typeface="Arial" panose="020B0604020202020204" pitchFamily="34" charset="0"/>
              </a:rPr>
              <a:t> Điều kiện về nhân sự: Người phụ trách sản xuất của cơ sở phải có kiến thức chuyên môn về một trong các chuyên ngành sau: Hóa học, sinh học, dược học hoặc các chuyên ngành khác có liên quan đáp ứng yêu cầu của công việc.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8751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2D04-4FF3-4373-5A26-418167E7C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4676EB-0CA2-89E3-428D-F3AC13198D77}"/>
              </a:ext>
            </a:extLst>
          </p:cNvPr>
          <p:cNvSpPr>
            <a:spLocks noGrp="1"/>
          </p:cNvSpPr>
          <p:nvPr>
            <p:ph idx="1"/>
          </p:nvPr>
        </p:nvSpPr>
        <p:spPr>
          <a:xfrm>
            <a:off x="838200" y="1082351"/>
            <a:ext cx="10515600" cy="5094612"/>
          </a:xfrm>
        </p:spPr>
        <p:txBody>
          <a:bodyPr>
            <a:normAutofit fontScale="85000" lnSpcReduction="10000"/>
          </a:bodyPr>
          <a:lstStyle/>
          <a:p>
            <a:pPr marL="0" marR="0" indent="0" algn="just">
              <a:lnSpc>
                <a:spcPct val="150000"/>
              </a:lnSpc>
              <a:spcBef>
                <a:spcPts val="0"/>
              </a:spcBef>
              <a:spcAft>
                <a:spcPts val="0"/>
              </a:spcAft>
              <a:buNone/>
            </a:pPr>
            <a:r>
              <a:rPr lang="vi-VN" sz="2800" dirty="0">
                <a:effectLst/>
                <a:latin typeface="Arial" panose="020B0604020202020204" pitchFamily="34" charset="0"/>
                <a:ea typeface="Calibri" panose="020F0502020204030204" pitchFamily="34" charset="0"/>
                <a:cs typeface="Arial" panose="020B0604020202020204" pitchFamily="34" charset="0"/>
              </a:rPr>
              <a:t> Điều kiện về cơ sở vật chất: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Có địa điểm, diện tích, nhà xưởng, trang thiết bị đáp ứng với yêu cầu về dây chuyền sản xuất, loại sản phẩm mỹ phẩm mà cơ sở đó dự kiến sản xuất như đã nêu trong hồ sơ đề nghị cấp Giấy chứng nhận đủ điều kiện sản xuất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a:t>
            </a:r>
            <a:r>
              <a:rPr lang="vi-VN" sz="2800" dirty="0">
                <a:effectLst/>
                <a:latin typeface="Arial" panose="020B0604020202020204" pitchFamily="34" charset="0"/>
                <a:ea typeface="Calibri" panose="020F0502020204030204" pitchFamily="34" charset="0"/>
                <a:cs typeface="Arial" panose="020B0604020202020204" pitchFamily="34" charset="0"/>
              </a:rPr>
              <a:t> Kho bảo quản nguyên liệu, vật liệu đóng gói và thành phẩm phải bảo đảm có sự tách biệt giữa nguyên liệu, vật liệu đóng gói và thành phẩm; có khu vực riêng để bảo quản các chất dễ cháy nổ, các chất độc tính cao, nguyên, vật liệu và sản phẩm bị loại, bị thu hồi và bị trả lại.</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51437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3298A-87E5-1175-1D01-5AAD5BBEFE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EAD72E-65C2-6D2C-53B1-7457C9298D98}"/>
              </a:ext>
            </a:extLst>
          </p:cNvPr>
          <p:cNvSpPr>
            <a:spLocks noGrp="1"/>
          </p:cNvSpPr>
          <p:nvPr>
            <p:ph idx="1"/>
          </p:nvPr>
        </p:nvSpPr>
        <p:spPr>
          <a:xfrm>
            <a:off x="838200" y="709127"/>
            <a:ext cx="10515600" cy="5467836"/>
          </a:xfrm>
        </p:spPr>
        <p:txBody>
          <a:bodyPr>
            <a:normAutofit fontScale="85000" lnSpcReduction="20000"/>
          </a:bodyPr>
          <a:lstStyle/>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3. </a:t>
            </a:r>
            <a:r>
              <a:rPr lang="vi-VN" sz="2800" dirty="0" err="1">
                <a:effectLst/>
                <a:latin typeface="Arial" panose="020B0604020202020204" pitchFamily="34" charset="0"/>
                <a:ea typeface="Calibri" panose="020F0502020204030204" pitchFamily="34" charset="0"/>
                <a:cs typeface="Arial" panose="020B0604020202020204" pitchFamily="34" charset="0"/>
              </a:rPr>
              <a:t>Có</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hệ</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thống</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quản</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lý</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chất</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lượng</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đáp</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ứng</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các</a:t>
            </a:r>
            <a:r>
              <a:rPr lang="vi-VN" sz="2800" dirty="0">
                <a:effectLst/>
                <a:latin typeface="Arial" panose="020B0604020202020204" pitchFamily="34" charset="0"/>
                <a:ea typeface="Calibri" panose="020F0502020204030204" pitchFamily="34" charset="0"/>
                <a:cs typeface="Arial" panose="020B0604020202020204" pitchFamily="34" charset="0"/>
              </a:rPr>
              <a:t> yêu </a:t>
            </a:r>
            <a:r>
              <a:rPr lang="vi-VN" sz="2800" dirty="0" err="1">
                <a:effectLst/>
                <a:latin typeface="Arial" panose="020B0604020202020204" pitchFamily="34" charset="0"/>
                <a:ea typeface="Calibri" panose="020F0502020204030204" pitchFamily="34" charset="0"/>
                <a:cs typeface="Arial" panose="020B0604020202020204" pitchFamily="34" charset="0"/>
              </a:rPr>
              <a:t>cầu</a:t>
            </a:r>
            <a:r>
              <a:rPr lang="vi-VN" sz="2800" dirty="0">
                <a:effectLst/>
                <a:latin typeface="Arial" panose="020B0604020202020204" pitchFamily="34" charset="0"/>
                <a:ea typeface="Calibri" panose="020F0502020204030204" pitchFamily="34" charset="0"/>
                <a:cs typeface="Arial" panose="020B0604020202020204" pitchFamily="34" charset="0"/>
              </a:rPr>
              <a:t> sau:</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a:t>
            </a:r>
            <a:r>
              <a:rPr lang="vi-VN" sz="2800" dirty="0">
                <a:effectLst/>
                <a:latin typeface="Arial" panose="020B0604020202020204" pitchFamily="34" charset="0"/>
                <a:ea typeface="Calibri" panose="020F0502020204030204" pitchFamily="34" charset="0"/>
                <a:cs typeface="Arial" panose="020B0604020202020204" pitchFamily="34" charset="0"/>
              </a:rPr>
              <a:t> Nguyên liệu, phụ liệu dùng trong sản xuất mỹ phẩm phải đạt tiêu chuẩn chất lượng của nhà sản xuất;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Nước dùng trong sản xuất mỹ phẩm tối thiểu phải đạt quy chuẩn kỹ thuật quốc gia về nước ăn uống do Bộ trưởng Bộ Y tế ban hành;</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Các loại bán thành phẩm đưa vào sản xuất phải có tiêu chuẩn chất lượng và đạt tiêu chuẩn chất lượng của nhà sản xuất;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Có quy trình sản xuất cho từng sản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sz="2800" dirty="0">
                <a:effectLst/>
                <a:latin typeface="Arial" panose="020B0604020202020204" pitchFamily="34" charset="0"/>
                <a:ea typeface="Calibri" panose="020F0502020204030204" pitchFamily="34" charset="0"/>
                <a:cs typeface="Arial" panose="020B0604020202020204" pitchFamily="34" charset="0"/>
              </a:rPr>
              <a:t>- Có bộ phận kiểm tra chất lượng để kiểm tra chất lượng của nguyên liệu, bán thành phẩm, sản phẩm chờ đóng gói và thành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Có hệ thống lưu giữ hồ sơ tài liệu.</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58084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2BAE-A47D-8261-04CE-F59F73B6D6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D04D24-AF1C-23B9-77CD-131EAC93BA39}"/>
              </a:ext>
            </a:extLst>
          </p:cNvPr>
          <p:cNvSpPr>
            <a:spLocks noGrp="1"/>
          </p:cNvSpPr>
          <p:nvPr>
            <p:ph idx="1"/>
          </p:nvPr>
        </p:nvSpPr>
        <p:spPr>
          <a:xfrm>
            <a:off x="838200" y="606490"/>
            <a:ext cx="10515600" cy="5570473"/>
          </a:xfrm>
        </p:spPr>
        <p:txBody>
          <a:bodyPr>
            <a:normAutofit fontScale="85000" lnSpcReduction="20000"/>
          </a:bodyPr>
          <a:lstStyle/>
          <a:p>
            <a:pPr marL="0" marR="0" indent="0" algn="just">
              <a:lnSpc>
                <a:spcPct val="150000"/>
              </a:lnSpc>
              <a:spcBef>
                <a:spcPts val="0"/>
              </a:spcBef>
              <a:spcAft>
                <a:spcPts val="0"/>
              </a:spcAft>
              <a:buNone/>
            </a:pPr>
            <a:r>
              <a:rPr lang="vi-VN" sz="2800" i="1" dirty="0">
                <a:effectLst/>
                <a:latin typeface="Arial" panose="020B0604020202020204" pitchFamily="34" charset="0"/>
                <a:ea typeface="Calibri" panose="020F0502020204030204" pitchFamily="34" charset="0"/>
                <a:cs typeface="Arial" panose="020B0604020202020204" pitchFamily="34" charset="0"/>
              </a:rPr>
              <a:t>Hình thức cấp Giấy chứng nhận đủ điều kiện sản xuất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Cơ sở sản xuất đề nghị cấp Giấy chứng nhận đủ điều kiện sản xuất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Cơ sở sản xuất đã được cấp Giấy chứng nhận đủ điều kiện sản xuất mỹ phẩm nhưng </a:t>
            </a:r>
            <a:r>
              <a:rPr lang="vi-VN" sz="2800" dirty="0" err="1">
                <a:effectLst/>
                <a:latin typeface="Arial" panose="020B0604020202020204" pitchFamily="34" charset="0"/>
                <a:ea typeface="Calibri" panose="020F0502020204030204" pitchFamily="34" charset="0"/>
                <a:cs typeface="Arial" panose="020B0604020202020204" pitchFamily="34" charset="0"/>
              </a:rPr>
              <a:t>chuy</a:t>
            </a:r>
            <a:r>
              <a:rPr lang="en-US" sz="2800" dirty="0">
                <a:effectLst/>
                <a:latin typeface="Arial" panose="020B0604020202020204" pitchFamily="34" charset="0"/>
                <a:ea typeface="Calibri" panose="020F0502020204030204" pitchFamily="34" charset="0"/>
                <a:cs typeface="Arial" panose="020B0604020202020204" pitchFamily="34" charset="0"/>
              </a:rPr>
              <a:t>ể</a:t>
            </a:r>
            <a:r>
              <a:rPr lang="vi-VN" sz="2800" dirty="0">
                <a:effectLst/>
                <a:latin typeface="Arial" panose="020B0604020202020204" pitchFamily="34" charset="0"/>
                <a:ea typeface="Calibri" panose="020F0502020204030204" pitchFamily="34" charset="0"/>
                <a:cs typeface="Arial" panose="020B0604020202020204" pitchFamily="34" charset="0"/>
              </a:rPr>
              <a:t>n </a:t>
            </a:r>
            <a:r>
              <a:rPr lang="vi-VN" sz="2800" dirty="0" err="1">
                <a:effectLst/>
                <a:latin typeface="Arial" panose="020B0604020202020204" pitchFamily="34" charset="0"/>
                <a:ea typeface="Calibri" panose="020F0502020204030204" pitchFamily="34" charset="0"/>
                <a:cs typeface="Arial" panose="020B0604020202020204" pitchFamily="34" charset="0"/>
              </a:rPr>
              <a:t>địa</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điểm</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sản</a:t>
            </a:r>
            <a:r>
              <a:rPr lang="vi-VN"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err="1">
                <a:effectLst/>
                <a:latin typeface="Arial" panose="020B0604020202020204" pitchFamily="34" charset="0"/>
                <a:ea typeface="Calibri" panose="020F0502020204030204" pitchFamily="34" charset="0"/>
                <a:cs typeface="Arial" panose="020B0604020202020204" pitchFamily="34" charset="0"/>
              </a:rPr>
              <a:t>xuất</a:t>
            </a:r>
            <a:r>
              <a:rPr lang="vi-VN"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Cơ sở sản xuất đã được cấp Giấy chứng nhận đủ điều kiện sản xuất mỹ phẩm nhưng bổ sung dây chuyền sản xuất so với dây chuyền đã được cấp Giấy chứng nhận đủ điều kiện sản xuất mỹ 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Cấp lại Giấy chứng nhận đủ điều kiện sản xuất mỹ phẩm áp dụng đối với trường hợp Giấy chứng nhận đủ điều kiện sản xuất mỹ phẩm bị mất hoặc hỏng</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4884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3891C-5B7F-3EB0-4D76-5BC91B3072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1C586B-1546-6B87-E922-B66DE0AC5B7F}"/>
              </a:ext>
            </a:extLst>
          </p:cNvPr>
          <p:cNvSpPr>
            <a:spLocks noGrp="1"/>
          </p:cNvSpPr>
          <p:nvPr>
            <p:ph idx="1"/>
          </p:nvPr>
        </p:nvSpPr>
        <p:spPr>
          <a:xfrm>
            <a:off x="838200" y="867747"/>
            <a:ext cx="10515600" cy="5309216"/>
          </a:xfrm>
        </p:spPr>
        <p:txBody>
          <a:bodyPr>
            <a:normAutofit fontScale="85000" lnSpcReduction="10000"/>
          </a:bodyPr>
          <a:lstStyle/>
          <a:p>
            <a:pPr marL="0" marR="0" indent="0" algn="just">
              <a:lnSpc>
                <a:spcPct val="150000"/>
              </a:lnSpc>
              <a:spcBef>
                <a:spcPts val="0"/>
              </a:spcBef>
              <a:spcAft>
                <a:spcPts val="0"/>
              </a:spcAft>
              <a:buNone/>
            </a:pPr>
            <a:r>
              <a:rPr lang="vi-VN" sz="2800" i="1" dirty="0" err="1">
                <a:effectLst/>
                <a:latin typeface="Arial" panose="020B0604020202020204" pitchFamily="34" charset="0"/>
                <a:ea typeface="Calibri" panose="020F0502020204030204" pitchFamily="34" charset="0"/>
                <a:cs typeface="Arial" panose="020B0604020202020204" pitchFamily="34" charset="0"/>
              </a:rPr>
              <a:t>Hồ</a:t>
            </a:r>
            <a:r>
              <a:rPr lang="vi-VN" sz="2800" i="1" dirty="0">
                <a:effectLst/>
                <a:latin typeface="Arial" panose="020B0604020202020204" pitchFamily="34" charset="0"/>
                <a:ea typeface="Calibri" panose="020F0502020204030204" pitchFamily="34" charset="0"/>
                <a:cs typeface="Arial" panose="020B0604020202020204" pitchFamily="34" charset="0"/>
              </a:rPr>
              <a:t> sơ </a:t>
            </a:r>
            <a:r>
              <a:rPr lang="vi-VN" sz="2800" i="1" dirty="0" err="1">
                <a:effectLst/>
                <a:latin typeface="Arial" panose="020B0604020202020204" pitchFamily="34" charset="0"/>
                <a:ea typeface="Calibri" panose="020F0502020204030204" pitchFamily="34" charset="0"/>
                <a:cs typeface="Arial" panose="020B0604020202020204" pitchFamily="34" charset="0"/>
              </a:rPr>
              <a:t>đề</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nghị</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cấp</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cấp</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lại</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Giấy</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chứng</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nhận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đủ</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điều</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kiện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sản</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xuất</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mỹ</a:t>
            </a:r>
            <a:r>
              <a:rPr lang="vi-VN" sz="2800" i="1" dirty="0">
                <a:effectLst/>
                <a:latin typeface="Arial" panose="020B0604020202020204" pitchFamily="34" charset="0"/>
                <a:ea typeface="Calibri" panose="020F0502020204030204" pitchFamily="34" charset="0"/>
                <a:cs typeface="Arial" panose="020B0604020202020204" pitchFamily="34" charset="0"/>
              </a:rPr>
              <a:t> </a:t>
            </a:r>
            <a:r>
              <a:rPr lang="vi-VN" sz="2800" i="1" dirty="0" err="1">
                <a:effectLst/>
                <a:latin typeface="Arial" panose="020B0604020202020204" pitchFamily="34" charset="0"/>
                <a:ea typeface="Calibri" panose="020F0502020204030204" pitchFamily="34" charset="0"/>
                <a:cs typeface="Arial" panose="020B0604020202020204" pitchFamily="34" charset="0"/>
              </a:rPr>
              <a:t>phẩm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vi-VN" sz="2800" dirty="0">
                <a:effectLst/>
                <a:latin typeface="Arial" panose="020B0604020202020204" pitchFamily="34" charset="0"/>
                <a:ea typeface="Calibri" panose="020F0502020204030204" pitchFamily="34" charset="0"/>
                <a:cs typeface="Arial" panose="020B0604020202020204" pitchFamily="34" charset="0"/>
              </a:rPr>
              <a:t>Hồ sơ đề nghị cấp Giấy chứng nhận đủ điều kiện sản xuất mỹ phẩm gồm các tài liệu sau:</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Đơn đề nghị cấp Giấy chứng nhận đủ điều kiện sản xuất mỹ phẩm theo Mẫu số 02 quy định tại Phụ lục ban hành kèm theo Nghị định này;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Sơ đồ mặt bằng và thiết kế của cơ sở sản xuất;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Danh mục thiết bị hiện có của cơ sở sản xuất;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r>
              <a:rPr lang="vi-VN" dirty="0">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Danh mục các mặt hàng đang sản xuất hoặc dự kiến sản xuất và tiêu chuẩn chất lượng của từng mặt hàng.</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69580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2993</Words>
  <Application>Microsoft Office PowerPoint</Application>
  <PresentationFormat>Widescreen</PresentationFormat>
  <Paragraphs>103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Bài 3: Qui định về sản xuất, quản lý và sử dụng mỹ phẩm, dược phẩm trong ngành chăm sóc sắc đẹp </vt:lpstr>
      <vt:lpstr>PowerPoint Presentation</vt:lpstr>
      <vt:lpstr>Tình huống 1</vt:lpstr>
      <vt:lpstr>  Quy định về sản xuất mỹ phẩm:  Nghị định 93/2016/NĐ-CP quy định về điều kiện sản xuất mỹ phẩm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Yêu cầu về an toàn sản phẩm mỹ phẩm </vt:lpstr>
      <vt:lpstr>Yêu cầu về an toàn sản phẩm mỹ phẩm </vt:lpstr>
      <vt:lpstr>Các thành phần chất cấm, các thành phần có quy định về giới hạn nồng độ, hàm lượng và điều kiện sử dụng trong công thức sản phẩm mỹ phẩm </vt:lpstr>
      <vt:lpstr>PowerPoint Presentation</vt:lpstr>
      <vt:lpstr>Ghi nhãn mỹ phẩm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Qui định về sản xuất, quản lý và sử dụng mỹ phẩm, dược phẩm trong ngành chăm sóc sắc đẹp </dc:title>
  <dc:creator>Chi Khánh</dc:creator>
  <cp:lastModifiedBy>Chi Khánh</cp:lastModifiedBy>
  <cp:revision>17</cp:revision>
  <dcterms:created xsi:type="dcterms:W3CDTF">2022-08-30T07:51:59Z</dcterms:created>
  <dcterms:modified xsi:type="dcterms:W3CDTF">2023-02-28T03:04:26Z</dcterms:modified>
</cp:coreProperties>
</file>