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</p:sldMasterIdLst>
  <p:notesMasterIdLst>
    <p:notesMasterId r:id="rId19"/>
  </p:notesMasterIdLst>
  <p:sldIdLst>
    <p:sldId id="256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72A51-F3BC-4287-9684-9CF74CDDF659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85A6-23A8-41D9-AD16-FF11AA423F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09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846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67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24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9788C-0B20-4F51-93C3-898CA9C35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055519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3200401"/>
            <a:ext cx="58928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47244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4C9F6-64F0-4004-8749-A1730BF5D505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72CE0-B02A-42CE-A24D-D86CC9CCA1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941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EC12-3DC2-4948-97F1-BEA2356636AC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DF54A-4DF4-4D8F-A6FD-BB301E6D6D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885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1" y="3024188"/>
            <a:ext cx="807508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1" y="1524001"/>
            <a:ext cx="807508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87D2-3E28-4B27-AD10-222BACD87E00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782EB-1701-4E6E-928E-6B8C4FAE68B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809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6759-0FC1-4823-9CBF-E7BA7CE4B6BE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0540-3A22-49BF-A2F0-CA78214613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4704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BB5E-6CE3-46BC-AB88-8B56CF68C816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6D1FD-DBD7-4C58-98A6-80F6C7B2AB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7586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E9E2-EC73-497C-A60B-CD1CB3A0353F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662E-469C-4037-BE63-4300A7948DD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855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0EE3-B141-4DF5-96D9-F47FA9972E55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D27D1-B9D9-4C8D-8CA5-6E61B033D3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604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55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780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43201"/>
            <a:ext cx="4011084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A3A5-525D-4C1F-A387-72BAA29411FA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F9E72-978A-49AE-9A66-1970B28BC8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7420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93" y="4800600"/>
            <a:ext cx="109984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093" y="1371600"/>
            <a:ext cx="10998448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093" y="5367338"/>
            <a:ext cx="109984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ECD2-DEB0-46FD-A387-588B112B9CC6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85BAE-3535-4E3E-A571-5B7DF6BD80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629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FA4-078C-487B-8A44-65090ED12F40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FF076-93B3-4E9A-BC80-415C11795B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1604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71601"/>
            <a:ext cx="27432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8026400" cy="4754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AF13-CC46-4FB2-9252-C8B0B983EEB4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EB71C-CAD3-49A5-87B5-7007A6D5CD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2563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784" y="144464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4C9F6-64F0-4004-8749-A1730BF5D505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72CE0-B02A-42CE-A24D-D86CC9CCA1F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318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EC12-3DC2-4948-97F1-BEA2356636AC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DF54A-4DF4-4D8F-A6FD-BB301E6D6DA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1038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87D2-3E28-4B27-AD10-222BACD87E00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782EB-1701-4E6E-928E-6B8C4FAE68B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8525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6759-0FC1-4823-9CBF-E7BA7CE4B6BE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0540-3A22-49BF-A2F0-CA782146130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7698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BB5E-6CE3-46BC-AB88-8B56CF68C816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6D1FD-DBD7-4C58-98A6-80F6C7B2AB64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4268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E9E2-EC73-497C-A60B-CD1CB3A0353F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662E-469C-4037-BE63-4300A7948DD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20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720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0EE3-B141-4DF5-96D9-F47FA9972E55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D27D1-B9D9-4C8D-8CA5-6E61B033D33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73041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A3A5-525D-4C1F-A387-72BAA29411FA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F9E72-978A-49AE-9A66-1970B28BC82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9889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ECD2-DEB0-46FD-A387-588B112B9CC6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85BAE-3535-4E3E-A571-5B7DF6BD80AB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312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FA4-078C-487B-8A44-65090ED12F40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FF076-93B3-4E9A-BC80-415C11795B6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4429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AF13-CC46-4FB2-9252-C8B0B983EEB4}" type="datetimeFigureOut">
              <a:rPr lang="en-US" smtClean="0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EB71C-CAD3-49A5-87B5-7007A6D5CD7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585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440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6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83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1352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805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9C2D6AD-FFF6-4CC9-AD4F-0D3CB38B2F18}" type="datetimeFigureOut">
              <a:rPr lang="vi-VN" smtClean="0"/>
              <a:t>06/03/2023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97E275-4606-4EDB-9123-3EC63DC30D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43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1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DFD840-D70A-400A-982F-EBDD6F62E28D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A20EA4D-0F6C-486E-9F98-DC93DADB00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40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6DFF08F-DC6B-4601-B491-B0F83F6DD2DA}" type="datetimeFigureOut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3784" y="144464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140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vi-VN" b="1" dirty="0"/>
              <a:t>BASEDOW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52660-06A4-FD0E-9046-04515ABA7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06" b="21464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153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images (8)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787900" cy="6858000"/>
          </a:xfrm>
        </p:spPr>
      </p:pic>
      <p:pic>
        <p:nvPicPr>
          <p:cNvPr id="12291" name="Picture 6" descr="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33376"/>
            <a:ext cx="4392612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644900"/>
            <a:ext cx="42481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96108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* Dấu hiệu cường giáp</a:t>
            </a:r>
            <a:endParaRPr lang="vi-VN" dirty="0"/>
          </a:p>
          <a:p>
            <a:r>
              <a:rPr lang="pt-BR" dirty="0"/>
              <a:t>Các dấu hiệu toàn thân</a:t>
            </a:r>
            <a:endParaRPr lang="vi-VN" dirty="0"/>
          </a:p>
          <a:p>
            <a:r>
              <a:rPr lang="pt-BR" dirty="0"/>
              <a:t>Tim mạch</a:t>
            </a:r>
            <a:endParaRPr lang="vi-VN" dirty="0"/>
          </a:p>
          <a:p>
            <a:r>
              <a:rPr lang="pt-BR" dirty="0"/>
              <a:t>Tiêu hóa</a:t>
            </a:r>
            <a:endParaRPr lang="vi-VN" dirty="0"/>
          </a:p>
          <a:p>
            <a:r>
              <a:rPr lang="pt-BR" dirty="0"/>
              <a:t>Thần kinh – cơ</a:t>
            </a:r>
            <a:endParaRPr lang="vi-VN" dirty="0"/>
          </a:p>
          <a:p>
            <a:r>
              <a:rPr lang="pt-BR" dirty="0"/>
              <a:t>Rối loạn điều nhiệt</a:t>
            </a:r>
            <a:endParaRPr lang="vi-VN" dirty="0"/>
          </a:p>
          <a:p>
            <a:r>
              <a:rPr lang="pt-BR" dirty="0"/>
              <a:t>Rối loạn tính cách và sắc khí</a:t>
            </a:r>
            <a:endParaRPr lang="vi-VN" dirty="0"/>
          </a:p>
          <a:p>
            <a:r>
              <a:rPr lang="pt-BR" dirty="0"/>
              <a:t>Các dấu hiệu khác</a:t>
            </a:r>
            <a:endParaRPr lang="vi-VN" dirty="0"/>
          </a:p>
          <a:p>
            <a:endParaRPr lang="vi-V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800" b="1" dirty="0"/>
              <a:t>TRIỆU CHỨNG LÂM SÀNG</a:t>
            </a:r>
          </a:p>
        </p:txBody>
      </p:sp>
    </p:spTree>
    <p:extLst>
      <p:ext uri="{BB962C8B-B14F-4D97-AF65-F5344CB8AC3E}">
        <p14:creationId xmlns:p14="http://schemas.microsoft.com/office/powerpoint/2010/main" val="222191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600" b="1" dirty="0"/>
              <a:t>* Phù niêm trước xương chày</a:t>
            </a:r>
            <a:endParaRPr lang="vi-VN" sz="3600" dirty="0"/>
          </a:p>
          <a:p>
            <a:r>
              <a:rPr lang="pt-BR" sz="3600" dirty="0"/>
              <a:t>Tổn thương màu vàng hay màu đỏ cam, da dày sần sùi, không thể véo da lên được</a:t>
            </a:r>
            <a:endParaRPr lang="vi-VN" sz="3600" dirty="0"/>
          </a:p>
          <a:p>
            <a:r>
              <a:rPr lang="pt-BR" sz="3600" dirty="0"/>
              <a:t>Thường gặp ở vùng trước xương chày, đôi khi gặp ở cả bàn chân</a:t>
            </a:r>
            <a:endParaRPr lang="vi-VN" sz="3600" dirty="0"/>
          </a:p>
          <a:p>
            <a:r>
              <a:rPr lang="pt-BR" sz="3600" dirty="0"/>
              <a:t>Ấn không lõm, không đau.</a:t>
            </a:r>
            <a:endParaRPr lang="vi-VN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800" b="1" dirty="0"/>
              <a:t>TRIỆU CHỨNG LÂM SÀNG</a:t>
            </a:r>
          </a:p>
        </p:txBody>
      </p:sp>
    </p:spTree>
    <p:extLst>
      <p:ext uri="{BB962C8B-B14F-4D97-AF65-F5344CB8AC3E}">
        <p14:creationId xmlns:p14="http://schemas.microsoft.com/office/powerpoint/2010/main" val="18742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14" descr="DSC01408"/>
          <p:cNvPicPr>
            <a:picLocks noChangeAspect="1" noChangeArrowheads="1"/>
          </p:cNvPicPr>
          <p:nvPr/>
        </p:nvPicPr>
        <p:blipFill rotWithShape="1"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34219" r="25127" b="4444"/>
          <a:stretch/>
        </p:blipFill>
        <p:spPr bwMode="auto">
          <a:xfrm>
            <a:off x="2232337" y="-283336"/>
            <a:ext cx="7207877" cy="71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5400" b="1" dirty="0"/>
              <a:t>BIẾN CHỨNG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Biến chứng tim mạch</a:t>
            </a:r>
            <a:endParaRPr lang="vi-VN" sz="3600" dirty="0"/>
          </a:p>
          <a:p>
            <a:r>
              <a:rPr lang="pt-BR" sz="3600" dirty="0"/>
              <a:t>Biến chứng mắt</a:t>
            </a:r>
            <a:endParaRPr lang="vi-VN" sz="3600" dirty="0"/>
          </a:p>
          <a:p>
            <a:r>
              <a:rPr lang="pt-BR" sz="3600" dirty="0"/>
              <a:t>Cơn bão giáp trạng (Cơn cường giáp trạng cấp)</a:t>
            </a:r>
            <a:endParaRPr lang="vi-VN" sz="3600" dirty="0"/>
          </a:p>
          <a:p>
            <a:r>
              <a:rPr lang="pt-BR" sz="3600" dirty="0"/>
              <a:t>Suy kiệt nặng</a:t>
            </a:r>
            <a:endParaRPr lang="vi-VN" sz="3600" dirty="0"/>
          </a:p>
          <a:p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84977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7182"/>
          </a:xfrm>
        </p:spPr>
        <p:txBody>
          <a:bodyPr/>
          <a:lstStyle/>
          <a:p>
            <a:r>
              <a:rPr lang="vi-VN" sz="5400" b="1" dirty="0"/>
              <a:t>ĐIỀU TRỊ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927278"/>
            <a:ext cx="11093003" cy="5930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/>
              <a:t>Mục tiêu và nguyên tắc điều trị</a:t>
            </a:r>
            <a:endParaRPr lang="vi-VN" dirty="0"/>
          </a:p>
          <a:p>
            <a:r>
              <a:rPr lang="vi-VN" dirty="0"/>
              <a:t>Mục tiêu trước mắt là đưa người bệnh về tình trạng bình giáp.</a:t>
            </a:r>
          </a:p>
          <a:p>
            <a:r>
              <a:rPr lang="vi-VN" dirty="0"/>
              <a:t>Duy trì tình trạng bình giáp trong một khoảng thời gian để đạt được khỏi bệnh</a:t>
            </a:r>
          </a:p>
          <a:p>
            <a:r>
              <a:rPr lang="vi-VN" dirty="0"/>
              <a:t>bằng các biện pháp.</a:t>
            </a:r>
          </a:p>
          <a:p>
            <a:r>
              <a:rPr lang="vi-VN" dirty="0"/>
              <a:t>Dự phòng và điều trị biến chứng nếu có.</a:t>
            </a:r>
          </a:p>
          <a:p>
            <a:r>
              <a:rPr lang="vi-VN" dirty="0"/>
              <a:t>Lựa chọn phương pháp điều trị thích hợp với từng người bệnh.</a:t>
            </a:r>
          </a:p>
          <a:p>
            <a:r>
              <a:rPr lang="vi-VN" dirty="0"/>
              <a:t>Có ba phương pháp điều trị cơ bản, bao gồm: Nội khoa, phẫu thuật tuyến giáp hoặc điều trị bằng phóng xạ.</a:t>
            </a:r>
          </a:p>
        </p:txBody>
      </p:sp>
    </p:spTree>
    <p:extLst>
      <p:ext uri="{BB962C8B-B14F-4D97-AF65-F5344CB8AC3E}">
        <p14:creationId xmlns:p14="http://schemas.microsoft.com/office/powerpoint/2010/main" val="417189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502276" y="0"/>
            <a:ext cx="11410682" cy="1143000"/>
          </a:xfrm>
        </p:spPr>
        <p:txBody>
          <a:bodyPr>
            <a:normAutofit fontScale="90000"/>
          </a:bodyPr>
          <a:lstStyle/>
          <a:p>
            <a:r>
              <a:rPr lang="en-US" altLang="vi-VN" b="1" dirty="0"/>
              <a:t>ĐẶC ĐIỂM CẤU TẠO VÀ SINH LÝ TUYẾN GIÁP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276" y="1596981"/>
            <a:ext cx="5898524" cy="4489496"/>
          </a:xfrm>
        </p:spPr>
        <p:txBody>
          <a:bodyPr/>
          <a:lstStyle/>
          <a:p>
            <a:r>
              <a:rPr lang="en-US" altLang="vi-VN" dirty="0" err="1"/>
              <a:t>Tuyến</a:t>
            </a:r>
            <a:r>
              <a:rPr lang="en-US" altLang="vi-VN" dirty="0"/>
              <a:t> </a:t>
            </a:r>
            <a:r>
              <a:rPr lang="en-US" altLang="vi-VN" dirty="0" err="1"/>
              <a:t>nội</a:t>
            </a:r>
            <a:r>
              <a:rPr lang="en-US" altLang="vi-VN" dirty="0"/>
              <a:t> </a:t>
            </a:r>
            <a:r>
              <a:rPr lang="en-US" altLang="vi-VN" dirty="0" err="1"/>
              <a:t>tiết</a:t>
            </a:r>
            <a:r>
              <a:rPr lang="en-US" altLang="vi-VN" dirty="0"/>
              <a:t> </a:t>
            </a:r>
            <a:r>
              <a:rPr lang="en-US" altLang="vi-VN" dirty="0" err="1"/>
              <a:t>lớn</a:t>
            </a:r>
            <a:r>
              <a:rPr lang="en-US" altLang="vi-VN" dirty="0"/>
              <a:t>.</a:t>
            </a:r>
          </a:p>
          <a:p>
            <a:r>
              <a:rPr lang="en-US" altLang="vi-VN" dirty="0" err="1"/>
              <a:t>Nằm</a:t>
            </a:r>
            <a:r>
              <a:rPr lang="en-US" altLang="vi-VN" dirty="0"/>
              <a:t> </a:t>
            </a:r>
            <a:r>
              <a:rPr lang="en-US" altLang="vi-VN" dirty="0" err="1"/>
              <a:t>trước</a:t>
            </a:r>
            <a:r>
              <a:rPr lang="en-US" altLang="vi-VN" dirty="0"/>
              <a:t> </a:t>
            </a:r>
            <a:r>
              <a:rPr lang="en-US" altLang="vi-VN" dirty="0" err="1"/>
              <a:t>sụn</a:t>
            </a:r>
            <a:r>
              <a:rPr lang="en-US" altLang="vi-VN" dirty="0"/>
              <a:t> </a:t>
            </a:r>
            <a:r>
              <a:rPr lang="en-US" altLang="vi-VN" dirty="0" err="1"/>
              <a:t>giáp</a:t>
            </a:r>
            <a:r>
              <a:rPr lang="en-US" altLang="vi-VN" dirty="0"/>
              <a:t>.</a:t>
            </a:r>
          </a:p>
          <a:p>
            <a:r>
              <a:rPr lang="en-US" altLang="vi-VN" dirty="0" err="1"/>
              <a:t>Gồm</a:t>
            </a:r>
            <a:r>
              <a:rPr lang="en-US" altLang="vi-VN" dirty="0"/>
              <a:t> 2 </a:t>
            </a:r>
            <a:r>
              <a:rPr lang="en-US" altLang="vi-VN" dirty="0" err="1"/>
              <a:t>thùy</a:t>
            </a:r>
            <a:r>
              <a:rPr lang="en-US" altLang="vi-VN" dirty="0"/>
              <a:t>.</a:t>
            </a:r>
          </a:p>
          <a:p>
            <a:r>
              <a:rPr lang="en-US" altLang="vi-VN" dirty="0"/>
              <a:t>Nang </a:t>
            </a:r>
            <a:r>
              <a:rPr lang="en-US" altLang="vi-VN" dirty="0" err="1"/>
              <a:t>giáp</a:t>
            </a:r>
            <a:r>
              <a:rPr lang="en-US" altLang="vi-VN" dirty="0"/>
              <a:t> </a:t>
            </a:r>
            <a:r>
              <a:rPr lang="en-US" altLang="vi-VN" dirty="0" err="1"/>
              <a:t>bài</a:t>
            </a:r>
            <a:r>
              <a:rPr lang="en-US" altLang="vi-VN" dirty="0"/>
              <a:t> </a:t>
            </a:r>
            <a:r>
              <a:rPr lang="en-US" altLang="vi-VN" dirty="0" err="1"/>
              <a:t>tiết</a:t>
            </a:r>
            <a:r>
              <a:rPr lang="en-US" altLang="vi-VN" dirty="0"/>
              <a:t> T</a:t>
            </a:r>
            <a:r>
              <a:rPr lang="en-US" altLang="vi-VN" baseline="-25000" dirty="0"/>
              <a:t>3</a:t>
            </a:r>
            <a:r>
              <a:rPr lang="en-US" altLang="vi-VN" dirty="0"/>
              <a:t>-T</a:t>
            </a:r>
            <a:r>
              <a:rPr lang="en-US" altLang="vi-VN" baseline="-25000" dirty="0"/>
              <a:t>4</a:t>
            </a:r>
            <a:r>
              <a:rPr lang="en-US" altLang="vi-VN" dirty="0"/>
              <a:t>.</a:t>
            </a:r>
          </a:p>
          <a:p>
            <a:r>
              <a:rPr lang="en-US" altLang="vi-VN" dirty="0" err="1"/>
              <a:t>Tế</a:t>
            </a:r>
            <a:r>
              <a:rPr lang="en-US" altLang="vi-VN" dirty="0"/>
              <a:t> </a:t>
            </a:r>
            <a:r>
              <a:rPr lang="en-US" altLang="vi-VN" dirty="0" err="1"/>
              <a:t>bào</a:t>
            </a:r>
            <a:r>
              <a:rPr lang="en-US" altLang="vi-VN" dirty="0"/>
              <a:t> </a:t>
            </a:r>
            <a:r>
              <a:rPr lang="en-US" altLang="vi-VN" dirty="0" err="1"/>
              <a:t>cận</a:t>
            </a:r>
            <a:r>
              <a:rPr lang="en-US" altLang="vi-VN" dirty="0"/>
              <a:t> </a:t>
            </a:r>
            <a:r>
              <a:rPr lang="en-US" altLang="vi-VN" dirty="0" err="1"/>
              <a:t>nang</a:t>
            </a:r>
            <a:r>
              <a:rPr lang="en-US" altLang="vi-VN" dirty="0"/>
              <a:t> </a:t>
            </a:r>
            <a:r>
              <a:rPr lang="en-US" altLang="vi-VN" dirty="0" err="1"/>
              <a:t>bài</a:t>
            </a:r>
            <a:r>
              <a:rPr lang="en-US" altLang="vi-VN" dirty="0"/>
              <a:t> </a:t>
            </a:r>
            <a:r>
              <a:rPr lang="en-US" altLang="vi-VN" dirty="0" err="1"/>
              <a:t>tiết</a:t>
            </a:r>
            <a:r>
              <a:rPr lang="en-US" altLang="vi-VN" dirty="0"/>
              <a:t> calcitonin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58" y="1204173"/>
            <a:ext cx="6310649" cy="47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0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421425" y="171607"/>
            <a:ext cx="11552350" cy="1143000"/>
          </a:xfrm>
        </p:spPr>
        <p:txBody>
          <a:bodyPr>
            <a:normAutofit fontScale="90000"/>
          </a:bodyPr>
          <a:lstStyle/>
          <a:p>
            <a:r>
              <a:rPr lang="en-US" altLang="vi-VN" b="1" dirty="0"/>
              <a:t>ĐẶC ĐIỂM CẤU TẠO VÀ SINH LÝ TUYẾN GIÁP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vi-VN" sz="3200" b="1" dirty="0"/>
              <a:t>Tác dụng của T3 – T4</a:t>
            </a:r>
            <a:endParaRPr lang="en-US" altLang="vi-VN" sz="3200" b="1" i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vi-VN" sz="3200" dirty="0" err="1"/>
              <a:t>Tăng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trưởng</a:t>
            </a:r>
            <a:r>
              <a:rPr lang="en-US" altLang="vi-VN" sz="3200" dirty="0"/>
              <a:t>: </a:t>
            </a:r>
            <a:r>
              <a:rPr lang="en-US" altLang="vi-VN" sz="3200" dirty="0" err="1"/>
              <a:t>phối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hợp</a:t>
            </a:r>
            <a:r>
              <a:rPr lang="en-US" altLang="vi-VN" sz="3200" dirty="0"/>
              <a:t> GH, </a:t>
            </a:r>
            <a:r>
              <a:rPr lang="en-US" altLang="vi-VN" sz="3200" dirty="0" err="1"/>
              <a:t>đặc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biệt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là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gây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biệt</a:t>
            </a:r>
            <a:r>
              <a:rPr lang="en-US" altLang="vi-VN" sz="3200" dirty="0"/>
              <a:t> </a:t>
            </a:r>
            <a:r>
              <a:rPr lang="en-US" altLang="vi-VN" sz="3200" dirty="0" err="1"/>
              <a:t>hóa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tế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bào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não</a:t>
            </a:r>
            <a:r>
              <a:rPr lang="en-US" altLang="vi-VN" sz="3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vi-VN" sz="3200" dirty="0" err="1"/>
              <a:t>Tăng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chuyển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hóa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cơ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bản</a:t>
            </a:r>
            <a:endParaRPr lang="en-US" altLang="vi-VN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vi-VN" sz="3200" dirty="0" err="1"/>
              <a:t>Chuyển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hóa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glucid</a:t>
            </a:r>
            <a:endParaRPr lang="en-US" altLang="vi-VN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vi-VN" sz="3200" dirty="0" err="1"/>
              <a:t>Chuyển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hóa</a:t>
            </a:r>
            <a:r>
              <a:rPr lang="en-US" altLang="vi-VN" sz="3200" dirty="0"/>
              <a:t> lipid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vi-VN" sz="3200" dirty="0" err="1"/>
              <a:t>Chuyển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hóa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protid</a:t>
            </a:r>
            <a:endParaRPr lang="en-US" altLang="vi-VN" sz="3200" dirty="0"/>
          </a:p>
          <a:p>
            <a:pPr>
              <a:buFont typeface="Wingdings" panose="05000000000000000000" pitchFamily="2" charset="2"/>
              <a:buNone/>
            </a:pPr>
            <a:endParaRPr lang="en-US" altLang="vi-VN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7600" y="2279561"/>
            <a:ext cx="5384800" cy="38466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vi-VN" sz="3200" dirty="0"/>
              <a:t>Thần kinh-cơ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3200" dirty="0"/>
              <a:t>Sinh dục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3200" dirty="0"/>
              <a:t>Hệ nội tiết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vi-VN" sz="3200" dirty="0" err="1"/>
              <a:t>Dịch</a:t>
            </a:r>
            <a:r>
              <a:rPr lang="en-US" altLang="vi-VN" sz="3200" dirty="0"/>
              <a:t> </a:t>
            </a:r>
            <a:r>
              <a:rPr lang="en-US" altLang="vi-VN" sz="3200" dirty="0" err="1"/>
              <a:t>và</a:t>
            </a:r>
            <a:r>
              <a:rPr lang="en-US" altLang="vi-VN" sz="3200" dirty="0"/>
              <a:t> vitamin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vi-VN" sz="3200" dirty="0"/>
              <a:t>Tim </a:t>
            </a:r>
            <a:r>
              <a:rPr lang="en-US" altLang="vi-VN" sz="3200" dirty="0" err="1"/>
              <a:t>mạch</a:t>
            </a:r>
            <a:endParaRPr lang="en-US" altLang="vi-VN" sz="3200" dirty="0"/>
          </a:p>
          <a:p>
            <a:pPr>
              <a:buFont typeface="Wingdings" panose="05000000000000000000" pitchFamily="2" charset="2"/>
              <a:buChar char="Ø"/>
            </a:pP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72076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ĐỊNH NGHĨA</a:t>
            </a:r>
            <a:endParaRPr lang="vi-VN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vi-VN" sz="3600" dirty="0"/>
              <a:t>Basedow là một bệnh </a:t>
            </a:r>
            <a:r>
              <a:rPr lang="vi-VN" sz="3600" dirty="0">
                <a:solidFill>
                  <a:srgbClr val="FF0000"/>
                </a:solidFill>
              </a:rPr>
              <a:t>cường giáp </a:t>
            </a:r>
            <a:r>
              <a:rPr lang="vi-VN" sz="3600" dirty="0"/>
              <a:t>do hoạt động </a:t>
            </a:r>
            <a:r>
              <a:rPr lang="vi-VN" sz="3600" dirty="0">
                <a:solidFill>
                  <a:srgbClr val="FF0000"/>
                </a:solidFill>
              </a:rPr>
              <a:t>quá mức không ức chế </a:t>
            </a:r>
            <a:r>
              <a:rPr lang="vi-VN" sz="3600" dirty="0"/>
              <a:t>được của tuyến giáp dẫn tới </a:t>
            </a:r>
            <a:r>
              <a:rPr lang="vi-VN" sz="3600" dirty="0">
                <a:solidFill>
                  <a:srgbClr val="FF0000"/>
                </a:solidFill>
              </a:rPr>
              <a:t>tăng</a:t>
            </a:r>
            <a:r>
              <a:rPr lang="vi-VN" sz="3600" dirty="0"/>
              <a:t> sản xuất hormon tuyến giáp, gia tăng nồng độ hormon trong máu, gây nên những tổn hại về mô và chuyển hóa.</a:t>
            </a:r>
          </a:p>
          <a:p>
            <a:r>
              <a:rPr lang="vi-VN" sz="3600" dirty="0"/>
              <a:t>Basedow là nguyên nhân gây cường giáp hay gặp nhất</a:t>
            </a:r>
          </a:p>
        </p:txBody>
      </p:sp>
    </p:spTree>
    <p:extLst>
      <p:ext uri="{BB962C8B-B14F-4D97-AF65-F5344CB8AC3E}">
        <p14:creationId xmlns:p14="http://schemas.microsoft.com/office/powerpoint/2010/main" val="68331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/>
              <a:t>NGUYÊN NHÂN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vi-VN" altLang="en-US" dirty="0"/>
              <a:t>Nguyên nhân sinh bệnh chưa rõ ràng</a:t>
            </a:r>
          </a:p>
          <a:p>
            <a:r>
              <a:rPr lang="vi-VN" dirty="0"/>
              <a:t>Bệnh có tính chất gia đình</a:t>
            </a:r>
            <a:endParaRPr lang="vi-VN" altLang="en-US" dirty="0"/>
          </a:p>
          <a:p>
            <a:r>
              <a:rPr lang="vi-VN" dirty="0"/>
              <a:t>Một số yếu tố nguy cơ</a:t>
            </a:r>
          </a:p>
          <a:p>
            <a:pPr lvl="1"/>
            <a:r>
              <a:rPr lang="vi-VN" dirty="0"/>
              <a:t>Chấn thương tâm lý (stress).</a:t>
            </a:r>
          </a:p>
          <a:p>
            <a:pPr lvl="1"/>
            <a:r>
              <a:rPr lang="vi-VN" dirty="0"/>
              <a:t>Sau đẻ.</a:t>
            </a:r>
          </a:p>
          <a:p>
            <a:pPr lvl="1"/>
            <a:r>
              <a:rPr lang="vi-VN" dirty="0"/>
              <a:t>Steroid sinh dục</a:t>
            </a:r>
          </a:p>
          <a:p>
            <a:pPr lvl="1"/>
            <a:r>
              <a:rPr lang="vi-VN" dirty="0"/>
              <a:t>Chế độ ăn nhiều iod hoặc uống các thuốc có chứa iod như amiodaron.</a:t>
            </a:r>
          </a:p>
          <a:p>
            <a:pPr lvl="1"/>
            <a:r>
              <a:rPr lang="vi-VN" dirty="0"/>
              <a:t>Một số yếu tố khác như điều trị lithium; nhiễm vi khuẩn hoặc virus; ngừng điều trị corticoid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811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800" b="1" dirty="0"/>
              <a:t>TRIỆU CHỨNG LÂM SÀNG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3600" b="1" dirty="0"/>
              <a:t>Bướu cổ</a:t>
            </a:r>
            <a:endParaRPr lang="vi-VN" sz="3600" dirty="0"/>
          </a:p>
          <a:p>
            <a:pPr algn="just"/>
            <a:r>
              <a:rPr lang="pt-BR" sz="3600" dirty="0"/>
              <a:t>Bướu giáp là dấu hiệu thường gặp</a:t>
            </a:r>
            <a:endParaRPr lang="vi-VN" sz="3600" dirty="0"/>
          </a:p>
          <a:p>
            <a:pPr algn="just"/>
            <a:r>
              <a:rPr lang="vi-VN" sz="3600" dirty="0"/>
              <a:t>B</a:t>
            </a:r>
            <a:r>
              <a:rPr lang="pt-BR" sz="3600" dirty="0"/>
              <a:t>ướu lan tỏa, điển hình bướu mạch, đồng nhất, cả 2 thùy, </a:t>
            </a:r>
            <a:endParaRPr lang="vi-VN" sz="3600" dirty="0"/>
          </a:p>
          <a:p>
            <a:pPr algn="just"/>
            <a:r>
              <a:rPr lang="vi-VN" sz="3600" dirty="0"/>
              <a:t>D</a:t>
            </a:r>
            <a:r>
              <a:rPr lang="pt-BR" sz="3600" dirty="0"/>
              <a:t>i động khi nuốt, không đau không có dấu hiệu chèn ép.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46826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8229600" cy="4495800"/>
          </a:xfrm>
        </p:spPr>
        <p:txBody>
          <a:bodyPr/>
          <a:lstStyle/>
          <a:p>
            <a:endParaRPr lang="vi-VN" altLang="vi-VN"/>
          </a:p>
        </p:txBody>
      </p:sp>
      <p:pic>
        <p:nvPicPr>
          <p:cNvPr id="36875" name="Picture 11" descr="DSC014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9" y="-847171"/>
            <a:ext cx="10273561" cy="77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4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8916" name="Picture 4" descr="DSC014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79" y="-1148918"/>
            <a:ext cx="10675021" cy="80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600" b="1" dirty="0"/>
              <a:t>* Biểu hiện mắt</a:t>
            </a:r>
            <a:endParaRPr lang="vi-VN" sz="3600" dirty="0"/>
          </a:p>
          <a:p>
            <a:r>
              <a:rPr lang="pt-BR" sz="3600" dirty="0"/>
              <a:t>Lồi mắt một hay hai bên</a:t>
            </a:r>
            <a:endParaRPr lang="vi-VN" sz="3600" dirty="0"/>
          </a:p>
          <a:p>
            <a:r>
              <a:rPr lang="pt-BR" sz="3600" dirty="0"/>
              <a:t>Co cơ mi với nhiều mức độ khác nhau</a:t>
            </a:r>
            <a:endParaRPr lang="vi-VN" sz="3600" dirty="0"/>
          </a:p>
          <a:p>
            <a:r>
              <a:rPr lang="pt-BR" sz="3600" dirty="0"/>
              <a:t>Mất đồng vận nhãn cầu hai bên</a:t>
            </a:r>
            <a:endParaRPr lang="vi-VN" sz="3600" dirty="0"/>
          </a:p>
          <a:p>
            <a:r>
              <a:rPr lang="pt-BR" sz="3600" dirty="0"/>
              <a:t>Liệt cơ vận nhãn, phù nề mi mắt</a:t>
            </a:r>
            <a:endParaRPr lang="vi-VN" sz="3600" dirty="0"/>
          </a:p>
          <a:p>
            <a:endParaRPr lang="vi-VN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800" b="1" dirty="0"/>
              <a:t>TRIỆU CHỨNG LÂM SÀNG</a:t>
            </a:r>
          </a:p>
        </p:txBody>
      </p:sp>
    </p:spTree>
    <p:extLst>
      <p:ext uri="{BB962C8B-B14F-4D97-AF65-F5344CB8AC3E}">
        <p14:creationId xmlns:p14="http://schemas.microsoft.com/office/powerpoint/2010/main" val="33355895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49185B0-00BD-4611-8B80-10CB46627B5E}" vid="{BDFDC275-B60D-4414-95D2-C6D3A197E27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uthuatphanmem.vn - Mẫu Slide đẹp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138</TotalTime>
  <Words>511</Words>
  <Application>Microsoft Office PowerPoint</Application>
  <PresentationFormat>Màn hình rộng</PresentationFormat>
  <Paragraphs>69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Theme2</vt:lpstr>
      <vt:lpstr>1_Office Theme</vt:lpstr>
      <vt:lpstr>thuthuatphanmem.vn - Mẫu Slide đẹp 2</vt:lpstr>
      <vt:lpstr>BASEDOW</vt:lpstr>
      <vt:lpstr>ĐẶC ĐIỂM CẤU TẠO VÀ SINH LÝ TUYẾN GIÁP</vt:lpstr>
      <vt:lpstr>ĐẶC ĐIỂM CẤU TẠO VÀ SINH LÝ TUYẾN GIÁP</vt:lpstr>
      <vt:lpstr>ĐỊNH NGHĨA</vt:lpstr>
      <vt:lpstr>NGUYÊN NHÂN</vt:lpstr>
      <vt:lpstr>TRIỆU CHỨNG LÂM SÀNG</vt:lpstr>
      <vt:lpstr>Bản trình bày PowerPoint</vt:lpstr>
      <vt:lpstr>Bản trình bày PowerPoint</vt:lpstr>
      <vt:lpstr>TRIỆU CHỨNG LÂM SÀNG</vt:lpstr>
      <vt:lpstr>Bản trình bày PowerPoint</vt:lpstr>
      <vt:lpstr>TRIỆU CHỨNG LÂM SÀNG</vt:lpstr>
      <vt:lpstr>TRIỆU CHỨNG LÂM SÀNG</vt:lpstr>
      <vt:lpstr>Bản trình bày PowerPoint</vt:lpstr>
      <vt:lpstr>BIẾN CHỨNG</vt:lpstr>
      <vt:lpstr>ĐIỀU TRỊ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CHĂM SÓC NGƯỜI BỆNH BASEDOW</dc:title>
  <dc:creator>THU TRANG</dc:creator>
  <cp:lastModifiedBy>PHAM HOANG MINH</cp:lastModifiedBy>
  <cp:revision>12</cp:revision>
  <dcterms:created xsi:type="dcterms:W3CDTF">2019-09-24T11:35:12Z</dcterms:created>
  <dcterms:modified xsi:type="dcterms:W3CDTF">2023-03-06T03:28:01Z</dcterms:modified>
</cp:coreProperties>
</file>