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59" r:id="rId5"/>
    <p:sldId id="260" r:id="rId6"/>
    <p:sldId id="261" r:id="rId7"/>
    <p:sldId id="293" r:id="rId8"/>
    <p:sldId id="295" r:id="rId9"/>
    <p:sldId id="294" r:id="rId10"/>
    <p:sldId id="262" r:id="rId11"/>
    <p:sldId id="286" r:id="rId12"/>
    <p:sldId id="291" r:id="rId13"/>
    <p:sldId id="285" r:id="rId14"/>
    <p:sldId id="263" r:id="rId15"/>
    <p:sldId id="287" r:id="rId16"/>
    <p:sldId id="264" r:id="rId17"/>
    <p:sldId id="288" r:id="rId18"/>
    <p:sldId id="265" r:id="rId19"/>
    <p:sldId id="266" r:id="rId20"/>
    <p:sldId id="292" r:id="rId21"/>
    <p:sldId id="267" r:id="rId22"/>
    <p:sldId id="268" r:id="rId23"/>
    <p:sldId id="269" r:id="rId24"/>
    <p:sldId id="270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7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5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0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C2B5-3D66-473C-A301-48CD28D6240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4A97-D3C0-4DC5-98E0-F7EB27BA2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48" y="2284466"/>
            <a:ext cx="5810384" cy="43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" y="667657"/>
            <a:ext cx="11269980" cy="15732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4800" b="1" dirty="0">
                <a:effectLst/>
              </a:rPr>
            </a:br>
            <a:r>
              <a:rPr lang="pl-PL" b="1" dirty="0"/>
              <a:t>BỆNH GOUT </a:t>
            </a:r>
            <a:br>
              <a:rPr lang="en-US" b="1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179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7" y="203196"/>
            <a:ext cx="11591752" cy="62928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3. TRIỆU CHỨNG LÂM SÀNG GÚT MẠN TÍNH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3.3.1. Hạt tophi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Vị trí: </a:t>
            </a:r>
            <a:r>
              <a:rPr lang="en-US" dirty="0"/>
              <a:t>vành tai, mỏm khuỷu, cạnh các khớp tổn thương, ở bàn chân, bàn tay, cổ tay, có thể ở trong các gân, nhất là gân Achille.</a:t>
            </a:r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Không đau, rắn, tròn, </a:t>
            </a:r>
            <a:r>
              <a:rPr lang="en-US" dirty="0"/>
              <a:t>số lượng và kích thước thay đổi.</a:t>
            </a:r>
          </a:p>
          <a:p>
            <a:pPr>
              <a:lnSpc>
                <a:spcPct val="150000"/>
              </a:lnSpc>
            </a:pPr>
            <a:r>
              <a:rPr lang="en-US" dirty="0"/>
              <a:t>- Da phủ lên hạt bình thường, mỏng, có thể nhìn thấy </a:t>
            </a:r>
            <a:r>
              <a:rPr lang="en-US" dirty="0">
                <a:solidFill>
                  <a:srgbClr val="FF0000"/>
                </a:solidFill>
              </a:rPr>
              <a:t>màu trắng nhạt của các tinh thể urat trong hạt tophi.</a:t>
            </a:r>
          </a:p>
        </p:txBody>
      </p:sp>
    </p:spTree>
    <p:extLst>
      <p:ext uri="{BB962C8B-B14F-4D97-AF65-F5344CB8AC3E}">
        <p14:creationId xmlns:p14="http://schemas.microsoft.com/office/powerpoint/2010/main" val="146090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ạt to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2" y="202520"/>
            <a:ext cx="10087429" cy="59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8057" y="6334780"/>
            <a:ext cx="1698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Hạt Tophi</a:t>
            </a:r>
          </a:p>
        </p:txBody>
      </p:sp>
    </p:spTree>
    <p:extLst>
      <p:ext uri="{BB962C8B-B14F-4D97-AF65-F5344CB8AC3E}">
        <p14:creationId xmlns:p14="http://schemas.microsoft.com/office/powerpoint/2010/main" val="363719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7" y="203196"/>
            <a:ext cx="11591752" cy="62928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Hạt có thể ở tình trạng viêm cấp hoặc </a:t>
            </a:r>
            <a:r>
              <a:rPr lang="en-US" sz="3600" dirty="0">
                <a:solidFill>
                  <a:srgbClr val="FF0000"/>
                </a:solidFill>
              </a:rPr>
              <a:t>rò ra chất nhão màu trắng như phấn.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Hạt thường là nguyên nhân gây biến dạng, </a:t>
            </a:r>
            <a:r>
              <a:rPr lang="en-US" sz="3600" dirty="0">
                <a:solidFill>
                  <a:srgbClr val="FF0000"/>
                </a:solidFill>
              </a:rPr>
              <a:t>vô cảm và hạn chế vận động chức năng của bàn tay và bàn chân </a:t>
            </a:r>
            <a:r>
              <a:rPr lang="en-US" sz="3600" dirty="0"/>
              <a:t>trong trường hợp tiến triển lâu năm và bệnh nặng.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686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gout.com.vn/upload/image/thongtinbenhgout/gout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014" y="502276"/>
            <a:ext cx="7379594" cy="53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16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3.3.2. Bệnh khớp mạn tính do muối urat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a. Lâm sàng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Xuất hiện chậm và không hằng định trong thể nặng, thể </a:t>
            </a:r>
            <a:r>
              <a:rPr lang="en-US" dirty="0" err="1">
                <a:solidFill>
                  <a:srgbClr val="FF0000"/>
                </a:solidFill>
              </a:rPr>
              <a:t>tiến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triển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+ Cơn thưa</a:t>
            </a:r>
            <a:r>
              <a:rPr lang="en-US" dirty="0"/>
              <a:t>: vài tháng hoặc vài năm mới có một cơn.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+ Hoặc cơn liên tiếp: </a:t>
            </a:r>
            <a:r>
              <a:rPr lang="en-US" dirty="0"/>
              <a:t>cơn càng mau, mức độ cơn càng trầm trọng.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Vị trí tổn thương: ngón </a:t>
            </a:r>
            <a:r>
              <a:rPr lang="en-US" dirty="0" err="1">
                <a:solidFill>
                  <a:srgbClr val="FF0000"/>
                </a:solidFill>
              </a:rPr>
              <a:t>chân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khớp bàn-ngón, khớp cổ chân, gối. Khớp khuỷu, cổ tay, bàn tay hiếm gặp hơn. Không gặp khớp vai, háng, cột sống.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Tính chất: </a:t>
            </a:r>
            <a:r>
              <a:rPr lang="en-US" dirty="0"/>
              <a:t>đau khớp kiểu cơ học, tiến triển bán cấp</a:t>
            </a:r>
          </a:p>
        </p:txBody>
      </p:sp>
    </p:spTree>
    <p:extLst>
      <p:ext uri="{BB962C8B-B14F-4D97-AF65-F5344CB8AC3E}">
        <p14:creationId xmlns:p14="http://schemas.microsoft.com/office/powerpoint/2010/main" val="295745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b. X-quang</a:t>
            </a:r>
          </a:p>
          <a:p>
            <a:pPr>
              <a:lnSpc>
                <a:spcPct val="150000"/>
              </a:lnSpc>
            </a:pPr>
            <a:r>
              <a:rPr lang="en-US" dirty="0"/>
              <a:t>Có bào mòn xương với bờ xơ và </a:t>
            </a:r>
            <a:r>
              <a:rPr lang="en-US" dirty="0">
                <a:solidFill>
                  <a:srgbClr val="FF0000"/>
                </a:solidFill>
              </a:rPr>
              <a:t>rìa xương mỏng nhô ra, gai xương, hẹp khe khớp…</a:t>
            </a:r>
          </a:p>
        </p:txBody>
      </p:sp>
    </p:spTree>
    <p:extLst>
      <p:ext uri="{BB962C8B-B14F-4D97-AF65-F5344CB8AC3E}">
        <p14:creationId xmlns:p14="http://schemas.microsoft.com/office/powerpoint/2010/main" val="83679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3.3.3. Tổn thương thận do gút</a:t>
            </a:r>
            <a:br>
              <a:rPr lang="en-US" b="1" i="1" dirty="0"/>
            </a:br>
            <a:r>
              <a:rPr lang="en-US" dirty="0">
                <a:solidFill>
                  <a:srgbClr val="FF0000"/>
                </a:solidFill>
              </a:rPr>
              <a:t>a. Sỏi urat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Chiếm</a:t>
            </a:r>
            <a:r>
              <a:rPr lang="en-US" dirty="0">
                <a:solidFill>
                  <a:srgbClr val="FF0000"/>
                </a:solidFill>
              </a:rPr>
              <a:t> 10-15% </a:t>
            </a:r>
            <a:r>
              <a:rPr lang="en-US" dirty="0"/>
              <a:t>các trường hợp bệnh gút tiên phát. Sỏi nhỏ, không cản quang. Sỏi có thể gây </a:t>
            </a:r>
            <a:r>
              <a:rPr lang="en-US" dirty="0">
                <a:solidFill>
                  <a:srgbClr val="FF0000"/>
                </a:solidFill>
              </a:rPr>
              <a:t>cơn đau quặn thận, đái máu</a:t>
            </a:r>
            <a:r>
              <a:rPr lang="en-US" dirty="0"/>
              <a:t>, vô niệu do sỏi và NK ngược dòng.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b. Bệnh thận do gút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err="1"/>
              <a:t>Ít</a:t>
            </a:r>
            <a:r>
              <a:rPr lang="en-US" dirty="0"/>
              <a:t> gặp. Lắng đọng urat ở kẽ thận. Triệu chứng: protein niệu, đái máu, bạch cầu niệu, thường kết hợp tăng huyết áp.</a:t>
            </a:r>
          </a:p>
        </p:txBody>
      </p:sp>
    </p:spTree>
    <p:extLst>
      <p:ext uri="{BB962C8B-B14F-4D97-AF65-F5344CB8AC3E}">
        <p14:creationId xmlns:p14="http://schemas.microsoft.com/office/powerpoint/2010/main" val="352833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c. Suy thận cấp</a:t>
            </a:r>
          </a:p>
          <a:p>
            <a:pPr>
              <a:lnSpc>
                <a:spcPct val="150000"/>
              </a:lnSpc>
            </a:pPr>
            <a:r>
              <a:rPr lang="en-US" dirty="0"/>
              <a:t>Do lắng đọng tinh thể AU trong các ống góp, ống thận xa và niệu quản.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Xét nghiệm thấy tăng AU máu, </a:t>
            </a:r>
            <a:r>
              <a:rPr lang="en-US" dirty="0"/>
              <a:t>toan lactic, tăng Kali máu, tăng photphat máu, giảm calci máu.</a:t>
            </a:r>
          </a:p>
        </p:txBody>
      </p:sp>
    </p:spTree>
    <p:extLst>
      <p:ext uri="{BB962C8B-B14F-4D97-AF65-F5344CB8AC3E}">
        <p14:creationId xmlns:p14="http://schemas.microsoft.com/office/powerpoint/2010/main" val="184027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4. ĐIỀU TRỊ.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4.1. Các nguyên tắc điều trị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Điều trị triệu chứng: chống viêm khi có cơn gút cấp.</a:t>
            </a:r>
            <a:r>
              <a:rPr lang="en-US" dirty="0"/>
              <a:t> Điều trị các tổn thương mạn tính (hạt tophi, tổn thương khớp và thận).</a:t>
            </a:r>
          </a:p>
          <a:p>
            <a:pPr>
              <a:lnSpc>
                <a:spcPct val="150000"/>
              </a:lnSpc>
            </a:pPr>
            <a:r>
              <a:rPr lang="en-US" dirty="0"/>
              <a:t>- Điều trị theo cơ chế bệnh sinh: </a:t>
            </a:r>
            <a:r>
              <a:rPr lang="en-US" dirty="0">
                <a:solidFill>
                  <a:srgbClr val="FF0000"/>
                </a:solidFill>
              </a:rPr>
              <a:t>giảm AU máu</a:t>
            </a:r>
          </a:p>
          <a:p>
            <a:pPr>
              <a:lnSpc>
                <a:spcPct val="150000"/>
              </a:lnSpc>
            </a:pPr>
            <a:r>
              <a:rPr lang="en-US" dirty="0"/>
              <a:t>- Điều trị các nguyên nhân gây gút thứ phát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Điều trị kéo dài </a:t>
            </a:r>
            <a:r>
              <a:rPr lang="en-US" dirty="0"/>
              <a:t>để phòng cơn gút cấp tái phát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Điều trị phối hợp nhiều biện pháp: </a:t>
            </a:r>
            <a:r>
              <a:rPr lang="en-US" dirty="0"/>
              <a:t>dùng thuốc, không dùng thuốc, </a:t>
            </a:r>
            <a:r>
              <a:rPr lang="en-US" dirty="0">
                <a:solidFill>
                  <a:srgbClr val="FF0000"/>
                </a:solidFill>
              </a:rPr>
              <a:t>ngoại khoa.</a:t>
            </a:r>
          </a:p>
        </p:txBody>
      </p:sp>
    </p:spTree>
    <p:extLst>
      <p:ext uri="{BB962C8B-B14F-4D97-AF65-F5344CB8AC3E}">
        <p14:creationId xmlns:p14="http://schemas.microsoft.com/office/powerpoint/2010/main" val="318345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clofen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75" y="3976211"/>
            <a:ext cx="4749039" cy="26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4.2. Điều trị cơn gút cấp hoặc đợt cấp của gút mạn tính: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4.2.1. Thuốc chống viêm </a:t>
            </a:r>
            <a:r>
              <a:rPr lang="en-US" b="1" i="1" dirty="0" err="1">
                <a:solidFill>
                  <a:srgbClr val="FF0000"/>
                </a:solidFill>
              </a:rPr>
              <a:t>không</a:t>
            </a:r>
            <a:r>
              <a:rPr lang="en-US" b="1" i="1" dirty="0">
                <a:solidFill>
                  <a:srgbClr val="FF0000"/>
                </a:solidFill>
              </a:rPr>
              <a:t> steroid: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dirty="0"/>
              <a:t>- Lựa chọn hàng đầu.</a:t>
            </a:r>
            <a:br>
              <a:rPr lang="en-US" dirty="0"/>
            </a:br>
            <a:r>
              <a:rPr lang="en-US" dirty="0"/>
              <a:t>- Thuốc thường dùng: Diclofenac </a:t>
            </a:r>
            <a:r>
              <a:rPr lang="en-US" dirty="0">
                <a:solidFill>
                  <a:srgbClr val="FF0000"/>
                </a:solidFill>
              </a:rPr>
              <a:t>(Voltaren), </a:t>
            </a:r>
            <a:r>
              <a:rPr lang="en-US" dirty="0"/>
              <a:t>piroxicam (feldene), meloxicam (</a:t>
            </a:r>
            <a:r>
              <a:rPr lang="en-US" dirty="0">
                <a:solidFill>
                  <a:srgbClr val="FF0000"/>
                </a:solidFill>
              </a:rPr>
              <a:t>Mobic)</a:t>
            </a:r>
            <a:r>
              <a:rPr lang="en-US" dirty="0"/>
              <a:t>…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Tác dụng phụ: </a:t>
            </a:r>
            <a:r>
              <a:rPr lang="en-US" dirty="0"/>
              <a:t>đường tiêu hoá (</a:t>
            </a:r>
            <a:r>
              <a:rPr lang="en-US" dirty="0">
                <a:solidFill>
                  <a:srgbClr val="FF0000"/>
                </a:solidFill>
              </a:rPr>
              <a:t>viêm, loét, chảy máu, thủng dạ dày-tá tràng).</a:t>
            </a:r>
          </a:p>
        </p:txBody>
      </p:sp>
    </p:spTree>
    <p:extLst>
      <p:ext uri="{BB962C8B-B14F-4D97-AF65-F5344CB8AC3E}">
        <p14:creationId xmlns:p14="http://schemas.microsoft.com/office/powerpoint/2010/main" val="212373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C985-8344-2B9F-937C-2003665A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D6E1-4CF6-EB54-B078-203403796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Gout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Gout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Kỹ năng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Vận dụng được các kiến thức đã học để hướng dẫn người bệnh Gout tuân thủ nguyên tắc điều trị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Năng lực tự chủ và trách nhiệm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Thận trọng, tỉ mỉ, chính xác trong công việc.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67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Áp dụng những kinh nghiệm sau trong việc điều trị bệnh dạ dày - Thời trang,  đồng phục cho giới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85" y="138954"/>
            <a:ext cx="8616915" cy="64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1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0000"/>
                </a:solidFill>
              </a:rPr>
              <a:t>4.2.2. Colchicin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- Có tác dụng giảm viêm, giảm đau nhanh </a:t>
            </a:r>
            <a:r>
              <a:rPr lang="en-US" dirty="0"/>
              <a:t>và mạnh trong vòng </a:t>
            </a:r>
            <a:r>
              <a:rPr lang="en-US" dirty="0">
                <a:solidFill>
                  <a:srgbClr val="FF0000"/>
                </a:solidFill>
              </a:rPr>
              <a:t>24-48h</a:t>
            </a:r>
            <a:r>
              <a:rPr lang="en-US" dirty="0"/>
              <a:t> sau khi dùng thuốc.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- Tác dụng phụ: </a:t>
            </a:r>
            <a:r>
              <a:rPr lang="en-US" dirty="0"/>
              <a:t>tiêu chảy, đau bụng, buồn nôn, nôn, giảm bạch cầu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2052" name="Picture 4" descr="Image result for Colch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9" y="3124588"/>
            <a:ext cx="5081744" cy="33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4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/>
              <a:t>4.2.3. Cortico-steroid và adenocorticotropic hormon (ACTH):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Tác dụng phụ: tăng đường máu, </a:t>
            </a:r>
            <a:r>
              <a:rPr lang="en-US" dirty="0"/>
              <a:t>THA, suy thượng thận, loãng xương, giảm calci, kali máu…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3074" name="Picture 2" descr="Image result for corticosteroid dr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1" y="2736761"/>
            <a:ext cx="523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79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4.3. Điều trị cơ bản, dự phòng cơn gút cấp tính tái phát: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4.3.1. Chế độ ăn uống, sinh </a:t>
            </a:r>
            <a:r>
              <a:rPr lang="en-US" b="1" i="1" dirty="0" err="1">
                <a:solidFill>
                  <a:srgbClr val="FF0000"/>
                </a:solidFill>
              </a:rPr>
              <a:t>hoạt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- Giảm calo, </a:t>
            </a:r>
            <a:r>
              <a:rPr lang="en-US" dirty="0">
                <a:solidFill>
                  <a:srgbClr val="FF0000"/>
                </a:solidFill>
              </a:rPr>
              <a:t>trọng lượng </a:t>
            </a:r>
            <a:r>
              <a:rPr lang="en-US" dirty="0"/>
              <a:t>cơ thể hợp lý.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Ăn giảm đạm</a:t>
            </a:r>
            <a:r>
              <a:rPr lang="en-US" dirty="0"/>
              <a:t>, tránh thức ăn giàu purin </a:t>
            </a:r>
          </a:p>
          <a:p>
            <a:pPr>
              <a:lnSpc>
                <a:spcPct val="150000"/>
              </a:lnSpc>
            </a:pPr>
            <a:r>
              <a:rPr lang="en-US" dirty="0"/>
              <a:t>- Kiềm hoá nước tiểu bằng cách </a:t>
            </a:r>
            <a:r>
              <a:rPr lang="en-US" dirty="0">
                <a:solidFill>
                  <a:srgbClr val="FF0000"/>
                </a:solidFill>
              </a:rPr>
              <a:t>uống 250 – 500ml các loại nước khoáng có kiềm</a:t>
            </a:r>
            <a:r>
              <a:rPr lang="en-US" dirty="0"/>
              <a:t> hoặc natribicarbonat 14%o và thêm </a:t>
            </a:r>
            <a:r>
              <a:rPr lang="en-US" dirty="0">
                <a:solidFill>
                  <a:srgbClr val="FF0000"/>
                </a:solidFill>
              </a:rPr>
              <a:t>2 lít nước lọc mỗi ngày </a:t>
            </a:r>
            <a:r>
              <a:rPr lang="en-US" dirty="0"/>
              <a:t>nếu không có chống chỉ định.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Kiêng rượu, bia</a:t>
            </a:r>
            <a:r>
              <a:rPr lang="en-US" dirty="0"/>
              <a:t>; tránh trà, cà phê.</a:t>
            </a:r>
          </a:p>
          <a:p>
            <a:pPr>
              <a:lnSpc>
                <a:spcPct val="150000"/>
              </a:lnSpc>
            </a:pPr>
            <a:r>
              <a:rPr lang="en-US" dirty="0"/>
              <a:t>- Tránh lao động quá mức, tránh các yếu tố có thể khởi phát cơn gút như chấn thương…</a:t>
            </a:r>
          </a:p>
        </p:txBody>
      </p:sp>
    </p:spTree>
    <p:extLst>
      <p:ext uri="{BB962C8B-B14F-4D97-AF65-F5344CB8AC3E}">
        <p14:creationId xmlns:p14="http://schemas.microsoft.com/office/powerpoint/2010/main" val="10155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0000"/>
                </a:solidFill>
              </a:rPr>
              <a:t>4.3.2. Dùng thuốc:</a:t>
            </a:r>
            <a:br>
              <a:rPr lang="en-US" i="1" dirty="0"/>
            </a:br>
            <a:r>
              <a:rPr lang="en-US" dirty="0">
                <a:solidFill>
                  <a:srgbClr val="FF0000"/>
                </a:solidFill>
              </a:rPr>
              <a:t>* Điều trị liên tục bằng colchicine liều thấp: </a:t>
            </a:r>
            <a:r>
              <a:rPr lang="en-US" dirty="0"/>
              <a:t>1 mg/24 giờ có tác dụng </a:t>
            </a:r>
            <a:r>
              <a:rPr lang="en-US" dirty="0">
                <a:solidFill>
                  <a:srgbClr val="FF0000"/>
                </a:solidFill>
              </a:rPr>
              <a:t>làm giảm số cơn tái phát, </a:t>
            </a:r>
            <a:r>
              <a:rPr lang="en-US" dirty="0"/>
              <a:t>nhất là trong trường hợp bệnh nhân viêm nhiều khớp và có nhiều cơn cấp tính tái phát.</a:t>
            </a:r>
            <a:br>
              <a:rPr lang="en-US" dirty="0"/>
            </a:br>
            <a:r>
              <a:rPr lang="en-US" b="1" i="1" dirty="0"/>
              <a:t>* Các thuốc hạ AU máu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- Thuốc ức chế tổng hợp AU: </a:t>
            </a:r>
            <a:r>
              <a:rPr lang="en-US" dirty="0">
                <a:solidFill>
                  <a:srgbClr val="FF0000"/>
                </a:solidFill>
              </a:rPr>
              <a:t>Allopurin</a:t>
            </a:r>
            <a:endParaRPr lang="en-US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- Thuốc tăng thải AU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Probenecid (Benemid), Benzbromaron…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i="1" dirty="0">
                <a:solidFill>
                  <a:srgbClr val="FF0000"/>
                </a:solidFill>
              </a:rPr>
              <a:t>Thuốc tiêu AU: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Uricase, Pegloticase</a:t>
            </a:r>
          </a:p>
        </p:txBody>
      </p:sp>
    </p:spTree>
    <p:extLst>
      <p:ext uri="{BB962C8B-B14F-4D97-AF65-F5344CB8AC3E}">
        <p14:creationId xmlns:p14="http://schemas.microsoft.com/office/powerpoint/2010/main" val="163040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* Điều trị ngoại khoa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nội soi </a:t>
            </a:r>
            <a:r>
              <a:rPr lang="en-US" dirty="0">
                <a:solidFill>
                  <a:srgbClr val="FF0000"/>
                </a:solidFill>
              </a:rPr>
              <a:t>rửa khớp</a:t>
            </a:r>
            <a:r>
              <a:rPr lang="en-US" dirty="0"/>
              <a:t>, phẫu thuật cắt </a:t>
            </a:r>
            <a:r>
              <a:rPr lang="en-US" dirty="0">
                <a:solidFill>
                  <a:srgbClr val="FF0000"/>
                </a:solidFill>
              </a:rPr>
              <a:t>bỏ hạt tophi.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2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1. ĐẠI CƯƠNG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1.1. Khái niệm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en-US" dirty="0"/>
            </a:br>
            <a:r>
              <a:rPr lang="en-US" dirty="0"/>
              <a:t>* Gút (Gout) là bệnh lý </a:t>
            </a:r>
            <a:r>
              <a:rPr lang="en-US" dirty="0">
                <a:solidFill>
                  <a:srgbClr val="FF0000"/>
                </a:solidFill>
              </a:rPr>
              <a:t>RL chuyển hóa </a:t>
            </a:r>
            <a:r>
              <a:rPr lang="en-US" dirty="0"/>
              <a:t>các nhân </a:t>
            </a:r>
            <a:r>
              <a:rPr lang="en-US" dirty="0">
                <a:solidFill>
                  <a:srgbClr val="FF0000"/>
                </a:solidFill>
              </a:rPr>
              <a:t>purin, </a:t>
            </a:r>
            <a:r>
              <a:rPr lang="en-US" dirty="0"/>
              <a:t>có đặc điểm là tăng </a:t>
            </a:r>
            <a:r>
              <a:rPr lang="en-US" dirty="0">
                <a:solidFill>
                  <a:srgbClr val="FF0000"/>
                </a:solidFill>
              </a:rPr>
              <a:t>acid uric (AU) máu</a:t>
            </a:r>
            <a:r>
              <a:rPr lang="en-US" dirty="0"/>
              <a:t>, gây lắng đọng các tinh thể </a:t>
            </a:r>
            <a:r>
              <a:rPr lang="en-US" dirty="0">
                <a:solidFill>
                  <a:srgbClr val="FF0000"/>
                </a:solidFill>
              </a:rPr>
              <a:t>monosodium urat ở các mô.</a:t>
            </a:r>
          </a:p>
          <a:p>
            <a:pPr>
              <a:lnSpc>
                <a:spcPct val="150000"/>
              </a:lnSpc>
            </a:pPr>
            <a:r>
              <a:rPr lang="en-US" dirty="0"/>
              <a:t>* Tăng acid uric: </a:t>
            </a:r>
            <a:r>
              <a:rPr lang="en-US" dirty="0">
                <a:solidFill>
                  <a:srgbClr val="FF0000"/>
                </a:solidFill>
              </a:rPr>
              <a:t>Nam &gt; 7,0 mg/l; Nữ &gt; 6,0 mg/l</a:t>
            </a:r>
          </a:p>
          <a:p>
            <a:pPr>
              <a:lnSpc>
                <a:spcPct val="150000"/>
              </a:lnSpc>
            </a:pPr>
            <a:r>
              <a:rPr lang="en-US" dirty="0"/>
              <a:t>Nồng độ urat huyết thanh liên quan với nồng độ ure, creatinin máu, khối lượng cơ thể, chiều cao, tuổi, HA và uống rượu.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1.2. Dịch tễ học: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Chiếm</a:t>
            </a:r>
            <a:r>
              <a:rPr lang="en-US" sz="3200" dirty="0"/>
              <a:t> 0,02 - 0,2% dân số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- Chủ yếu gặp ở nam giới (95%), 30 – 40 tuổi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Ở nữ ít khi xảy ra trước tuổi mãn kinh.</a:t>
            </a:r>
            <a:br>
              <a:rPr lang="en-US" sz="3200" dirty="0"/>
            </a:br>
            <a:r>
              <a:rPr lang="en-US" sz="3200" dirty="0"/>
              <a:t>- Gút đứng hàng </a:t>
            </a:r>
            <a:r>
              <a:rPr lang="en-US" sz="3200" dirty="0">
                <a:solidFill>
                  <a:srgbClr val="FF0000"/>
                </a:solidFill>
              </a:rPr>
              <a:t>thứ tư </a:t>
            </a:r>
            <a:r>
              <a:rPr lang="en-US" sz="3200" dirty="0"/>
              <a:t>trong các bệnh khớp điều trị nội trú thường gặp.</a:t>
            </a:r>
          </a:p>
        </p:txBody>
      </p:sp>
    </p:spTree>
    <p:extLst>
      <p:ext uri="{BB962C8B-B14F-4D97-AF65-F5344CB8AC3E}">
        <p14:creationId xmlns:p14="http://schemas.microsoft.com/office/powerpoint/2010/main" val="169162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2. PHÂN LOẠI GÚT THEO NGUYÊN NHÂN</a:t>
            </a:r>
            <a:br>
              <a:rPr lang="en-US" dirty="0"/>
            </a:br>
            <a:r>
              <a:rPr lang="en-US" i="1" dirty="0"/>
              <a:t>2.2.1. Gút nguyên phát </a:t>
            </a:r>
            <a:r>
              <a:rPr lang="en-US" i="1" dirty="0">
                <a:solidFill>
                  <a:srgbClr val="FF0000"/>
                </a:solidFill>
              </a:rPr>
              <a:t>(&gt; 95%)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Yếu tố di truyền: 1/3 người bệnh gút có cha/mẹ bị gút. </a:t>
            </a:r>
            <a:r>
              <a:rPr lang="en-US" dirty="0"/>
              <a:t>Trong gia đình người bệnh gút có tới </a:t>
            </a:r>
            <a:r>
              <a:rPr lang="en-US" dirty="0">
                <a:solidFill>
                  <a:srgbClr val="FF0000"/>
                </a:solidFill>
              </a:rPr>
              <a:t>20 % trường hợp có tăng AU máu.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- Yếu tố thức ăn</a:t>
            </a:r>
            <a:r>
              <a:rPr lang="en-US" dirty="0"/>
              <a:t>: bệnh khởi phát thường do ăn uống quá nhiều </a:t>
            </a:r>
            <a:r>
              <a:rPr lang="en-US" dirty="0">
                <a:solidFill>
                  <a:srgbClr val="FF0000"/>
                </a:solidFill>
              </a:rPr>
              <a:t>bia, rượu, đạm.</a:t>
            </a:r>
          </a:p>
          <a:p>
            <a:pPr>
              <a:lnSpc>
                <a:spcPct val="150000"/>
              </a:lnSpc>
            </a:pPr>
            <a:r>
              <a:rPr lang="en-US" dirty="0"/>
              <a:t>+ Bia, rượu chứa nhiều purin có nguy cơ cao nhất. </a:t>
            </a:r>
          </a:p>
          <a:p>
            <a:pPr>
              <a:lnSpc>
                <a:spcPct val="150000"/>
              </a:lnSpc>
            </a:pPr>
            <a:r>
              <a:rPr lang="en-US" dirty="0"/>
              <a:t>+ Thức ăn: </a:t>
            </a:r>
            <a:r>
              <a:rPr lang="en-US" dirty="0">
                <a:solidFill>
                  <a:srgbClr val="FF0000"/>
                </a:solidFill>
              </a:rPr>
              <a:t>ăn nhiều hải sản làm tăng 50% nguy cơ gút</a:t>
            </a:r>
            <a:r>
              <a:rPr lang="en-US" dirty="0"/>
              <a:t>. Dùng sữa, sữa chua làm giảm nồng độ urat huyết thanh.</a:t>
            </a:r>
          </a:p>
        </p:txBody>
      </p:sp>
    </p:spTree>
    <p:extLst>
      <p:ext uri="{BB962C8B-B14F-4D97-AF65-F5344CB8AC3E}">
        <p14:creationId xmlns:p14="http://schemas.microsoft.com/office/powerpoint/2010/main" val="249096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347730"/>
            <a:ext cx="11199254" cy="5945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/>
              <a:t>2.2.2. Gút thứ phát (</a:t>
            </a:r>
            <a:r>
              <a:rPr lang="en-US" i="1" dirty="0">
                <a:solidFill>
                  <a:srgbClr val="FF0000"/>
                </a:solidFill>
              </a:rPr>
              <a:t>2-5%)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/>
              <a:t>- Suy thận mạn tính: </a:t>
            </a:r>
            <a:r>
              <a:rPr lang="en-US" dirty="0"/>
              <a:t>thường gặp là </a:t>
            </a:r>
            <a:r>
              <a:rPr lang="en-US" dirty="0">
                <a:solidFill>
                  <a:srgbClr val="FF0000"/>
                </a:solidFill>
              </a:rPr>
              <a:t>suy thận do thận đa nang và nhiễm độc chì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- Dùng thuốc lợi tiểu: </a:t>
            </a:r>
            <a:r>
              <a:rPr lang="en-US" dirty="0"/>
              <a:t>thiazid, furosemid làm giảm mức lọc cầu thận, tăng tái hấp thu urat. </a:t>
            </a:r>
          </a:p>
        </p:txBody>
      </p:sp>
    </p:spTree>
    <p:extLst>
      <p:ext uri="{BB962C8B-B14F-4D97-AF65-F5344CB8AC3E}">
        <p14:creationId xmlns:p14="http://schemas.microsoft.com/office/powerpoint/2010/main" val="199201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sz="3600" b="1" dirty="0"/>
              <a:t>TRIỆU CHỨNG LÂM SÀNG GÚT CẤP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60" y="1143000"/>
            <a:ext cx="10515600" cy="5280660"/>
          </a:xfrm>
        </p:spPr>
        <p:txBody>
          <a:bodyPr>
            <a:normAutofit/>
          </a:bodyPr>
          <a:lstStyle/>
          <a:p>
            <a:r>
              <a:rPr lang="en-US" sz="4400" dirty="0" err="1"/>
              <a:t>Thường</a:t>
            </a:r>
            <a:r>
              <a:rPr lang="en-US" sz="4400" dirty="0"/>
              <a:t> </a:t>
            </a:r>
            <a:r>
              <a:rPr lang="en-US" sz="4400" dirty="0" err="1"/>
              <a:t>gặp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khớp</a:t>
            </a:r>
            <a:r>
              <a:rPr lang="en-US" sz="4400" dirty="0"/>
              <a:t> ở chi </a:t>
            </a:r>
            <a:r>
              <a:rPr lang="en-US" sz="4400" dirty="0" err="1"/>
              <a:t>dưới</a:t>
            </a:r>
            <a:r>
              <a:rPr lang="en-US" sz="4400" dirty="0"/>
              <a:t>: </a:t>
            </a:r>
            <a:r>
              <a:rPr lang="en-US" sz="4400" dirty="0" err="1">
                <a:solidFill>
                  <a:srgbClr val="FF0000"/>
                </a:solidFill>
              </a:rPr>
              <a:t>ngón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chân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cái</a:t>
            </a:r>
            <a:r>
              <a:rPr lang="en-US" sz="4400" dirty="0"/>
              <a:t>.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khớp</a:t>
            </a:r>
            <a:r>
              <a:rPr lang="en-US" sz="4400" dirty="0"/>
              <a:t> </a:t>
            </a:r>
            <a:r>
              <a:rPr lang="en-US" sz="4400" dirty="0" err="1"/>
              <a:t>thường</a:t>
            </a:r>
            <a:r>
              <a:rPr lang="en-US" sz="4400" dirty="0"/>
              <a:t> </a:t>
            </a:r>
            <a:r>
              <a:rPr lang="en-US" sz="4400" dirty="0" err="1"/>
              <a:t>đều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đặc</a:t>
            </a:r>
            <a:r>
              <a:rPr lang="en-US" sz="4400" dirty="0"/>
              <a:t> </a:t>
            </a:r>
            <a:r>
              <a:rPr lang="en-US" sz="4400" dirty="0" err="1"/>
              <a:t>điểm</a:t>
            </a:r>
            <a:r>
              <a:rPr lang="en-US" sz="4400" dirty="0"/>
              <a:t> </a:t>
            </a:r>
            <a:r>
              <a:rPr lang="en-US" sz="4400" dirty="0" err="1"/>
              <a:t>như</a:t>
            </a:r>
            <a:r>
              <a:rPr lang="en-US" sz="4400" dirty="0"/>
              <a:t> </a:t>
            </a:r>
            <a:r>
              <a:rPr lang="en-US" sz="4400" dirty="0" err="1"/>
              <a:t>dưới</a:t>
            </a:r>
            <a:r>
              <a:rPr lang="en-US" sz="4400" dirty="0"/>
              <a:t> </a:t>
            </a:r>
            <a:r>
              <a:rPr lang="en-US" sz="4400" dirty="0" err="1"/>
              <a:t>đây</a:t>
            </a:r>
            <a:r>
              <a:rPr lang="en-US" sz="44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400" dirty="0" err="1">
                <a:solidFill>
                  <a:srgbClr val="FF0000"/>
                </a:solidFill>
              </a:rPr>
              <a:t>Hoàn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cảnh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xuất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hiện</a:t>
            </a:r>
            <a:r>
              <a:rPr lang="en-US" sz="4400" dirty="0">
                <a:solidFill>
                  <a:srgbClr val="FF0000"/>
                </a:solidFill>
              </a:rPr>
              <a:t>: </a:t>
            </a:r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dirty="0" err="1"/>
              <a:t>phát</a:t>
            </a:r>
            <a:r>
              <a:rPr lang="en-US" sz="4400" dirty="0"/>
              <a:t> </a:t>
            </a:r>
            <a:r>
              <a:rPr lang="en-US" sz="4400" dirty="0" err="1"/>
              <a:t>hoặc</a:t>
            </a:r>
            <a:r>
              <a:rPr lang="en-US" sz="4400" dirty="0"/>
              <a:t> </a:t>
            </a:r>
            <a:r>
              <a:rPr lang="en-US" sz="4400" dirty="0" err="1"/>
              <a:t>sau</a:t>
            </a:r>
            <a:r>
              <a:rPr lang="en-US" sz="4400" dirty="0"/>
              <a:t> </a:t>
            </a:r>
            <a:r>
              <a:rPr lang="en-US" sz="4400" dirty="0" err="1"/>
              <a:t>bữa</a:t>
            </a:r>
            <a:r>
              <a:rPr lang="en-US" sz="4400" dirty="0"/>
              <a:t> </a:t>
            </a:r>
            <a:r>
              <a:rPr lang="en-US" sz="4400" dirty="0" err="1"/>
              <a:t>ăn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0000"/>
                </a:solidFill>
              </a:rPr>
              <a:t>nhiều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chất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đạm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hoặc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uống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bia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rượu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quá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mức</a:t>
            </a:r>
            <a:r>
              <a:rPr lang="en-US" sz="4400" dirty="0">
                <a:solidFill>
                  <a:srgbClr val="FF0000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4400" dirty="0" err="1">
                <a:solidFill>
                  <a:srgbClr val="FF0000"/>
                </a:solidFill>
              </a:rPr>
              <a:t>Thời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điểm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khởi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phát</a:t>
            </a:r>
            <a:r>
              <a:rPr lang="en-US" sz="4400" dirty="0">
                <a:solidFill>
                  <a:srgbClr val="FF0000"/>
                </a:solidFill>
              </a:rPr>
              <a:t>: </a:t>
            </a:r>
            <a:r>
              <a:rPr lang="en-US" sz="4400" dirty="0" err="1"/>
              <a:t>khởi</a:t>
            </a:r>
            <a:r>
              <a:rPr lang="en-US" sz="4400" dirty="0"/>
              <a:t> </a:t>
            </a:r>
            <a:r>
              <a:rPr lang="en-US" sz="4400" dirty="0" err="1"/>
              <a:t>phát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đột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ngột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vào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lúc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nửa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đêm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6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"/>
            <a:ext cx="10515600" cy="6016943"/>
          </a:xfrm>
        </p:spPr>
        <p:txBody>
          <a:bodyPr/>
          <a:lstStyle/>
          <a:p>
            <a:r>
              <a:rPr lang="en-US" sz="4400" dirty="0" err="1"/>
              <a:t>Tính</a:t>
            </a:r>
            <a:r>
              <a:rPr lang="en-US" sz="4400" dirty="0"/>
              <a:t> </a:t>
            </a:r>
            <a:r>
              <a:rPr lang="en-US" sz="4400" dirty="0" err="1"/>
              <a:t>chất</a:t>
            </a:r>
            <a:r>
              <a:rPr lang="en-US" sz="4400" dirty="0"/>
              <a:t>: </a:t>
            </a:r>
            <a:r>
              <a:rPr lang="en-US" sz="4400" dirty="0" err="1"/>
              <a:t>khớp</a:t>
            </a:r>
            <a:r>
              <a:rPr lang="en-US" sz="4400" dirty="0"/>
              <a:t> </a:t>
            </a:r>
            <a:r>
              <a:rPr lang="en-US" sz="4400" dirty="0" err="1"/>
              <a:t>rất</a:t>
            </a:r>
            <a:r>
              <a:rPr lang="en-US" sz="4400" dirty="0"/>
              <a:t> </a:t>
            </a:r>
            <a:r>
              <a:rPr lang="en-US" sz="4400" dirty="0" err="1"/>
              <a:t>đau</a:t>
            </a:r>
            <a:r>
              <a:rPr lang="en-US" sz="4400" dirty="0"/>
              <a:t>, </a:t>
            </a:r>
            <a:r>
              <a:rPr lang="en-US" sz="4400" dirty="0" err="1">
                <a:solidFill>
                  <a:srgbClr val="FF0000"/>
                </a:solidFill>
              </a:rPr>
              <a:t>bỏng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rát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gây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mất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ngủ</a:t>
            </a:r>
            <a:r>
              <a:rPr lang="en-US" sz="4400" dirty="0">
                <a:solidFill>
                  <a:srgbClr val="FF0000"/>
                </a:solidFill>
              </a:rPr>
              <a:t>. </a:t>
            </a:r>
            <a:r>
              <a:rPr lang="en-US" sz="4400" dirty="0" err="1"/>
              <a:t>sốt</a:t>
            </a:r>
            <a:r>
              <a:rPr lang="en-US" sz="4400" dirty="0"/>
              <a:t> </a:t>
            </a:r>
            <a:r>
              <a:rPr lang="en-US" sz="4400" dirty="0" err="1"/>
              <a:t>rét</a:t>
            </a:r>
            <a:r>
              <a:rPr lang="en-US" sz="4400" dirty="0"/>
              <a:t> run 38 - 38°5.</a:t>
            </a:r>
          </a:p>
          <a:p>
            <a:pPr marL="457200" indent="-457200">
              <a:buFontTx/>
              <a:buChar char="-"/>
            </a:pPr>
            <a:r>
              <a:rPr lang="en-US" sz="4400" dirty="0" err="1"/>
              <a:t>Khớp</a:t>
            </a:r>
            <a:r>
              <a:rPr lang="en-US" sz="4400" dirty="0"/>
              <a:t> </a:t>
            </a:r>
            <a:r>
              <a:rPr lang="en-US" sz="4400" dirty="0" err="1"/>
              <a:t>tổn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0000"/>
                </a:solidFill>
              </a:rPr>
              <a:t>sưng</a:t>
            </a:r>
            <a:r>
              <a:rPr lang="en-US" sz="4400" dirty="0">
                <a:solidFill>
                  <a:srgbClr val="FF0000"/>
                </a:solidFill>
              </a:rPr>
              <a:t>, da </a:t>
            </a:r>
            <a:r>
              <a:rPr lang="en-US" sz="4400" dirty="0" err="1">
                <a:solidFill>
                  <a:srgbClr val="FF0000"/>
                </a:solidFill>
              </a:rPr>
              <a:t>trên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đó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hồng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hoặc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đỏ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- </a:t>
            </a:r>
            <a:r>
              <a:rPr lang="en-US" sz="4400" dirty="0" err="1">
                <a:solidFill>
                  <a:srgbClr val="FF0000"/>
                </a:solidFill>
              </a:rPr>
              <a:t>Đáp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ứng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với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điều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trị</a:t>
            </a:r>
            <a:r>
              <a:rPr lang="en-US" sz="4400" dirty="0">
                <a:solidFill>
                  <a:srgbClr val="FF0000"/>
                </a:solidFill>
              </a:rPr>
              <a:t>: </a:t>
            </a:r>
            <a:r>
              <a:rPr lang="en-US" sz="4400" dirty="0" err="1"/>
              <a:t>nhạy</a:t>
            </a:r>
            <a:r>
              <a:rPr lang="en-US" sz="4400" dirty="0"/>
              <a:t> </a:t>
            </a:r>
            <a:r>
              <a:rPr lang="en-US" sz="4400" dirty="0" err="1"/>
              <a:t>cảm</a:t>
            </a:r>
            <a:r>
              <a:rPr lang="en-US" sz="4400" dirty="0"/>
              <a:t> 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colchicine,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triệu</a:t>
            </a:r>
            <a:r>
              <a:rPr lang="en-US" sz="4400" dirty="0"/>
              <a:t> </a:t>
            </a:r>
            <a:r>
              <a:rPr lang="en-US" sz="4400" dirty="0" err="1"/>
              <a:t>chứng</a:t>
            </a:r>
            <a:r>
              <a:rPr lang="en-US" sz="4400" dirty="0"/>
              <a:t> </a:t>
            </a:r>
            <a:r>
              <a:rPr lang="en-US" sz="4400" dirty="0" err="1"/>
              <a:t>viêm</a:t>
            </a:r>
            <a:r>
              <a:rPr lang="en-US" sz="4400" dirty="0"/>
              <a:t> </a:t>
            </a:r>
            <a:r>
              <a:rPr lang="en-US" sz="4400" dirty="0" err="1"/>
              <a:t>thuyên</a:t>
            </a:r>
            <a:r>
              <a:rPr lang="en-US" sz="4400" dirty="0"/>
              <a:t> </a:t>
            </a:r>
            <a:r>
              <a:rPr lang="en-US" sz="4400" dirty="0" err="1"/>
              <a:t>giảm</a:t>
            </a:r>
            <a:r>
              <a:rPr lang="en-US" sz="4400" dirty="0"/>
              <a:t> </a:t>
            </a:r>
            <a:r>
              <a:rPr lang="en-US" sz="4400" dirty="0" err="1"/>
              <a:t>hoàn</a:t>
            </a:r>
            <a:r>
              <a:rPr lang="en-US" sz="4400" dirty="0"/>
              <a:t> </a:t>
            </a:r>
            <a:r>
              <a:rPr lang="en-US" sz="4400" dirty="0" err="1"/>
              <a:t>toàn</a:t>
            </a:r>
            <a:r>
              <a:rPr lang="en-US" sz="4400" dirty="0"/>
              <a:t> </a:t>
            </a:r>
            <a:r>
              <a:rPr lang="en-US" sz="4400" dirty="0" err="1"/>
              <a:t>sau</a:t>
            </a:r>
            <a:r>
              <a:rPr lang="en-US" sz="4400" dirty="0"/>
              <a:t> 48 </a:t>
            </a:r>
            <a:r>
              <a:rPr lang="en-US" sz="4400" dirty="0" err="1"/>
              <a:t>giờ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0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Triệu</a:t>
            </a:r>
            <a:r>
              <a:rPr lang="en-US" b="1" dirty="0"/>
              <a:t> </a:t>
            </a:r>
            <a:r>
              <a:rPr lang="en-US" b="1" dirty="0" err="1"/>
              <a:t>chứng</a:t>
            </a:r>
            <a:r>
              <a:rPr lang="en-US" b="1" dirty="0"/>
              <a:t> </a:t>
            </a:r>
            <a:r>
              <a:rPr lang="en-US" b="1" dirty="0" err="1"/>
              <a:t>gút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" y="1097280"/>
            <a:ext cx="9642158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9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1426</Words>
  <Application>Microsoft Office PowerPoint</Application>
  <PresentationFormat>Màn hình rộng</PresentationFormat>
  <Paragraphs>78</Paragraphs>
  <Slides>25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Office Theme</vt:lpstr>
      <vt:lpstr> BỆNH GOUT  </vt:lpstr>
      <vt:lpstr>Mục tiêu học tập</vt:lpstr>
      <vt:lpstr>Bản trình bày PowerPoint</vt:lpstr>
      <vt:lpstr>Bản trình bày PowerPoint</vt:lpstr>
      <vt:lpstr>Bản trình bày PowerPoint</vt:lpstr>
      <vt:lpstr>Bản trình bày PowerPoint</vt:lpstr>
      <vt:lpstr> TRIỆU CHỨNG LÂM SÀNG GÚT CẤP</vt:lpstr>
      <vt:lpstr>Bản trình bày PowerPoint</vt:lpstr>
      <vt:lpstr>Triệu chứng gút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CHĂM SÓC NGƯỜI BỆNH  GOUT MẠN TÍNH</dc:title>
  <dc:creator>MR DO</dc:creator>
  <cp:lastModifiedBy>PHAM HOANG MINH</cp:lastModifiedBy>
  <cp:revision>26</cp:revision>
  <dcterms:created xsi:type="dcterms:W3CDTF">2016-10-03T14:39:17Z</dcterms:created>
  <dcterms:modified xsi:type="dcterms:W3CDTF">2023-03-06T02:02:23Z</dcterms:modified>
</cp:coreProperties>
</file>