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1" r:id="rId3"/>
    <p:sldId id="302" r:id="rId4"/>
    <p:sldId id="270" r:id="rId5"/>
    <p:sldId id="271" r:id="rId6"/>
    <p:sldId id="274" r:id="rId7"/>
    <p:sldId id="272" r:id="rId8"/>
    <p:sldId id="273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7" r:id="rId20"/>
    <p:sldId id="303" r:id="rId21"/>
    <p:sldId id="301" r:id="rId22"/>
    <p:sldId id="30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348" autoAdjust="0"/>
  </p:normalViewPr>
  <p:slideViewPr>
    <p:cSldViewPr>
      <p:cViewPr varScale="1">
        <p:scale>
          <a:sx n="53" d="100"/>
          <a:sy n="53" d="100"/>
        </p:scale>
        <p:origin x="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F36B2-52E7-4431-B0FD-51639D6A35AA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23A24-8438-4F87-9A6B-A762A8AE8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khô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miệng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nấc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khó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tiêu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mất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ngủ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khô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miệng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nhức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đầu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kích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động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co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giật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ác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mộng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trầm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cảm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thay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đổi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hành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vi.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A24-8438-4F87-9A6B-A762A8AE8B3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khô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miệng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nấc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khó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tiêu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mất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ngủ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khô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miệng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nhức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đầu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kích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động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co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giật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ác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mộng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trầm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cảm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thay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đổi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hành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vi.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A24-8438-4F87-9A6B-A762A8AE8B3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khô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miệng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nấc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khó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tiêu</a:t>
            </a:r>
            <a:r>
              <a:rPr lang="es-ES_tradn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mất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ngủ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khô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miệng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nhức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đầu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kích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động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co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giật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ác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mộng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trầm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cảm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thay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đổi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hành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vi.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A24-8438-4F87-9A6B-A762A8AE8B3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https://www.youtube.com/watch?v=7rhpwAlL_WM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A24-8438-4F87-9A6B-A762A8AE8B3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41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6774B-D5B1-465C-B22A-EACC22992F83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5506E-A580-4894-90E7-BE0C8DD5B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BỆNH PHỔI TẮC NGHẼN MẠN TÍNH (COPD)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ĐIỀU TRỊ </a:t>
            </a:r>
            <a:r>
              <a:rPr lang="es-ES_tradnl" sz="3600" b="1" dirty="0"/>
              <a:t>COPD GIAI ĐOẠN ỔN ĐỊNH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i="1" dirty="0"/>
              <a:t>3. </a:t>
            </a:r>
            <a:r>
              <a:rPr lang="en-US" i="1" dirty="0" err="1"/>
              <a:t>Tiêm</a:t>
            </a:r>
            <a:r>
              <a:rPr lang="en-US" i="1" dirty="0"/>
              <a:t> </a:t>
            </a:r>
            <a:r>
              <a:rPr lang="en-US" i="1" dirty="0" err="1"/>
              <a:t>vắc</a:t>
            </a:r>
            <a:r>
              <a:rPr lang="en-US" i="1" dirty="0"/>
              <a:t> </a:t>
            </a:r>
            <a:r>
              <a:rPr lang="en-US" i="1" dirty="0" err="1"/>
              <a:t>xin</a:t>
            </a:r>
            <a:r>
              <a:rPr lang="en-US" i="1" dirty="0"/>
              <a:t> </a:t>
            </a:r>
            <a:r>
              <a:rPr lang="en-US" i="1" dirty="0" err="1"/>
              <a:t>phòng</a:t>
            </a:r>
            <a:r>
              <a:rPr lang="en-US" i="1" dirty="0"/>
              <a:t> </a:t>
            </a:r>
            <a:r>
              <a:rPr lang="en-US" i="1" dirty="0" err="1"/>
              <a:t>nhiễm</a:t>
            </a:r>
            <a:r>
              <a:rPr lang="en-US" i="1" dirty="0"/>
              <a:t> </a:t>
            </a:r>
            <a:r>
              <a:rPr lang="en-US" i="1" dirty="0" err="1"/>
              <a:t>trùng</a:t>
            </a:r>
            <a:r>
              <a:rPr lang="en-US" i="1" dirty="0"/>
              <a:t> </a:t>
            </a:r>
            <a:r>
              <a:rPr lang="en-US" i="1" dirty="0" err="1"/>
              <a:t>đường</a:t>
            </a:r>
            <a:r>
              <a:rPr lang="en-US" i="1" dirty="0"/>
              <a:t> </a:t>
            </a:r>
            <a:r>
              <a:rPr lang="en-US" i="1" dirty="0" err="1"/>
              <a:t>hô</a:t>
            </a:r>
            <a:r>
              <a:rPr lang="en-US" i="1" dirty="0"/>
              <a:t> </a:t>
            </a:r>
            <a:r>
              <a:rPr lang="en-US" i="1" dirty="0" err="1"/>
              <a:t>hấp</a:t>
            </a:r>
            <a:endParaRPr lang="en-US" dirty="0"/>
          </a:p>
          <a:p>
            <a:pPr>
              <a:buNone/>
            </a:pPr>
            <a:r>
              <a:rPr lang="es-ES_tradnl" dirty="0"/>
              <a:t>- </a:t>
            </a:r>
            <a:r>
              <a:rPr lang="es-ES_tradnl" dirty="0" err="1"/>
              <a:t>Tiêm</a:t>
            </a:r>
            <a:r>
              <a:rPr lang="es-ES_tradnl" dirty="0"/>
              <a:t> </a:t>
            </a:r>
            <a:r>
              <a:rPr lang="es-ES_tradnl" dirty="0" err="1"/>
              <a:t>phòng</a:t>
            </a:r>
            <a:r>
              <a:rPr lang="es-ES_tradnl" dirty="0"/>
              <a:t> </a:t>
            </a:r>
            <a:r>
              <a:rPr lang="es-ES_tradnl" dirty="0" err="1"/>
              <a:t>vắc</a:t>
            </a:r>
            <a:r>
              <a:rPr lang="es-ES_tradnl" dirty="0"/>
              <a:t> </a:t>
            </a:r>
            <a:r>
              <a:rPr lang="es-ES_tradnl" dirty="0" err="1"/>
              <a:t>xin</a:t>
            </a:r>
            <a:r>
              <a:rPr lang="es-ES_tradnl" dirty="0"/>
              <a:t> </a:t>
            </a:r>
            <a:r>
              <a:rPr lang="es-ES_tradnl" dirty="0" err="1"/>
              <a:t>cúm</a:t>
            </a:r>
            <a:r>
              <a:rPr lang="es-ES_tradnl" dirty="0"/>
              <a:t> </a:t>
            </a:r>
            <a:r>
              <a:rPr lang="es-ES_tradnl" dirty="0" err="1"/>
              <a:t>vào</a:t>
            </a:r>
            <a:r>
              <a:rPr lang="es-ES_tradnl" dirty="0"/>
              <a:t> </a:t>
            </a:r>
            <a:r>
              <a:rPr lang="es-ES_tradnl" dirty="0" err="1"/>
              <a:t>đầu</a:t>
            </a:r>
            <a:r>
              <a:rPr lang="es-ES_tradnl" dirty="0"/>
              <a:t> </a:t>
            </a:r>
            <a:r>
              <a:rPr lang="es-ES_tradnl" dirty="0" err="1"/>
              <a:t>mùa</a:t>
            </a:r>
            <a:r>
              <a:rPr lang="es-ES_tradnl" dirty="0"/>
              <a:t> </a:t>
            </a:r>
            <a:r>
              <a:rPr lang="es-ES_tradnl" dirty="0" err="1"/>
              <a:t>thu</a:t>
            </a:r>
            <a:r>
              <a:rPr lang="es-ES_tradnl" dirty="0"/>
              <a:t> </a:t>
            </a:r>
            <a:r>
              <a:rPr lang="es-ES_tradnl" dirty="0" err="1"/>
              <a:t>và</a:t>
            </a:r>
            <a:r>
              <a:rPr lang="es-ES_tradnl" dirty="0"/>
              <a:t> </a:t>
            </a:r>
            <a:r>
              <a:rPr lang="es-ES_tradnl" dirty="0" err="1"/>
              <a:t>tiêm</a:t>
            </a:r>
            <a:r>
              <a:rPr lang="es-ES_tradnl" dirty="0"/>
              <a:t> </a:t>
            </a:r>
            <a:r>
              <a:rPr lang="es-ES_tradnl" dirty="0" err="1"/>
              <a:t>nhắc</a:t>
            </a:r>
            <a:r>
              <a:rPr lang="es-ES_tradnl" dirty="0"/>
              <a:t> </a:t>
            </a:r>
            <a:r>
              <a:rPr lang="es-ES_tradnl" dirty="0" err="1"/>
              <a:t>lại</a:t>
            </a:r>
            <a:r>
              <a:rPr lang="es-ES_tradnl" dirty="0"/>
              <a:t> </a:t>
            </a:r>
            <a:r>
              <a:rPr lang="es-ES_tradnl" dirty="0" err="1"/>
              <a:t>hàng</a:t>
            </a:r>
            <a:r>
              <a:rPr lang="es-ES_tradnl" dirty="0"/>
              <a:t> </a:t>
            </a:r>
            <a:r>
              <a:rPr lang="es-ES_tradnl" dirty="0" err="1"/>
              <a:t>năm</a:t>
            </a:r>
            <a:r>
              <a:rPr lang="es-ES_tradnl" dirty="0"/>
              <a:t> </a:t>
            </a:r>
            <a:r>
              <a:rPr lang="es-ES_tradnl" dirty="0" err="1"/>
              <a:t>cho</a:t>
            </a:r>
            <a:r>
              <a:rPr lang="es-ES_tradnl" dirty="0"/>
              <a:t> </a:t>
            </a:r>
            <a:r>
              <a:rPr lang="es-ES_tradnl" dirty="0" err="1"/>
              <a:t>các</a:t>
            </a:r>
            <a:r>
              <a:rPr lang="es-ES_tradnl" dirty="0"/>
              <a:t> </a:t>
            </a:r>
            <a:r>
              <a:rPr lang="es-ES_tradnl" dirty="0" err="1"/>
              <a:t>đối</a:t>
            </a:r>
            <a:r>
              <a:rPr lang="es-ES_tradnl" dirty="0"/>
              <a:t> </a:t>
            </a:r>
            <a:r>
              <a:rPr lang="es-ES_tradnl" dirty="0" err="1"/>
              <a:t>tượng</a:t>
            </a:r>
            <a:r>
              <a:rPr lang="es-ES_tradnl" dirty="0"/>
              <a:t> </a:t>
            </a:r>
            <a:r>
              <a:rPr lang="es-ES_tradnl" dirty="0" err="1"/>
              <a:t>mắc</a:t>
            </a:r>
            <a:r>
              <a:rPr lang="es-ES_tradnl" dirty="0"/>
              <a:t> BPTNMT.</a:t>
            </a:r>
            <a:endParaRPr lang="en-US" dirty="0"/>
          </a:p>
          <a:p>
            <a:pPr>
              <a:buFontTx/>
              <a:buChar char="-"/>
            </a:pPr>
            <a:r>
              <a:rPr lang="es-ES_tradnl" dirty="0" err="1"/>
              <a:t>Tiêm</a:t>
            </a:r>
            <a:r>
              <a:rPr lang="es-ES_tradnl" dirty="0"/>
              <a:t> </a:t>
            </a:r>
            <a:r>
              <a:rPr lang="es-ES_tradnl" dirty="0" err="1"/>
              <a:t>phòng</a:t>
            </a:r>
            <a:r>
              <a:rPr lang="es-ES_tradnl" dirty="0"/>
              <a:t> </a:t>
            </a:r>
            <a:r>
              <a:rPr lang="es-ES_tradnl" dirty="0" err="1"/>
              <a:t>vắc</a:t>
            </a:r>
            <a:r>
              <a:rPr lang="es-ES_tradnl" dirty="0"/>
              <a:t> </a:t>
            </a:r>
            <a:r>
              <a:rPr lang="es-ES_tradnl" dirty="0" err="1"/>
              <a:t>xin</a:t>
            </a:r>
            <a:r>
              <a:rPr lang="es-ES_tradnl" dirty="0"/>
              <a:t> </a:t>
            </a:r>
            <a:r>
              <a:rPr lang="es-ES_tradnl" dirty="0" err="1"/>
              <a:t>phế</a:t>
            </a:r>
            <a:r>
              <a:rPr lang="es-ES_tradnl" dirty="0"/>
              <a:t> </a:t>
            </a:r>
            <a:r>
              <a:rPr lang="es-ES_tradnl" dirty="0" err="1"/>
              <a:t>cầu</a:t>
            </a:r>
            <a:r>
              <a:rPr lang="es-ES_tradnl" dirty="0"/>
              <a:t> </a:t>
            </a:r>
            <a:r>
              <a:rPr lang="es-ES_tradnl" dirty="0" err="1"/>
              <a:t>mỗi</a:t>
            </a:r>
            <a:r>
              <a:rPr lang="es-ES_tradnl" dirty="0"/>
              <a:t> 5 </a:t>
            </a:r>
            <a:r>
              <a:rPr lang="es-ES_tradnl" dirty="0" err="1"/>
              <a:t>năm</a:t>
            </a:r>
            <a:r>
              <a:rPr lang="es-ES_tradnl" dirty="0"/>
              <a:t> 1 </a:t>
            </a:r>
            <a:r>
              <a:rPr lang="es-ES_tradnl" dirty="0" err="1"/>
              <a:t>lần</a:t>
            </a:r>
            <a:r>
              <a:rPr lang="es-ES_tradnl" dirty="0"/>
              <a:t> </a:t>
            </a:r>
            <a:r>
              <a:rPr lang="es-ES_tradnl" dirty="0" err="1"/>
              <a:t>và</a:t>
            </a:r>
            <a:r>
              <a:rPr lang="es-ES_tradnl" dirty="0"/>
              <a:t> </a:t>
            </a:r>
            <a:r>
              <a:rPr lang="es-ES_tradnl" dirty="0" err="1"/>
              <a:t>được</a:t>
            </a:r>
            <a:r>
              <a:rPr lang="es-ES_tradnl" dirty="0"/>
              <a:t> </a:t>
            </a:r>
            <a:r>
              <a:rPr lang="es-ES_tradnl" dirty="0" err="1"/>
              <a:t>khuyến</a:t>
            </a:r>
            <a:r>
              <a:rPr lang="es-ES_tradnl" dirty="0"/>
              <a:t> </a:t>
            </a:r>
            <a:r>
              <a:rPr lang="es-ES_tradnl" dirty="0" err="1"/>
              <a:t>cáo</a:t>
            </a:r>
            <a:r>
              <a:rPr lang="es-ES_tradnl" dirty="0"/>
              <a:t> ở </a:t>
            </a:r>
            <a:r>
              <a:rPr lang="es-ES_tradnl" dirty="0" err="1"/>
              <a:t>bệnh</a:t>
            </a:r>
            <a:r>
              <a:rPr lang="es-ES_tradnl" dirty="0"/>
              <a:t> </a:t>
            </a:r>
            <a:r>
              <a:rPr lang="es-ES_tradnl" dirty="0" err="1"/>
              <a:t>nhân</a:t>
            </a:r>
            <a:r>
              <a:rPr lang="es-ES_tradnl" dirty="0"/>
              <a:t> </a:t>
            </a:r>
            <a:r>
              <a:rPr lang="es-ES_tradnl" dirty="0" err="1"/>
              <a:t>mắc</a:t>
            </a:r>
            <a:r>
              <a:rPr lang="es-ES_tradnl" dirty="0"/>
              <a:t> BPTNMT </a:t>
            </a:r>
            <a:r>
              <a:rPr lang="es-ES_tradnl" dirty="0" err="1"/>
              <a:t>giai</a:t>
            </a:r>
            <a:r>
              <a:rPr lang="es-ES_tradnl" dirty="0"/>
              <a:t> </a:t>
            </a:r>
            <a:r>
              <a:rPr lang="es-ES_tradnl" dirty="0" err="1"/>
              <a:t>đoạn</a:t>
            </a:r>
            <a:r>
              <a:rPr lang="es-ES_tradnl" dirty="0"/>
              <a:t> </a:t>
            </a:r>
            <a:r>
              <a:rPr lang="es-ES_tradnl" dirty="0" err="1"/>
              <a:t>ổn</a:t>
            </a:r>
            <a:r>
              <a:rPr lang="es-ES_tradnl" dirty="0"/>
              <a:t> </a:t>
            </a:r>
            <a:r>
              <a:rPr lang="es-ES_tradnl" dirty="0" err="1"/>
              <a:t>định</a:t>
            </a:r>
            <a:r>
              <a:rPr lang="es-ES_tradnl" dirty="0"/>
              <a:t>.</a:t>
            </a:r>
          </a:p>
          <a:p>
            <a:pPr>
              <a:buNone/>
            </a:pPr>
            <a:r>
              <a:rPr lang="en-US" i="1" dirty="0"/>
              <a:t>4. </a:t>
            </a:r>
            <a:r>
              <a:rPr lang="en-US" i="1" dirty="0" err="1"/>
              <a:t>Phục</a:t>
            </a:r>
            <a:r>
              <a:rPr lang="en-US" i="1" dirty="0"/>
              <a:t> </a:t>
            </a:r>
            <a:r>
              <a:rPr lang="en-US" i="1" dirty="0" err="1"/>
              <a:t>hồi</a:t>
            </a:r>
            <a:r>
              <a:rPr lang="en-US" i="1" dirty="0"/>
              <a:t> </a:t>
            </a:r>
            <a:r>
              <a:rPr lang="en-US" i="1" dirty="0" err="1"/>
              <a:t>chức</a:t>
            </a:r>
            <a:r>
              <a:rPr lang="en-US" i="1" dirty="0"/>
              <a:t> </a:t>
            </a:r>
            <a:r>
              <a:rPr lang="en-US" i="1" dirty="0" err="1"/>
              <a:t>năng</a:t>
            </a:r>
            <a:r>
              <a:rPr lang="en-US" i="1" dirty="0"/>
              <a:t> </a:t>
            </a:r>
            <a:r>
              <a:rPr lang="en-US" i="1" dirty="0" err="1"/>
              <a:t>hô</a:t>
            </a:r>
            <a:r>
              <a:rPr lang="en-US" i="1" dirty="0"/>
              <a:t> </a:t>
            </a:r>
            <a:r>
              <a:rPr lang="en-US" i="1" dirty="0" err="1"/>
              <a:t>hấp</a:t>
            </a:r>
            <a:r>
              <a:rPr lang="en-US" i="1" dirty="0"/>
              <a:t>, </a:t>
            </a:r>
            <a:r>
              <a:rPr lang="en-US" i="1" dirty="0" err="1"/>
              <a:t>tăng</a:t>
            </a:r>
            <a:r>
              <a:rPr lang="en-US" i="1" dirty="0"/>
              <a:t> </a:t>
            </a:r>
            <a:r>
              <a:rPr lang="en-US" i="1" dirty="0" err="1"/>
              <a:t>cường</a:t>
            </a:r>
            <a:r>
              <a:rPr lang="en-US" i="1"/>
              <a:t> hoạt</a:t>
            </a:r>
            <a:r>
              <a:rPr lang="en-US" i="1" dirty="0"/>
              <a:t> </a:t>
            </a:r>
            <a:r>
              <a:rPr lang="en-US" i="1" dirty="0" err="1"/>
              <a:t>động</a:t>
            </a:r>
            <a:r>
              <a:rPr lang="en-US" i="1" dirty="0"/>
              <a:t> </a:t>
            </a:r>
            <a:r>
              <a:rPr lang="en-US" i="1" dirty="0" err="1"/>
              <a:t>thể</a:t>
            </a:r>
            <a:r>
              <a:rPr lang="en-US" i="1" dirty="0"/>
              <a:t> </a:t>
            </a:r>
            <a:r>
              <a:rPr lang="en-US" i="1" dirty="0" err="1"/>
              <a:t>chất</a:t>
            </a:r>
            <a:endParaRPr lang="en-US" i="1" dirty="0"/>
          </a:p>
          <a:p>
            <a:pPr>
              <a:buNone/>
            </a:pPr>
            <a:r>
              <a:rPr lang="en-US" i="1" dirty="0"/>
              <a:t>5. </a:t>
            </a:r>
            <a:r>
              <a:rPr lang="en-US" i="1" dirty="0" err="1"/>
              <a:t>Khác</a:t>
            </a:r>
            <a:endParaRPr lang="en-US" i="1" dirty="0"/>
          </a:p>
          <a:p>
            <a:pPr>
              <a:buNone/>
            </a:pPr>
            <a:r>
              <a:rPr lang="es-ES_tradnl" dirty="0"/>
              <a:t>- </a:t>
            </a:r>
            <a:r>
              <a:rPr lang="es-ES_tradnl" dirty="0" err="1"/>
              <a:t>Vệ</a:t>
            </a:r>
            <a:r>
              <a:rPr lang="es-ES_tradnl" dirty="0"/>
              <a:t> </a:t>
            </a:r>
            <a:r>
              <a:rPr lang="es-ES_tradnl" dirty="0" err="1"/>
              <a:t>sinh</a:t>
            </a:r>
            <a:r>
              <a:rPr lang="es-ES_tradnl" dirty="0"/>
              <a:t> </a:t>
            </a:r>
            <a:r>
              <a:rPr lang="es-ES_tradnl" dirty="0" err="1"/>
              <a:t>mũi</a:t>
            </a:r>
            <a:r>
              <a:rPr lang="es-ES_tradnl" dirty="0"/>
              <a:t> </a:t>
            </a:r>
            <a:r>
              <a:rPr lang="es-ES_tradnl" dirty="0" err="1"/>
              <a:t>họng</a:t>
            </a:r>
            <a:r>
              <a:rPr lang="es-ES_tradnl" dirty="0"/>
              <a:t> </a:t>
            </a:r>
            <a:r>
              <a:rPr lang="es-ES_tradnl" dirty="0" err="1"/>
              <a:t>thường</a:t>
            </a:r>
            <a:r>
              <a:rPr lang="es-ES_tradnl" dirty="0"/>
              <a:t> </a:t>
            </a:r>
            <a:r>
              <a:rPr lang="es-ES_tradnl" dirty="0" err="1"/>
              <a:t>xuyên</a:t>
            </a:r>
            <a:r>
              <a:rPr lang="es-ES_tradnl" dirty="0"/>
              <a:t>.</a:t>
            </a:r>
            <a:endParaRPr lang="en-US" dirty="0"/>
          </a:p>
          <a:p>
            <a:pPr>
              <a:buNone/>
            </a:pPr>
            <a:r>
              <a:rPr lang="es-ES_tradnl" dirty="0"/>
              <a:t>- </a:t>
            </a:r>
            <a:r>
              <a:rPr lang="es-ES_tradnl" dirty="0" err="1"/>
              <a:t>Giữ</a:t>
            </a:r>
            <a:r>
              <a:rPr lang="es-ES_tradnl" dirty="0"/>
              <a:t> </a:t>
            </a:r>
            <a:r>
              <a:rPr lang="es-ES_tradnl" dirty="0" err="1"/>
              <a:t>ấm</a:t>
            </a:r>
            <a:r>
              <a:rPr lang="es-ES_tradnl" dirty="0"/>
              <a:t> </a:t>
            </a:r>
            <a:r>
              <a:rPr lang="es-ES_tradnl" dirty="0" err="1"/>
              <a:t>cổ</a:t>
            </a:r>
            <a:r>
              <a:rPr lang="es-ES_tradnl" dirty="0"/>
              <a:t> </a:t>
            </a:r>
            <a:r>
              <a:rPr lang="es-ES_tradnl" dirty="0" err="1"/>
              <a:t>ngực</a:t>
            </a:r>
            <a:r>
              <a:rPr lang="es-ES_tradnl" dirty="0"/>
              <a:t> </a:t>
            </a:r>
            <a:r>
              <a:rPr lang="es-ES_tradnl" dirty="0" err="1"/>
              <a:t>về</a:t>
            </a:r>
            <a:r>
              <a:rPr lang="es-ES_tradnl" dirty="0"/>
              <a:t> </a:t>
            </a:r>
            <a:r>
              <a:rPr lang="es-ES_tradnl" dirty="0" err="1"/>
              <a:t>mùa</a:t>
            </a:r>
            <a:r>
              <a:rPr lang="es-ES_tradnl" dirty="0"/>
              <a:t> </a:t>
            </a:r>
            <a:r>
              <a:rPr lang="es-ES_tradnl" dirty="0" err="1"/>
              <a:t>lạnh</a:t>
            </a:r>
            <a:r>
              <a:rPr lang="es-ES_tradnl" dirty="0"/>
              <a:t>.</a:t>
            </a:r>
            <a:endParaRPr lang="en-US" dirty="0"/>
          </a:p>
          <a:p>
            <a:pPr>
              <a:buNone/>
            </a:pPr>
            <a:r>
              <a:rPr lang="es-ES_tradnl" dirty="0"/>
              <a:t>- </a:t>
            </a:r>
            <a:r>
              <a:rPr lang="es-ES_tradnl" dirty="0" err="1"/>
              <a:t>Phát</a:t>
            </a:r>
            <a:r>
              <a:rPr lang="es-ES_tradnl" dirty="0"/>
              <a:t> </a:t>
            </a:r>
            <a:r>
              <a:rPr lang="es-ES_tradnl" dirty="0" err="1"/>
              <a:t>hiện</a:t>
            </a:r>
            <a:r>
              <a:rPr lang="es-ES_tradnl" dirty="0"/>
              <a:t> </a:t>
            </a:r>
            <a:r>
              <a:rPr lang="es-ES_tradnl" dirty="0" err="1"/>
              <a:t>sớm</a:t>
            </a:r>
            <a:r>
              <a:rPr lang="es-ES_tradnl" dirty="0"/>
              <a:t> </a:t>
            </a:r>
            <a:r>
              <a:rPr lang="es-ES_tradnl" dirty="0" err="1"/>
              <a:t>và</a:t>
            </a:r>
            <a:r>
              <a:rPr lang="es-ES_tradnl" dirty="0"/>
              <a:t> </a:t>
            </a:r>
            <a:r>
              <a:rPr lang="es-ES_tradnl" dirty="0" err="1"/>
              <a:t>điều</a:t>
            </a:r>
            <a:r>
              <a:rPr lang="es-ES_tradnl" dirty="0"/>
              <a:t> </a:t>
            </a:r>
            <a:r>
              <a:rPr lang="es-ES_tradnl" dirty="0" err="1"/>
              <a:t>trị</a:t>
            </a:r>
            <a:r>
              <a:rPr lang="es-ES_tradnl" dirty="0"/>
              <a:t> </a:t>
            </a:r>
            <a:r>
              <a:rPr lang="es-ES_tradnl" dirty="0" err="1"/>
              <a:t>kịp</a:t>
            </a:r>
            <a:r>
              <a:rPr lang="es-ES_tradnl" dirty="0"/>
              <a:t> </a:t>
            </a:r>
            <a:r>
              <a:rPr lang="es-ES_tradnl" dirty="0" err="1"/>
              <a:t>thời</a:t>
            </a:r>
            <a:r>
              <a:rPr lang="es-ES_tradnl" dirty="0"/>
              <a:t> </a:t>
            </a:r>
            <a:r>
              <a:rPr lang="es-ES_tradnl" dirty="0" err="1"/>
              <a:t>các</a:t>
            </a:r>
            <a:r>
              <a:rPr lang="es-ES_tradnl" dirty="0"/>
              <a:t> </a:t>
            </a:r>
            <a:r>
              <a:rPr lang="es-ES_tradnl" dirty="0" err="1"/>
              <a:t>nhiễm</a:t>
            </a:r>
            <a:r>
              <a:rPr lang="es-ES_tradnl" dirty="0"/>
              <a:t> </a:t>
            </a:r>
            <a:r>
              <a:rPr lang="es-ES_tradnl" dirty="0" err="1"/>
              <a:t>trùng</a:t>
            </a:r>
            <a:r>
              <a:rPr lang="es-ES_tradnl" dirty="0"/>
              <a:t> </a:t>
            </a:r>
            <a:r>
              <a:rPr lang="es-ES_tradnl" dirty="0" err="1"/>
              <a:t>tai</a:t>
            </a:r>
            <a:r>
              <a:rPr lang="es-ES_tradnl" dirty="0"/>
              <a:t> </a:t>
            </a:r>
            <a:r>
              <a:rPr lang="es-ES_tradnl" dirty="0" err="1"/>
              <a:t>mũi</a:t>
            </a:r>
            <a:r>
              <a:rPr lang="es-ES_tradnl" dirty="0"/>
              <a:t> </a:t>
            </a:r>
            <a:r>
              <a:rPr lang="es-ES_tradnl" dirty="0" err="1"/>
              <a:t>họng</a:t>
            </a:r>
            <a:r>
              <a:rPr lang="es-ES_tradnl" dirty="0"/>
              <a:t>, </a:t>
            </a:r>
            <a:r>
              <a:rPr lang="es-ES_tradnl" dirty="0" err="1"/>
              <a:t>răng</a:t>
            </a:r>
            <a:r>
              <a:rPr lang="es-ES_tradnl" dirty="0"/>
              <a:t> </a:t>
            </a:r>
            <a:r>
              <a:rPr lang="es-ES_tradnl" dirty="0" err="1"/>
              <a:t>hàm</a:t>
            </a:r>
            <a:r>
              <a:rPr lang="es-ES_tradnl" dirty="0"/>
              <a:t> </a:t>
            </a:r>
            <a:r>
              <a:rPr lang="es-ES_tradnl" dirty="0" err="1"/>
              <a:t>mặt</a:t>
            </a:r>
            <a:r>
              <a:rPr lang="es-ES_tradnl" dirty="0"/>
              <a:t>.</a:t>
            </a:r>
            <a:endParaRPr lang="en-US" dirty="0"/>
          </a:p>
          <a:p>
            <a:pPr>
              <a:buNone/>
            </a:pPr>
            <a:r>
              <a:rPr lang="es-ES_tradnl" dirty="0"/>
              <a:t>- </a:t>
            </a:r>
            <a:r>
              <a:rPr lang="es-ES_tradnl" dirty="0" err="1"/>
              <a:t>Phát</a:t>
            </a:r>
            <a:r>
              <a:rPr lang="es-ES_tradnl" dirty="0"/>
              <a:t> </a:t>
            </a:r>
            <a:r>
              <a:rPr lang="es-ES_tradnl" dirty="0" err="1"/>
              <a:t>hiện</a:t>
            </a:r>
            <a:r>
              <a:rPr lang="es-ES_tradnl" dirty="0"/>
              <a:t> </a:t>
            </a:r>
            <a:r>
              <a:rPr lang="es-ES_tradnl" dirty="0" err="1"/>
              <a:t>và</a:t>
            </a:r>
            <a:r>
              <a:rPr lang="es-ES_tradnl" dirty="0"/>
              <a:t> </a:t>
            </a:r>
            <a:r>
              <a:rPr lang="es-ES_tradnl" dirty="0" err="1"/>
              <a:t>điều</a:t>
            </a:r>
            <a:r>
              <a:rPr lang="es-ES_tradnl" dirty="0"/>
              <a:t> </a:t>
            </a:r>
            <a:r>
              <a:rPr lang="es-ES_tradnl" dirty="0" err="1"/>
              <a:t>trị</a:t>
            </a:r>
            <a:r>
              <a:rPr lang="es-ES_tradnl" dirty="0"/>
              <a:t> </a:t>
            </a:r>
            <a:r>
              <a:rPr lang="es-ES_tradnl" dirty="0" err="1"/>
              <a:t>các</a:t>
            </a:r>
            <a:r>
              <a:rPr lang="es-ES_tradnl" dirty="0"/>
              <a:t> </a:t>
            </a:r>
            <a:r>
              <a:rPr lang="es-ES_tradnl" dirty="0" err="1"/>
              <a:t>bệnh</a:t>
            </a:r>
            <a:r>
              <a:rPr lang="es-ES_tradnl" dirty="0"/>
              <a:t> </a:t>
            </a:r>
            <a:r>
              <a:rPr lang="es-ES_tradnl" dirty="0" err="1"/>
              <a:t>đồng</a:t>
            </a:r>
            <a:r>
              <a:rPr lang="es-ES_tradnl" dirty="0"/>
              <a:t> </a:t>
            </a:r>
            <a:r>
              <a:rPr lang="es-ES_tradnl" dirty="0" err="1"/>
              <a:t>mắc</a:t>
            </a:r>
            <a:r>
              <a:rPr lang="es-ES_tradnl" dirty="0"/>
              <a:t>.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3352800" y="-685800"/>
            <a:ext cx="15773400" cy="784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ĐIỀU TRỊ </a:t>
            </a:r>
            <a:r>
              <a:rPr lang="es-ES_tradnl" sz="2400" b="1" dirty="0"/>
              <a:t>COPD GIAI ĐOẠN ỔN ĐỊNH</a:t>
            </a:r>
            <a:br>
              <a:rPr lang="en-US" b="1" dirty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ĐIỀU TRỊ </a:t>
            </a:r>
            <a:r>
              <a:rPr lang="es-ES_tradnl" sz="2800" b="1" dirty="0"/>
              <a:t>COPD GIAI ĐOẠN ỔN ĐỊNH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fr-FR" dirty="0"/>
              <a:t>THỞ OXY DÀI HẠN TẠI NHÀ </a:t>
            </a:r>
          </a:p>
          <a:p>
            <a:pPr marL="514350" indent="-514350">
              <a:buNone/>
            </a:pPr>
            <a:r>
              <a:rPr lang="es-ES_tradnl" b="1" dirty="0" err="1"/>
              <a:t>Mục</a:t>
            </a:r>
            <a:r>
              <a:rPr lang="es-ES_tradnl" b="1" dirty="0"/>
              <a:t> </a:t>
            </a:r>
            <a:r>
              <a:rPr lang="es-ES_tradnl" b="1" dirty="0" err="1"/>
              <a:t>tiêu</a:t>
            </a:r>
            <a:endParaRPr lang="en-US" b="1" i="1" dirty="0"/>
          </a:p>
          <a:p>
            <a:pPr>
              <a:buNone/>
            </a:pPr>
            <a:r>
              <a:rPr lang="es-ES_tradnl" dirty="0" err="1"/>
              <a:t>Làm</a:t>
            </a:r>
            <a:r>
              <a:rPr lang="es-ES_tradnl" dirty="0"/>
              <a:t> </a:t>
            </a:r>
            <a:r>
              <a:rPr lang="es-ES_tradnl" dirty="0" err="1"/>
              <a:t>giảm</a:t>
            </a:r>
            <a:r>
              <a:rPr lang="es-ES_tradnl" dirty="0"/>
              <a:t> </a:t>
            </a:r>
            <a:r>
              <a:rPr lang="es-ES_tradnl" dirty="0" err="1"/>
              <a:t>khó</a:t>
            </a:r>
            <a:r>
              <a:rPr lang="es-ES_tradnl" dirty="0"/>
              <a:t> </a:t>
            </a:r>
            <a:r>
              <a:rPr lang="es-ES_tradnl" dirty="0" err="1"/>
              <a:t>thở</a:t>
            </a:r>
            <a:r>
              <a:rPr lang="es-ES_tradnl" dirty="0"/>
              <a:t> </a:t>
            </a:r>
            <a:r>
              <a:rPr lang="es-ES_tradnl" dirty="0" err="1"/>
              <a:t>và</a:t>
            </a:r>
            <a:r>
              <a:rPr lang="es-ES_tradnl" dirty="0"/>
              <a:t> </a:t>
            </a:r>
            <a:r>
              <a:rPr lang="es-ES_tradnl" dirty="0" err="1"/>
              <a:t>giảm</a:t>
            </a:r>
            <a:r>
              <a:rPr lang="es-ES_tradnl" dirty="0"/>
              <a:t> </a:t>
            </a:r>
            <a:r>
              <a:rPr lang="es-ES_tradnl" dirty="0" err="1"/>
              <a:t>công</a:t>
            </a:r>
            <a:r>
              <a:rPr lang="es-ES_tradnl" dirty="0"/>
              <a:t> </a:t>
            </a:r>
            <a:r>
              <a:rPr lang="es-ES_tradnl" dirty="0" err="1"/>
              <a:t>hô</a:t>
            </a:r>
            <a:r>
              <a:rPr lang="es-ES_tradnl" dirty="0"/>
              <a:t> </a:t>
            </a:r>
            <a:r>
              <a:rPr lang="es-ES_tradnl" dirty="0" err="1"/>
              <a:t>hấp</a:t>
            </a:r>
            <a:r>
              <a:rPr lang="es-ES_tradnl" dirty="0"/>
              <a:t> do </a:t>
            </a:r>
            <a:r>
              <a:rPr lang="es-ES_tradnl" dirty="0" err="1"/>
              <a:t>giảm</a:t>
            </a:r>
            <a:r>
              <a:rPr lang="es-ES_tradnl" dirty="0"/>
              <a:t> </a:t>
            </a:r>
            <a:r>
              <a:rPr lang="es-ES_tradnl" dirty="0" err="1"/>
              <a:t>kháng</a:t>
            </a:r>
            <a:r>
              <a:rPr lang="es-ES_tradnl" dirty="0"/>
              <a:t> </a:t>
            </a:r>
            <a:r>
              <a:rPr lang="es-ES_tradnl" dirty="0" err="1"/>
              <a:t>lực</a:t>
            </a:r>
            <a:r>
              <a:rPr lang="es-ES_tradnl" dirty="0"/>
              <a:t> </a:t>
            </a:r>
            <a:r>
              <a:rPr lang="es-ES_tradnl" dirty="0" err="1"/>
              <a:t>đường</a:t>
            </a:r>
            <a:r>
              <a:rPr lang="es-ES_tradnl" dirty="0"/>
              <a:t> </a:t>
            </a:r>
            <a:r>
              <a:rPr lang="es-ES_tradnl" dirty="0" err="1"/>
              <a:t>thở</a:t>
            </a:r>
            <a:r>
              <a:rPr lang="es-ES_tradnl" dirty="0"/>
              <a:t> </a:t>
            </a:r>
            <a:r>
              <a:rPr lang="es-ES_tradnl" dirty="0" err="1"/>
              <a:t>và</a:t>
            </a:r>
            <a:r>
              <a:rPr lang="es-ES_tradnl" dirty="0"/>
              <a:t> </a:t>
            </a:r>
            <a:r>
              <a:rPr lang="es-ES_tradnl" dirty="0" err="1"/>
              <a:t>giảm</a:t>
            </a:r>
            <a:r>
              <a:rPr lang="es-ES_tradnl" dirty="0"/>
              <a:t> </a:t>
            </a:r>
            <a:r>
              <a:rPr lang="es-ES_tradnl" dirty="0" err="1"/>
              <a:t>thông</a:t>
            </a:r>
            <a:r>
              <a:rPr lang="es-ES_tradnl" dirty="0"/>
              <a:t> </a:t>
            </a:r>
            <a:r>
              <a:rPr lang="es-ES_tradnl" dirty="0" err="1"/>
              <a:t>khí</a:t>
            </a:r>
            <a:r>
              <a:rPr lang="es-ES_tradnl" dirty="0"/>
              <a:t> </a:t>
            </a:r>
            <a:r>
              <a:rPr lang="es-ES_tradnl" dirty="0" err="1"/>
              <a:t>phút</a:t>
            </a:r>
            <a:r>
              <a:rPr lang="es-ES_tradnl" dirty="0"/>
              <a:t>.</a:t>
            </a:r>
            <a:endParaRPr lang="en-US" dirty="0"/>
          </a:p>
          <a:p>
            <a:pPr>
              <a:buNone/>
            </a:pPr>
            <a:r>
              <a:rPr lang="es-ES_tradnl" dirty="0" err="1"/>
              <a:t>Giảm</a:t>
            </a:r>
            <a:r>
              <a:rPr lang="es-ES_tradnl" dirty="0"/>
              <a:t> </a:t>
            </a:r>
            <a:r>
              <a:rPr lang="es-ES_tradnl" dirty="0" err="1"/>
              <a:t>tình</a:t>
            </a:r>
            <a:r>
              <a:rPr lang="es-ES_tradnl" dirty="0"/>
              <a:t> </a:t>
            </a:r>
            <a:r>
              <a:rPr lang="es-ES_tradnl" dirty="0" err="1"/>
              <a:t>trạng</a:t>
            </a:r>
            <a:r>
              <a:rPr lang="es-ES_tradnl" dirty="0"/>
              <a:t> </a:t>
            </a:r>
            <a:r>
              <a:rPr lang="es-ES_tradnl" dirty="0" err="1"/>
              <a:t>tăng</a:t>
            </a:r>
            <a:r>
              <a:rPr lang="es-ES_tradnl" dirty="0"/>
              <a:t> </a:t>
            </a:r>
            <a:r>
              <a:rPr lang="es-ES_tradnl" dirty="0" err="1"/>
              <a:t>áp</a:t>
            </a:r>
            <a:r>
              <a:rPr lang="es-ES_tradnl" dirty="0"/>
              <a:t> </a:t>
            </a:r>
            <a:r>
              <a:rPr lang="es-ES_tradnl" dirty="0" err="1"/>
              <a:t>động</a:t>
            </a:r>
            <a:r>
              <a:rPr lang="es-ES_tradnl" dirty="0"/>
              <a:t> </a:t>
            </a:r>
            <a:r>
              <a:rPr lang="es-ES_tradnl" dirty="0" err="1"/>
              <a:t>mạch</a:t>
            </a:r>
            <a:r>
              <a:rPr lang="es-ES_tradnl" dirty="0"/>
              <a:t> </a:t>
            </a:r>
            <a:r>
              <a:rPr lang="es-ES_tradnl" dirty="0" err="1"/>
              <a:t>phổi</a:t>
            </a:r>
            <a:r>
              <a:rPr lang="es-ES_tradnl" dirty="0"/>
              <a:t> </a:t>
            </a:r>
            <a:r>
              <a:rPr lang="es-ES_tradnl" dirty="0" err="1"/>
              <a:t>và</a:t>
            </a:r>
            <a:r>
              <a:rPr lang="es-ES_tradnl" dirty="0"/>
              <a:t> </a:t>
            </a:r>
            <a:r>
              <a:rPr lang="es-ES_tradnl" dirty="0" err="1"/>
              <a:t>tỷ</a:t>
            </a:r>
            <a:r>
              <a:rPr lang="es-ES_tradnl" dirty="0"/>
              <a:t> </a:t>
            </a:r>
            <a:r>
              <a:rPr lang="es-ES_tradnl" dirty="0" err="1"/>
              <a:t>lệ</a:t>
            </a:r>
            <a:r>
              <a:rPr lang="es-ES_tradnl" dirty="0"/>
              <a:t> </a:t>
            </a:r>
            <a:r>
              <a:rPr lang="es-ES_tradnl" dirty="0" err="1"/>
              <a:t>tâm</a:t>
            </a:r>
            <a:r>
              <a:rPr lang="es-ES_tradnl" dirty="0"/>
              <a:t> </a:t>
            </a:r>
            <a:r>
              <a:rPr lang="es-ES_tradnl" dirty="0" err="1"/>
              <a:t>phế</a:t>
            </a:r>
            <a:r>
              <a:rPr lang="es-ES_tradnl" dirty="0"/>
              <a:t> </a:t>
            </a:r>
            <a:r>
              <a:rPr lang="es-ES_tradnl" dirty="0" err="1"/>
              <a:t>mạn</a:t>
            </a:r>
            <a:r>
              <a:rPr lang="es-ES_tradnl" dirty="0"/>
              <a:t> do </a:t>
            </a:r>
            <a:r>
              <a:rPr lang="es-ES_tradnl" dirty="0" err="1"/>
              <a:t>cải</a:t>
            </a:r>
            <a:r>
              <a:rPr lang="es-ES_tradnl" dirty="0"/>
              <a:t> </a:t>
            </a:r>
            <a:r>
              <a:rPr lang="es-ES_tradnl" dirty="0" err="1"/>
              <a:t>thiện</a:t>
            </a:r>
            <a:r>
              <a:rPr lang="es-ES_tradnl" dirty="0"/>
              <a:t> </a:t>
            </a:r>
            <a:r>
              <a:rPr lang="es-ES_tradnl" dirty="0" err="1"/>
              <a:t>tình</a:t>
            </a:r>
            <a:r>
              <a:rPr lang="es-ES_tradnl" dirty="0"/>
              <a:t> </a:t>
            </a:r>
            <a:r>
              <a:rPr lang="es-ES_tradnl" dirty="0" err="1"/>
              <a:t>trạng</a:t>
            </a:r>
            <a:r>
              <a:rPr lang="es-ES_tradnl" dirty="0"/>
              <a:t> </a:t>
            </a:r>
            <a:r>
              <a:rPr lang="es-ES_tradnl" dirty="0" err="1"/>
              <a:t>thiếu</a:t>
            </a:r>
            <a:r>
              <a:rPr lang="es-ES_tradnl" dirty="0"/>
              <a:t> </a:t>
            </a:r>
            <a:r>
              <a:rPr lang="es-ES_tradnl" dirty="0" err="1"/>
              <a:t>oxy</a:t>
            </a:r>
            <a:r>
              <a:rPr lang="es-ES_tradnl" dirty="0"/>
              <a:t> </a:t>
            </a:r>
            <a:r>
              <a:rPr lang="es-ES_tradnl" dirty="0" err="1"/>
              <a:t>máu</a:t>
            </a:r>
            <a:r>
              <a:rPr lang="es-ES_tradnl" dirty="0"/>
              <a:t> </a:t>
            </a:r>
            <a:r>
              <a:rPr lang="es-ES_tradnl" dirty="0" err="1"/>
              <a:t>mạn</a:t>
            </a:r>
            <a:r>
              <a:rPr lang="es-ES_tradnl" dirty="0"/>
              <a:t> </a:t>
            </a:r>
            <a:r>
              <a:rPr lang="es-ES_tradnl" dirty="0" err="1"/>
              <a:t>tính</a:t>
            </a:r>
            <a:r>
              <a:rPr lang="es-ES_tradnl" dirty="0"/>
              <a:t>, </a:t>
            </a:r>
            <a:r>
              <a:rPr lang="es-ES_tradnl" dirty="0" err="1"/>
              <a:t>giảm</a:t>
            </a:r>
            <a:r>
              <a:rPr lang="es-ES_tradnl" dirty="0"/>
              <a:t> </a:t>
            </a:r>
            <a:r>
              <a:rPr lang="es-ES_tradnl" dirty="0" err="1"/>
              <a:t>hematocrite</a:t>
            </a:r>
            <a:r>
              <a:rPr lang="es-ES_tradnl" dirty="0"/>
              <a:t>, </a:t>
            </a:r>
            <a:r>
              <a:rPr lang="es-ES_tradnl" dirty="0" err="1"/>
              <a:t>cải</a:t>
            </a:r>
            <a:r>
              <a:rPr lang="es-ES_tradnl" dirty="0"/>
              <a:t> </a:t>
            </a:r>
            <a:r>
              <a:rPr lang="es-ES_tradnl" dirty="0" err="1"/>
              <a:t>thiện</a:t>
            </a:r>
            <a:r>
              <a:rPr lang="es-ES_tradnl" dirty="0"/>
              <a:t> </a:t>
            </a:r>
            <a:r>
              <a:rPr lang="es-ES_tradnl" dirty="0" err="1"/>
              <a:t>huyết</a:t>
            </a:r>
            <a:r>
              <a:rPr lang="es-ES_tradnl" dirty="0"/>
              <a:t> </a:t>
            </a:r>
            <a:r>
              <a:rPr lang="es-ES_tradnl" dirty="0" err="1"/>
              <a:t>động</a:t>
            </a:r>
            <a:r>
              <a:rPr lang="es-ES_tradnl" dirty="0"/>
              <a:t> </a:t>
            </a:r>
            <a:r>
              <a:rPr lang="es-ES_tradnl" dirty="0" err="1"/>
              <a:t>học</a:t>
            </a:r>
            <a:r>
              <a:rPr lang="es-ES_tradnl" dirty="0"/>
              <a:t> </a:t>
            </a:r>
            <a:r>
              <a:rPr lang="es-ES_tradnl" dirty="0" err="1"/>
              <a:t>phổi</a:t>
            </a:r>
            <a:r>
              <a:rPr lang="es-ES_tradnl" dirty="0"/>
              <a:t>.</a:t>
            </a:r>
          </a:p>
          <a:p>
            <a:pPr>
              <a:buNone/>
            </a:pPr>
            <a:r>
              <a:rPr lang="es-ES_tradnl" dirty="0" err="1"/>
              <a:t>Lưu</a:t>
            </a:r>
            <a:r>
              <a:rPr lang="es-ES_tradnl" dirty="0"/>
              <a:t> </a:t>
            </a:r>
            <a:r>
              <a:rPr lang="es-ES_tradnl" dirty="0" err="1"/>
              <a:t>lượng</a:t>
            </a:r>
            <a:r>
              <a:rPr lang="es-ES_tradnl" dirty="0"/>
              <a:t> </a:t>
            </a:r>
            <a:r>
              <a:rPr lang="es-ES_tradnl" dirty="0" err="1"/>
              <a:t>oxy</a:t>
            </a:r>
            <a:r>
              <a:rPr lang="es-ES_tradnl" dirty="0"/>
              <a:t>: 1-3 </a:t>
            </a:r>
            <a:r>
              <a:rPr lang="es-ES_tradnl" dirty="0" err="1"/>
              <a:t>lít</a:t>
            </a:r>
            <a:r>
              <a:rPr lang="es-ES_tradnl" dirty="0"/>
              <a:t>/</a:t>
            </a:r>
            <a:r>
              <a:rPr lang="es-ES_tradnl" dirty="0" err="1"/>
              <a:t>phút</a:t>
            </a:r>
            <a:r>
              <a:rPr lang="es-ES_tradnl" dirty="0"/>
              <a:t>, </a:t>
            </a:r>
            <a:r>
              <a:rPr lang="es-ES_tradnl" dirty="0" err="1"/>
              <a:t>thời</a:t>
            </a:r>
            <a:r>
              <a:rPr lang="es-ES_tradnl" dirty="0"/>
              <a:t> </a:t>
            </a:r>
            <a:r>
              <a:rPr lang="es-ES_tradnl" dirty="0" err="1"/>
              <a:t>gian</a:t>
            </a:r>
            <a:r>
              <a:rPr lang="es-ES_tradnl" dirty="0"/>
              <a:t> </a:t>
            </a:r>
            <a:r>
              <a:rPr lang="es-ES_tradnl" dirty="0" err="1"/>
              <a:t>thở</a:t>
            </a:r>
            <a:r>
              <a:rPr lang="es-ES_tradnl" dirty="0"/>
              <a:t> </a:t>
            </a:r>
            <a:r>
              <a:rPr lang="es-ES_tradnl" dirty="0" err="1"/>
              <a:t>oxy</a:t>
            </a:r>
            <a:r>
              <a:rPr lang="es-ES_tradnl" dirty="0"/>
              <a:t> </a:t>
            </a:r>
            <a:r>
              <a:rPr lang="es-ES_tradnl" dirty="0" err="1"/>
              <a:t>ít</a:t>
            </a:r>
            <a:r>
              <a:rPr lang="es-ES_tradnl" dirty="0"/>
              <a:t> </a:t>
            </a:r>
            <a:r>
              <a:rPr lang="es-ES_tradnl" dirty="0" err="1"/>
              <a:t>nhất</a:t>
            </a:r>
            <a:r>
              <a:rPr lang="es-ES_tradnl" dirty="0"/>
              <a:t> 16-18 </a:t>
            </a:r>
            <a:r>
              <a:rPr lang="es-ES_tradnl" dirty="0" err="1"/>
              <a:t>giờ</a:t>
            </a:r>
            <a:r>
              <a:rPr lang="es-ES_tradnl" dirty="0"/>
              <a:t>/24 </a:t>
            </a:r>
            <a:r>
              <a:rPr lang="es-ES_tradnl" dirty="0" err="1"/>
              <a:t>giờ</a:t>
            </a:r>
            <a:r>
              <a:rPr lang="es-ES_tradnl" dirty="0"/>
              <a:t>.</a:t>
            </a:r>
          </a:p>
          <a:p>
            <a:pPr>
              <a:buNone/>
            </a:pPr>
            <a:r>
              <a:rPr lang="es-ES_tradnl" dirty="0"/>
              <a:t>2. </a:t>
            </a:r>
            <a:r>
              <a:rPr lang="en-US" dirty="0"/>
              <a:t>THỞ MÁY KHÔNG XÂM NHẬP ( </a:t>
            </a:r>
            <a:r>
              <a:rPr lang="vi-VN" dirty="0"/>
              <a:t>BiPAP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THEO DÕI BỆNH NHÂN COPD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 để điều chỉnh phác đồ điều trị phù hợp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dõi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ung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phổi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loãng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đái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tháo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...).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hoà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, tránh tiếp xúc với yếu tố nguy cơ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, cần yêu cầu bệnh nhân thực hiện thao tác sử dụng dụng cụ hít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phổi</a:t>
            </a:r>
            <a:r>
              <a:rPr lang="es-ES_tradn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3528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ĐỢT CẤP COPD</a:t>
            </a:r>
            <a:br>
              <a:rPr lang="en-US" dirty="0">
                <a:solidFill>
                  <a:schemeClr val="tx1">
                    <a:lumMod val="85000"/>
                  </a:schemeClr>
                </a:solidFill>
              </a:rPr>
            </a:br>
            <a:br>
              <a:rPr lang="en-US" dirty="0">
                <a:solidFill>
                  <a:schemeClr val="tx1">
                    <a:lumMod val="85000"/>
                  </a:schemeClr>
                </a:solidFill>
              </a:rPr>
            </a:br>
            <a:br>
              <a:rPr lang="en-US" dirty="0">
                <a:solidFill>
                  <a:schemeClr val="tx1">
                    <a:lumMod val="85000"/>
                  </a:schemeClr>
                </a:solidFill>
              </a:rPr>
            </a:b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9174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1. ĐỢT CẤP COPD LÀ GÌ?</a:t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vi-VN" dirty="0"/>
              <a:t> Đợt cấp BPTNMT là tình trạng </a:t>
            </a:r>
            <a:r>
              <a:rPr lang="vi-VN" dirty="0">
                <a:solidFill>
                  <a:srgbClr val="FF0000"/>
                </a:solidFill>
              </a:rPr>
              <a:t>thay đổi cấp tính </a:t>
            </a:r>
            <a:r>
              <a:rPr lang="vi-VN" dirty="0"/>
              <a:t>các biểu hiện lâm sàng: </a:t>
            </a:r>
            <a:r>
              <a:rPr lang="vi-VN" dirty="0">
                <a:solidFill>
                  <a:srgbClr val="FF0000"/>
                </a:solidFill>
              </a:rPr>
              <a:t>khó thở tăng, ho tăng, khạc đờm tăng và hoặc thay đổi màu sắc của đờm</a:t>
            </a:r>
            <a:r>
              <a:rPr lang="vi-VN" dirty="0"/>
              <a:t>. Những biến đổi này đòi hỏi </a:t>
            </a:r>
            <a:r>
              <a:rPr lang="vi-VN" dirty="0">
                <a:solidFill>
                  <a:srgbClr val="FF0000"/>
                </a:solidFill>
              </a:rPr>
              <a:t>phải</a:t>
            </a:r>
            <a:r>
              <a:rPr lang="vi-VN" dirty="0"/>
              <a:t> có thay đổi trong </a:t>
            </a:r>
            <a:r>
              <a:rPr lang="vi-VN" dirty="0">
                <a:solidFill>
                  <a:srgbClr val="FF0000"/>
                </a:solidFill>
              </a:rPr>
              <a:t>điều trị.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76200"/>
            <a:ext cx="8534400" cy="75895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b="1" dirty="0">
                <a:solidFill>
                  <a:srgbClr val="C00000"/>
                </a:solidFill>
              </a:rPr>
              <a:t>2. </a:t>
            </a:r>
            <a:r>
              <a:rPr lang="en-US" sz="4000" b="1" dirty="0" err="1">
                <a:solidFill>
                  <a:srgbClr val="C00000"/>
                </a:solidFill>
              </a:rPr>
              <a:t>Nguyên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nhân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đợt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cấp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sz="2800" dirty="0"/>
              <a:t>-  </a:t>
            </a:r>
            <a:r>
              <a:rPr lang="en-US" sz="2800" dirty="0" err="1"/>
              <a:t>Căn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đợt</a:t>
            </a:r>
            <a:r>
              <a:rPr lang="en-US" sz="2800" dirty="0"/>
              <a:t> </a:t>
            </a:r>
            <a:r>
              <a:rPr lang="en-US" sz="2800" dirty="0" err="1"/>
              <a:t>cấp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nhiễm</a:t>
            </a:r>
            <a:r>
              <a:rPr lang="en-US" sz="2800" dirty="0"/>
              <a:t> </a:t>
            </a:r>
            <a:r>
              <a:rPr lang="en-US" sz="2800" dirty="0" err="1"/>
              <a:t>trùng</a:t>
            </a:r>
            <a:r>
              <a:rPr lang="en-US" sz="2800" dirty="0"/>
              <a:t> 	</a:t>
            </a:r>
          </a:p>
          <a:p>
            <a:pPr>
              <a:buNone/>
            </a:pPr>
            <a:r>
              <a:rPr lang="en-US" sz="2800" dirty="0"/>
              <a:t>		+ Virus: </a:t>
            </a:r>
            <a:r>
              <a:rPr lang="en-US" sz="2800" i="1" dirty="0" err="1"/>
              <a:t>Coronavirus</a:t>
            </a:r>
            <a:r>
              <a:rPr lang="en-US" sz="2800" i="1" dirty="0"/>
              <a:t>, Rhinovirus, </a:t>
            </a:r>
            <a:r>
              <a:rPr lang="en-US" sz="2800" i="1" dirty="0" err="1"/>
              <a:t>Paramyxovirus</a:t>
            </a:r>
            <a:r>
              <a:rPr lang="en-US" sz="2800" i="1" dirty="0"/>
              <a:t>.</a:t>
            </a:r>
            <a:r>
              <a:rPr lang="en-US" sz="2800" dirty="0"/>
              <a:t> </a:t>
            </a:r>
          </a:p>
          <a:p>
            <a:pPr>
              <a:buNone/>
            </a:pPr>
            <a:r>
              <a:rPr lang="en-US" sz="2800" dirty="0"/>
              <a:t>		+ Vi </a:t>
            </a:r>
            <a:r>
              <a:rPr lang="en-US" sz="2800" dirty="0" err="1"/>
              <a:t>khuẩn</a:t>
            </a:r>
            <a:r>
              <a:rPr lang="en-US" sz="2800" dirty="0"/>
              <a:t>: </a:t>
            </a:r>
            <a:r>
              <a:rPr lang="en-US" sz="2800" i="1" dirty="0"/>
              <a:t>S. </a:t>
            </a:r>
            <a:r>
              <a:rPr lang="en-US" sz="2800" i="1" dirty="0" err="1"/>
              <a:t>pneumoniae</a:t>
            </a:r>
            <a:r>
              <a:rPr lang="en-US" sz="2800" i="1" dirty="0"/>
              <a:t>, M. </a:t>
            </a:r>
            <a:r>
              <a:rPr lang="en-US" sz="2800" i="1" dirty="0" err="1"/>
              <a:t>catarrhalis</a:t>
            </a:r>
            <a:r>
              <a:rPr lang="en-US" sz="2800" i="1" dirty="0"/>
              <a:t>, H. </a:t>
            </a:r>
            <a:r>
              <a:rPr lang="en-US" sz="2800" i="1" dirty="0" err="1"/>
              <a:t>influenzae</a:t>
            </a:r>
            <a:r>
              <a:rPr lang="en-US" sz="2800" i="1" dirty="0"/>
              <a:t>, M. </a:t>
            </a:r>
            <a:r>
              <a:rPr lang="en-US" sz="2800" i="1" dirty="0" err="1"/>
              <a:t>pneumoniae</a:t>
            </a:r>
            <a:r>
              <a:rPr lang="en-US" sz="2800" dirty="0"/>
              <a:t>. </a:t>
            </a:r>
          </a:p>
          <a:p>
            <a:pPr>
              <a:buNone/>
            </a:pPr>
            <a:r>
              <a:rPr lang="en-US" sz="2800" dirty="0"/>
              <a:t>	-  </a:t>
            </a:r>
            <a:r>
              <a:rPr lang="en-US" sz="2800" dirty="0" err="1"/>
              <a:t>Nhiễm</a:t>
            </a:r>
            <a:r>
              <a:rPr lang="en-US" sz="2800" dirty="0"/>
              <a:t> </a:t>
            </a:r>
            <a:r>
              <a:rPr lang="en-US" sz="2800" dirty="0" err="1"/>
              <a:t>lạnh</a:t>
            </a:r>
            <a:r>
              <a:rPr lang="en-US" sz="2800" dirty="0"/>
              <a:t>, </a:t>
            </a:r>
            <a:r>
              <a:rPr lang="en-US" sz="2800" dirty="0" err="1"/>
              <a:t>bụi</a:t>
            </a:r>
            <a:r>
              <a:rPr lang="en-US" sz="2800" dirty="0"/>
              <a:t> ô </a:t>
            </a:r>
            <a:r>
              <a:rPr lang="en-US" sz="2800" dirty="0" err="1"/>
              <a:t>nhiễm</a:t>
            </a:r>
            <a:r>
              <a:rPr lang="en-US" sz="2800" dirty="0"/>
              <a:t>, </a:t>
            </a:r>
            <a:r>
              <a:rPr lang="en-US" sz="2800" dirty="0" err="1"/>
              <a:t>khói</a:t>
            </a:r>
            <a:r>
              <a:rPr lang="en-US" sz="2800" dirty="0"/>
              <a:t> </a:t>
            </a:r>
            <a:r>
              <a:rPr lang="en-US" sz="2800" dirty="0" err="1"/>
              <a:t>khí</a:t>
            </a:r>
            <a:r>
              <a:rPr lang="en-US" sz="2800" dirty="0"/>
              <a:t> </a:t>
            </a:r>
            <a:r>
              <a:rPr lang="en-US" sz="2800" dirty="0" err="1"/>
              <a:t>độc</a:t>
            </a:r>
            <a:r>
              <a:rPr lang="en-US" sz="2800" dirty="0"/>
              <a:t>.</a:t>
            </a:r>
          </a:p>
          <a:p>
            <a:pPr>
              <a:buNone/>
            </a:pPr>
            <a:r>
              <a:rPr lang="en-US" sz="2800" dirty="0"/>
              <a:t>	- </a:t>
            </a:r>
            <a:r>
              <a:rPr lang="en-US" sz="2800" dirty="0" err="1"/>
              <a:t>Tràn</a:t>
            </a:r>
            <a:r>
              <a:rPr lang="en-US" sz="2800" dirty="0"/>
              <a:t> </a:t>
            </a:r>
            <a:r>
              <a:rPr lang="en-US" sz="2800" dirty="0" err="1"/>
              <a:t>khí</a:t>
            </a:r>
            <a:r>
              <a:rPr lang="en-US" sz="2800" dirty="0"/>
              <a:t> </a:t>
            </a:r>
            <a:r>
              <a:rPr lang="en-US" sz="2800" dirty="0" err="1"/>
              <a:t>màng</a:t>
            </a:r>
            <a:r>
              <a:rPr lang="en-US" sz="2800" dirty="0"/>
              <a:t> </a:t>
            </a:r>
            <a:r>
              <a:rPr lang="en-US" sz="2800" dirty="0" err="1"/>
              <a:t>phổi</a:t>
            </a:r>
            <a:r>
              <a:rPr lang="en-US" sz="2800" dirty="0"/>
              <a:t>, </a:t>
            </a:r>
            <a:r>
              <a:rPr lang="en-US" sz="2800" dirty="0" err="1"/>
              <a:t>mệt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hô</a:t>
            </a:r>
            <a:r>
              <a:rPr lang="en-US" sz="2800" dirty="0"/>
              <a:t> </a:t>
            </a:r>
            <a:r>
              <a:rPr lang="en-US" sz="2800" dirty="0" err="1"/>
              <a:t>hấp</a:t>
            </a:r>
            <a:r>
              <a:rPr lang="en-US" sz="2800" dirty="0"/>
              <a:t>, </a:t>
            </a:r>
            <a:r>
              <a:rPr lang="en-US" sz="2800" dirty="0" err="1"/>
              <a:t>bỏ</a:t>
            </a:r>
            <a:r>
              <a:rPr lang="en-US" sz="2800" dirty="0"/>
              <a:t> </a:t>
            </a:r>
            <a:r>
              <a:rPr lang="en-US" sz="2800" dirty="0" err="1"/>
              <a:t>thuốc</a:t>
            </a:r>
            <a:r>
              <a:rPr lang="en-US" sz="2800" dirty="0"/>
              <a:t>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, </a:t>
            </a:r>
            <a:r>
              <a:rPr lang="en-US" sz="2800" dirty="0" err="1"/>
              <a:t>dùng</a:t>
            </a:r>
            <a:r>
              <a:rPr lang="en-US" sz="2800" dirty="0"/>
              <a:t> </a:t>
            </a:r>
            <a:r>
              <a:rPr lang="en-US" sz="2800" dirty="0" err="1"/>
              <a:t>thuốc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đúng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, </a:t>
            </a:r>
            <a:r>
              <a:rPr lang="en-US" sz="2800" dirty="0" err="1"/>
              <a:t>dùng</a:t>
            </a:r>
            <a:r>
              <a:rPr lang="en-US" sz="2800" dirty="0"/>
              <a:t> </a:t>
            </a:r>
            <a:r>
              <a:rPr lang="en-US" sz="2800" dirty="0" err="1"/>
              <a:t>thuốc</a:t>
            </a:r>
            <a:r>
              <a:rPr lang="en-US" sz="2800" dirty="0"/>
              <a:t> an </a:t>
            </a:r>
            <a:r>
              <a:rPr lang="en-US" sz="2800" dirty="0" err="1"/>
              <a:t>thần</a:t>
            </a:r>
            <a:r>
              <a:rPr lang="en-US" sz="2800" dirty="0"/>
              <a:t>, </a:t>
            </a:r>
            <a:r>
              <a:rPr lang="en-US" sz="2800" dirty="0" err="1"/>
              <a:t>suy</a:t>
            </a:r>
            <a:r>
              <a:rPr lang="en-US" sz="2800" dirty="0"/>
              <a:t> </a:t>
            </a:r>
            <a:r>
              <a:rPr lang="en-US" sz="2800" dirty="0" err="1"/>
              <a:t>tim</a:t>
            </a:r>
            <a:r>
              <a:rPr lang="en-US" sz="2800" dirty="0"/>
              <a:t> </a:t>
            </a:r>
            <a:r>
              <a:rPr lang="en-US" sz="2800" dirty="0" err="1"/>
              <a:t>trái</a:t>
            </a:r>
            <a:r>
              <a:rPr lang="en-US" sz="2800" dirty="0"/>
              <a:t>, </a:t>
            </a:r>
            <a:r>
              <a:rPr lang="en-US" sz="2800" dirty="0" err="1"/>
              <a:t>loạn</a:t>
            </a:r>
            <a:r>
              <a:rPr lang="en-US" sz="2800" dirty="0"/>
              <a:t> </a:t>
            </a:r>
            <a:r>
              <a:rPr lang="en-US" sz="2800" dirty="0" err="1"/>
              <a:t>nhịp</a:t>
            </a:r>
            <a:r>
              <a:rPr lang="en-US" sz="2800" dirty="0"/>
              <a:t> </a:t>
            </a:r>
            <a:r>
              <a:rPr lang="en-US" sz="2800" dirty="0" err="1"/>
              <a:t>tim</a:t>
            </a:r>
            <a:r>
              <a:rPr lang="en-US" sz="2800" dirty="0"/>
              <a:t>,…</a:t>
            </a:r>
          </a:p>
          <a:p>
            <a:pPr>
              <a:buNone/>
            </a:pPr>
            <a:r>
              <a:rPr lang="en-US" sz="2800" dirty="0"/>
              <a:t>	- 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rõ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nhân</a:t>
            </a:r>
            <a:r>
              <a:rPr lang="en-US" sz="2800" dirty="0"/>
              <a:t>: </a:t>
            </a:r>
            <a:r>
              <a:rPr lang="en-US" sz="2800" dirty="0" err="1"/>
              <a:t>khoảng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phần</a:t>
            </a:r>
            <a:r>
              <a:rPr lang="en-US" sz="2800" dirty="0"/>
              <a:t> </a:t>
            </a:r>
            <a:r>
              <a:rPr lang="en-US" sz="2800" dirty="0" err="1"/>
              <a:t>ba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trường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đợt</a:t>
            </a:r>
            <a:r>
              <a:rPr lang="en-US" sz="2800" dirty="0"/>
              <a:t> </a:t>
            </a:r>
            <a:r>
              <a:rPr lang="en-US" sz="2800" dirty="0" err="1"/>
              <a:t>cấp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căn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12648"/>
            <a:ext cx="8534400" cy="758952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3. </a:t>
            </a:r>
            <a:r>
              <a:rPr lang="en-US" sz="4000" b="1" dirty="0" err="1">
                <a:solidFill>
                  <a:srgbClr val="C00000"/>
                </a:solidFill>
              </a:rPr>
              <a:t>Lâm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sàng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đợt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cấp</a:t>
            </a:r>
            <a:r>
              <a:rPr lang="en-US" sz="4000" b="1" dirty="0">
                <a:solidFill>
                  <a:srgbClr val="C00000"/>
                </a:solidFill>
              </a:rPr>
              <a:t> BPTNMT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- </a:t>
            </a:r>
            <a:r>
              <a:rPr lang="en-US" sz="3200" dirty="0"/>
              <a:t>Ho </a:t>
            </a:r>
            <a:r>
              <a:rPr lang="en-US" sz="3200" dirty="0" err="1"/>
              <a:t>khạc</a:t>
            </a:r>
            <a:r>
              <a:rPr lang="en-US" sz="3200" dirty="0"/>
              <a:t> </a:t>
            </a:r>
            <a:r>
              <a:rPr lang="en-US" sz="3200" dirty="0" err="1"/>
              <a:t>đờm</a:t>
            </a:r>
            <a:r>
              <a:rPr lang="en-US" sz="3200" dirty="0"/>
              <a:t> </a:t>
            </a:r>
            <a:r>
              <a:rPr lang="en-US" sz="3200" dirty="0" err="1"/>
              <a:t>tăng</a:t>
            </a:r>
            <a:r>
              <a:rPr lang="en-US" sz="3200" dirty="0"/>
              <a:t>, </a:t>
            </a:r>
            <a:r>
              <a:rPr lang="en-US" sz="3200" dirty="0" err="1"/>
              <a:t>số</a:t>
            </a:r>
            <a:r>
              <a:rPr lang="en-US" sz="3200" dirty="0"/>
              <a:t> </a:t>
            </a:r>
            <a:r>
              <a:rPr lang="en-US" sz="3200" dirty="0" err="1"/>
              <a:t>lượng</a:t>
            </a:r>
            <a:r>
              <a:rPr lang="en-US" sz="3200" dirty="0"/>
              <a:t> </a:t>
            </a:r>
            <a:r>
              <a:rPr lang="en-US" sz="3200" dirty="0" err="1"/>
              <a:t>đờm</a:t>
            </a:r>
            <a:r>
              <a:rPr lang="en-US" sz="3200" dirty="0"/>
              <a:t> </a:t>
            </a:r>
            <a:r>
              <a:rPr lang="en-US" sz="3200" dirty="0" err="1"/>
              <a:t>nhiều</a:t>
            </a:r>
            <a:r>
              <a:rPr lang="en-US" sz="3200" dirty="0"/>
              <a:t>, </a:t>
            </a:r>
            <a:r>
              <a:rPr lang="en-US" sz="3200" dirty="0" err="1"/>
              <a:t>đờm</a:t>
            </a:r>
            <a:r>
              <a:rPr lang="en-US" sz="3200" dirty="0"/>
              <a:t> </a:t>
            </a:r>
            <a:r>
              <a:rPr lang="en-US" sz="3200" dirty="0" err="1"/>
              <a:t>mủ</a:t>
            </a:r>
            <a:r>
              <a:rPr lang="en-US" sz="3200" dirty="0"/>
              <a:t>,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biểu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nhiễm</a:t>
            </a:r>
            <a:r>
              <a:rPr lang="en-US" sz="3200" dirty="0"/>
              <a:t> </a:t>
            </a:r>
            <a:r>
              <a:rPr lang="en-US" sz="3200" dirty="0" err="1"/>
              <a:t>trùng</a:t>
            </a:r>
            <a:r>
              <a:rPr lang="en-US" sz="3200" dirty="0"/>
              <a:t>, </a:t>
            </a:r>
            <a:r>
              <a:rPr lang="en-US" sz="3200" dirty="0" err="1"/>
              <a:t>khó</a:t>
            </a:r>
            <a:r>
              <a:rPr lang="en-US" sz="3200" dirty="0"/>
              <a:t> </a:t>
            </a:r>
            <a:r>
              <a:rPr lang="en-US" sz="3200" dirty="0" err="1"/>
              <a:t>thở</a:t>
            </a:r>
            <a:r>
              <a:rPr lang="en-US" sz="3200" dirty="0"/>
              <a:t> </a:t>
            </a:r>
            <a:r>
              <a:rPr lang="en-US" sz="3200" dirty="0" err="1"/>
              <a:t>tăng</a:t>
            </a:r>
            <a:r>
              <a:rPr lang="en-US" sz="3200" dirty="0"/>
              <a:t>.</a:t>
            </a:r>
          </a:p>
          <a:p>
            <a:pPr>
              <a:buNone/>
            </a:pPr>
            <a:r>
              <a:rPr lang="en-US" sz="3200" dirty="0"/>
              <a:t>-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endParaRPr lang="en-US" sz="3200" dirty="0"/>
          </a:p>
          <a:p>
            <a:pPr>
              <a:buNone/>
            </a:pPr>
            <a:r>
              <a:rPr lang="en-US" sz="3200" dirty="0"/>
              <a:t>	+ </a:t>
            </a:r>
            <a:r>
              <a:rPr lang="en-US" sz="3200" dirty="0" err="1"/>
              <a:t>Khó</a:t>
            </a:r>
            <a:r>
              <a:rPr lang="en-US" sz="3200" dirty="0"/>
              <a:t> </a:t>
            </a:r>
            <a:r>
              <a:rPr lang="en-US" sz="3200" dirty="0" err="1"/>
              <a:t>thở</a:t>
            </a:r>
            <a:r>
              <a:rPr lang="en-US" sz="3200" dirty="0"/>
              <a:t>: </a:t>
            </a:r>
            <a:r>
              <a:rPr lang="en-US" sz="3200" dirty="0" err="1"/>
              <a:t>sử</a:t>
            </a:r>
            <a:r>
              <a:rPr lang="en-US" sz="3200" dirty="0"/>
              <a:t> </a:t>
            </a:r>
            <a:r>
              <a:rPr lang="en-US" sz="3200" dirty="0" err="1"/>
              <a:t>dụng</a:t>
            </a:r>
            <a:r>
              <a:rPr lang="en-US" sz="3200" dirty="0"/>
              <a:t> </a:t>
            </a:r>
            <a:r>
              <a:rPr lang="en-US" sz="3200" dirty="0" err="1"/>
              <a:t>cơ</a:t>
            </a:r>
            <a:r>
              <a:rPr lang="en-US" sz="3200" dirty="0"/>
              <a:t> </a:t>
            </a:r>
            <a:r>
              <a:rPr lang="en-US" sz="3200" dirty="0" err="1"/>
              <a:t>hô</a:t>
            </a:r>
            <a:r>
              <a:rPr lang="en-US" sz="3200" dirty="0"/>
              <a:t> </a:t>
            </a:r>
            <a:r>
              <a:rPr lang="en-US" sz="3200" dirty="0" err="1"/>
              <a:t>hấp</a:t>
            </a:r>
            <a:r>
              <a:rPr lang="en-US" sz="3200" dirty="0"/>
              <a:t> </a:t>
            </a:r>
            <a:r>
              <a:rPr lang="en-US" sz="3200" dirty="0" err="1"/>
              <a:t>phụ</a:t>
            </a:r>
            <a:r>
              <a:rPr lang="en-US" sz="3200" dirty="0"/>
              <a:t>, </a:t>
            </a:r>
            <a:r>
              <a:rPr lang="en-US" sz="3200" dirty="0" err="1"/>
              <a:t>môi</a:t>
            </a:r>
            <a:r>
              <a:rPr lang="en-US" sz="3200" dirty="0"/>
              <a:t> </a:t>
            </a:r>
            <a:r>
              <a:rPr lang="en-US" sz="3200" dirty="0" err="1"/>
              <a:t>tím</a:t>
            </a:r>
            <a:r>
              <a:rPr lang="en-US" sz="3200" dirty="0"/>
              <a:t>…</a:t>
            </a:r>
          </a:p>
          <a:p>
            <a:pPr>
              <a:buNone/>
            </a:pPr>
            <a:r>
              <a:rPr lang="en-US" sz="3200" dirty="0"/>
              <a:t>	+</a:t>
            </a:r>
            <a:r>
              <a:rPr lang="pt-BR" sz="3200" dirty="0"/>
              <a:t> Nghe phổi: rì rào phế nang giảm, có thể có ran rít, ran ngáy, ran ẩm, ran nổ.</a:t>
            </a:r>
            <a:endParaRPr lang="en-US" sz="3200" dirty="0"/>
          </a:p>
          <a:p>
            <a:pPr>
              <a:buNone/>
            </a:pPr>
            <a:r>
              <a:rPr lang="en-US" sz="3200" dirty="0"/>
              <a:t>	+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triệu</a:t>
            </a:r>
            <a:r>
              <a:rPr lang="en-US" sz="3200" dirty="0"/>
              <a:t> </a:t>
            </a:r>
            <a:r>
              <a:rPr lang="en-US" sz="3200" dirty="0" err="1"/>
              <a:t>chứng</a:t>
            </a:r>
            <a:r>
              <a:rPr lang="en-US" sz="3200" dirty="0"/>
              <a:t> </a:t>
            </a:r>
            <a:r>
              <a:rPr lang="en-US" sz="3200" dirty="0" err="1"/>
              <a:t>rối</a:t>
            </a:r>
            <a:r>
              <a:rPr lang="en-US" sz="3200" dirty="0"/>
              <a:t> </a:t>
            </a:r>
            <a:r>
              <a:rPr lang="en-US" sz="3200" dirty="0" err="1"/>
              <a:t>loạn</a:t>
            </a:r>
            <a:r>
              <a:rPr lang="en-US" sz="3200" dirty="0"/>
              <a:t> </a:t>
            </a:r>
            <a:r>
              <a:rPr lang="en-US" sz="3200" dirty="0" err="1"/>
              <a:t>tim</a:t>
            </a:r>
            <a:r>
              <a:rPr lang="en-US" sz="3200" dirty="0"/>
              <a:t> </a:t>
            </a:r>
            <a:r>
              <a:rPr lang="en-US" sz="3200" dirty="0" err="1"/>
              <a:t>mạch</a:t>
            </a:r>
            <a:r>
              <a:rPr lang="en-US" sz="3200" dirty="0"/>
              <a:t>: </a:t>
            </a:r>
            <a:r>
              <a:rPr lang="en-US" sz="3200" dirty="0" err="1"/>
              <a:t>phù</a:t>
            </a:r>
            <a:r>
              <a:rPr lang="en-US" sz="3200" dirty="0"/>
              <a:t>, </a:t>
            </a:r>
            <a:r>
              <a:rPr lang="en-US" sz="3200" dirty="0" err="1"/>
              <a:t>gan</a:t>
            </a:r>
            <a:r>
              <a:rPr lang="en-US" sz="3200" dirty="0"/>
              <a:t> to, </a:t>
            </a:r>
            <a:r>
              <a:rPr lang="en-US" sz="3200" dirty="0" err="1"/>
              <a:t>tĩnh</a:t>
            </a:r>
            <a:r>
              <a:rPr lang="en-US" sz="3200" dirty="0"/>
              <a:t> </a:t>
            </a:r>
            <a:r>
              <a:rPr lang="en-US" sz="3200" dirty="0" err="1"/>
              <a:t>mạch</a:t>
            </a:r>
            <a:r>
              <a:rPr lang="en-US" sz="3200" dirty="0"/>
              <a:t> </a:t>
            </a:r>
            <a:r>
              <a:rPr lang="en-US" sz="3200" dirty="0" err="1"/>
              <a:t>cổ</a:t>
            </a:r>
            <a:r>
              <a:rPr lang="en-US" sz="3200" dirty="0"/>
              <a:t> </a:t>
            </a:r>
            <a:r>
              <a:rPr lang="en-US" sz="3200" dirty="0" err="1"/>
              <a:t>nổi</a:t>
            </a:r>
            <a:r>
              <a:rPr lang="en-US" sz="3200" dirty="0"/>
              <a:t>, </a:t>
            </a:r>
            <a:r>
              <a:rPr lang="en-US" sz="3200" dirty="0" err="1"/>
              <a:t>nhịp</a:t>
            </a:r>
            <a:r>
              <a:rPr lang="en-US" sz="3200" dirty="0"/>
              <a:t> </a:t>
            </a:r>
            <a:r>
              <a:rPr lang="en-US" sz="3200" dirty="0" err="1"/>
              <a:t>tim</a:t>
            </a:r>
            <a:r>
              <a:rPr lang="en-US" sz="3200" dirty="0"/>
              <a:t> </a:t>
            </a:r>
            <a:r>
              <a:rPr lang="en-US" sz="3200" dirty="0" err="1"/>
              <a:t>nhanh</a:t>
            </a:r>
            <a:r>
              <a:rPr lang="en-US" sz="3200" dirty="0"/>
              <a:t>, </a:t>
            </a:r>
            <a:r>
              <a:rPr lang="en-US" sz="3200" dirty="0" err="1"/>
              <a:t>loạn</a:t>
            </a:r>
            <a:r>
              <a:rPr lang="en-US" sz="3200" dirty="0"/>
              <a:t> </a:t>
            </a:r>
            <a:r>
              <a:rPr lang="en-US" sz="3200" dirty="0" err="1"/>
              <a:t>nhịp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36448"/>
            <a:ext cx="8534400" cy="758952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4. </a:t>
            </a:r>
            <a:r>
              <a:rPr lang="en-US" sz="4000" b="1" dirty="0" err="1">
                <a:solidFill>
                  <a:srgbClr val="C00000"/>
                </a:solidFill>
              </a:rPr>
              <a:t>Cận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lâm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sàng</a:t>
            </a:r>
            <a:br>
              <a:rPr lang="en-US" sz="4000" dirty="0">
                <a:solidFill>
                  <a:srgbClr val="C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200" dirty="0"/>
              <a:t>- </a:t>
            </a:r>
            <a:r>
              <a:rPr lang="en-US" sz="3200" dirty="0" err="1"/>
              <a:t>Công</a:t>
            </a:r>
            <a:r>
              <a:rPr lang="en-US" sz="3200" dirty="0"/>
              <a:t> </a:t>
            </a:r>
            <a:r>
              <a:rPr lang="en-US" sz="3200" dirty="0" err="1"/>
              <a:t>thức</a:t>
            </a:r>
            <a:r>
              <a:rPr lang="en-US" sz="3200" dirty="0"/>
              <a:t> </a:t>
            </a:r>
            <a:r>
              <a:rPr lang="en-US" sz="3200" dirty="0" err="1"/>
              <a:t>máu</a:t>
            </a:r>
            <a:r>
              <a:rPr lang="en-US" sz="3200" dirty="0"/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en-US" sz="3200" dirty="0"/>
              <a:t>	+ </a:t>
            </a:r>
            <a:r>
              <a:rPr lang="en-US" sz="3200" dirty="0" err="1"/>
              <a:t>Công</a:t>
            </a:r>
            <a:r>
              <a:rPr lang="en-US" sz="3200" dirty="0"/>
              <a:t> </a:t>
            </a:r>
            <a:r>
              <a:rPr lang="en-US" sz="3200" dirty="0" err="1"/>
              <a:t>thức</a:t>
            </a:r>
            <a:r>
              <a:rPr lang="en-US" sz="3200" dirty="0"/>
              <a:t> BC </a:t>
            </a:r>
            <a:r>
              <a:rPr lang="en-US" sz="3200" dirty="0" err="1"/>
              <a:t>tăng</a:t>
            </a:r>
            <a:r>
              <a:rPr lang="en-US" sz="3200" dirty="0"/>
              <a:t>, </a:t>
            </a:r>
            <a:r>
              <a:rPr lang="en-US" sz="3200" dirty="0" err="1"/>
              <a:t>chủ</a:t>
            </a:r>
            <a:r>
              <a:rPr lang="en-US" sz="3200" dirty="0"/>
              <a:t> </a:t>
            </a:r>
            <a:r>
              <a:rPr lang="en-US" sz="3200" dirty="0" err="1"/>
              <a:t>yếu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BC </a:t>
            </a:r>
            <a:r>
              <a:rPr lang="en-US" sz="3200" dirty="0" err="1"/>
              <a:t>đa</a:t>
            </a:r>
            <a:r>
              <a:rPr lang="en-US" sz="3200" dirty="0"/>
              <a:t> </a:t>
            </a:r>
            <a:r>
              <a:rPr lang="en-US" sz="3200" dirty="0" err="1"/>
              <a:t>nhân</a:t>
            </a:r>
            <a:r>
              <a:rPr lang="en-US" sz="3200" dirty="0"/>
              <a:t> </a:t>
            </a:r>
            <a:r>
              <a:rPr lang="en-US" sz="3200" dirty="0" err="1"/>
              <a:t>trung</a:t>
            </a:r>
            <a:r>
              <a:rPr lang="en-US" sz="3200" dirty="0"/>
              <a:t> </a:t>
            </a:r>
            <a:r>
              <a:rPr lang="en-US" sz="3200" dirty="0" err="1"/>
              <a:t>tính</a:t>
            </a:r>
            <a:r>
              <a:rPr lang="en-US" sz="3200" dirty="0"/>
              <a:t>, ĐTB, </a:t>
            </a:r>
            <a:r>
              <a:rPr lang="en-US" sz="3200" dirty="0" err="1"/>
              <a:t>Lympho</a:t>
            </a:r>
            <a:r>
              <a:rPr lang="en-US" sz="3200" dirty="0"/>
              <a:t> T, …</a:t>
            </a:r>
          </a:p>
          <a:p>
            <a:pPr>
              <a:lnSpc>
                <a:spcPct val="150000"/>
              </a:lnSpc>
              <a:buNone/>
            </a:pPr>
            <a:r>
              <a:rPr lang="en-US" sz="3200" dirty="0"/>
              <a:t>	+ </a:t>
            </a:r>
            <a:r>
              <a:rPr lang="en-US" sz="3200" dirty="0" err="1"/>
              <a:t>Tăng</a:t>
            </a:r>
            <a:r>
              <a:rPr lang="en-US" sz="3200" dirty="0"/>
              <a:t> HC </a:t>
            </a:r>
            <a:r>
              <a:rPr lang="en-US" sz="3200" dirty="0" err="1"/>
              <a:t>thứ</a:t>
            </a:r>
            <a:r>
              <a:rPr lang="en-US" sz="3200" dirty="0"/>
              <a:t> </a:t>
            </a:r>
            <a:r>
              <a:rPr lang="en-US" sz="3200" dirty="0" err="1"/>
              <a:t>phát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Hematocrit</a:t>
            </a:r>
            <a:r>
              <a:rPr lang="en-US" sz="3200" dirty="0"/>
              <a:t> </a:t>
            </a:r>
            <a:r>
              <a:rPr lang="en-US" sz="3200" dirty="0" err="1"/>
              <a:t>tăng</a:t>
            </a:r>
            <a:r>
              <a:rPr lang="en-US" sz="3200" dirty="0"/>
              <a:t> </a:t>
            </a:r>
            <a:r>
              <a:rPr lang="en-US" sz="3200" dirty="0" err="1"/>
              <a:t>trên</a:t>
            </a:r>
            <a:r>
              <a:rPr lang="en-US" sz="3200" dirty="0"/>
              <a:t> 55% hay </a:t>
            </a:r>
            <a:r>
              <a:rPr lang="en-US" sz="3200" dirty="0" err="1"/>
              <a:t>gặp</a:t>
            </a:r>
            <a:r>
              <a:rPr lang="en-US" sz="3200" dirty="0"/>
              <a:t> ở </a:t>
            </a:r>
            <a:r>
              <a:rPr lang="en-US" sz="3200" dirty="0" err="1"/>
              <a:t>đợt</a:t>
            </a:r>
            <a:r>
              <a:rPr lang="en-US" sz="3200" dirty="0"/>
              <a:t> </a:t>
            </a:r>
            <a:r>
              <a:rPr lang="en-US" sz="3200" dirty="0" err="1"/>
              <a:t>cấp</a:t>
            </a:r>
            <a:r>
              <a:rPr lang="en-US" sz="3200" dirty="0"/>
              <a:t> </a:t>
            </a:r>
            <a:r>
              <a:rPr lang="en-US" sz="3200" dirty="0" err="1"/>
              <a:t>nặng</a:t>
            </a:r>
            <a:r>
              <a:rPr lang="en-US" sz="3200" dirty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3200" dirty="0"/>
              <a:t>- </a:t>
            </a:r>
            <a:r>
              <a:rPr lang="en-US" sz="3200" dirty="0" err="1"/>
              <a:t>Tốc</a:t>
            </a:r>
            <a:r>
              <a:rPr lang="en-US" sz="3200" dirty="0"/>
              <a:t> </a:t>
            </a:r>
            <a:r>
              <a:rPr lang="en-US" sz="3200" dirty="0" err="1"/>
              <a:t>độ</a:t>
            </a:r>
            <a:r>
              <a:rPr lang="en-US" sz="3200" dirty="0"/>
              <a:t> </a:t>
            </a:r>
            <a:r>
              <a:rPr lang="en-US" sz="3200" dirty="0" err="1"/>
              <a:t>máu</a:t>
            </a:r>
            <a:r>
              <a:rPr lang="en-US" sz="3200" dirty="0"/>
              <a:t> </a:t>
            </a:r>
            <a:r>
              <a:rPr lang="en-US" sz="3200" dirty="0" err="1"/>
              <a:t>lắng</a:t>
            </a:r>
            <a:r>
              <a:rPr lang="en-US" sz="3200" dirty="0"/>
              <a:t> (VSS) </a:t>
            </a:r>
            <a:r>
              <a:rPr lang="en-US" sz="3200" dirty="0" err="1"/>
              <a:t>tăng</a:t>
            </a:r>
            <a:r>
              <a:rPr lang="en-US" sz="3200" dirty="0"/>
              <a:t>.</a:t>
            </a: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3200" dirty="0"/>
              <a:t>-  </a:t>
            </a:r>
            <a:r>
              <a:rPr lang="en-US" sz="3200" dirty="0" err="1"/>
              <a:t>Chức</a:t>
            </a:r>
            <a:r>
              <a:rPr lang="en-US" sz="3200" dirty="0"/>
              <a:t> </a:t>
            </a:r>
            <a:r>
              <a:rPr lang="en-US" sz="3200" dirty="0" err="1"/>
              <a:t>năng</a:t>
            </a:r>
            <a:r>
              <a:rPr lang="en-US" sz="3200" dirty="0"/>
              <a:t> </a:t>
            </a:r>
            <a:r>
              <a:rPr lang="en-US" sz="3200" dirty="0" err="1"/>
              <a:t>hô</a:t>
            </a:r>
            <a:r>
              <a:rPr lang="en-US" sz="3200" dirty="0"/>
              <a:t> </a:t>
            </a:r>
            <a:r>
              <a:rPr lang="en-US" sz="3200" dirty="0" err="1"/>
              <a:t>hấp</a:t>
            </a:r>
            <a:r>
              <a:rPr lang="en-US" sz="3200" dirty="0"/>
              <a:t>: </a:t>
            </a:r>
            <a:r>
              <a:rPr lang="en-US" sz="3200" dirty="0" err="1"/>
              <a:t>tắc</a:t>
            </a:r>
            <a:r>
              <a:rPr lang="en-US" sz="3200" dirty="0"/>
              <a:t> </a:t>
            </a:r>
            <a:r>
              <a:rPr lang="en-US" sz="3200" dirty="0" err="1"/>
              <a:t>nghẽn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thở</a:t>
            </a:r>
            <a:r>
              <a:rPr lang="en-US" sz="3200" dirty="0"/>
              <a:t> </a:t>
            </a:r>
            <a:r>
              <a:rPr lang="en-US" sz="3200" dirty="0" err="1"/>
              <a:t>nặng</a:t>
            </a:r>
            <a:r>
              <a:rPr lang="en-US" sz="3200" dirty="0"/>
              <a:t> </a:t>
            </a:r>
            <a:r>
              <a:rPr lang="en-US" sz="3200" dirty="0" err="1"/>
              <a:t>lên</a:t>
            </a:r>
            <a:r>
              <a:rPr lang="en-US" sz="3200" dirty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pt-BR" sz="3200" dirty="0"/>
              <a:t>-  Khí máu động mạch</a:t>
            </a:r>
            <a:endParaRPr lang="en-US" sz="3200" dirty="0"/>
          </a:p>
          <a:p>
            <a:pPr>
              <a:lnSpc>
                <a:spcPct val="150000"/>
              </a:lnSpc>
              <a:buNone/>
            </a:pPr>
            <a:r>
              <a:rPr lang="pt-BR" sz="3200" dirty="0"/>
              <a:t>	+ Suy hô hấp type I khi PaO</a:t>
            </a:r>
            <a:r>
              <a:rPr lang="pt-BR" sz="3200" baseline="-25000" dirty="0"/>
              <a:t>2</a:t>
            </a:r>
            <a:r>
              <a:rPr lang="pt-BR" sz="3200" dirty="0"/>
              <a:t> &lt; 60mmHg, PaCO</a:t>
            </a:r>
            <a:r>
              <a:rPr lang="pt-BR" sz="3200" baseline="-25000" dirty="0"/>
              <a:t>2 </a:t>
            </a:r>
            <a:r>
              <a:rPr lang="pt-BR" sz="3200" dirty="0"/>
              <a:t>bình thường (&lt;45 mmHg).</a:t>
            </a:r>
            <a:endParaRPr lang="en-US" sz="3200" dirty="0"/>
          </a:p>
          <a:p>
            <a:pPr>
              <a:lnSpc>
                <a:spcPct val="150000"/>
              </a:lnSpc>
              <a:buNone/>
            </a:pPr>
            <a:r>
              <a:rPr lang="pt-BR" sz="3200" dirty="0"/>
              <a:t>	+ Suy hô hấp type II khi PaO</a:t>
            </a:r>
            <a:r>
              <a:rPr lang="pt-BR" sz="3200" baseline="-25000" dirty="0"/>
              <a:t>2</a:t>
            </a:r>
            <a:r>
              <a:rPr lang="pt-BR" sz="3200" dirty="0"/>
              <a:t> &lt; 60mmHg, PaCO­</a:t>
            </a:r>
            <a:r>
              <a:rPr lang="pt-BR" sz="3200" baseline="-25000" dirty="0"/>
              <a:t>2</a:t>
            </a:r>
            <a:r>
              <a:rPr lang="pt-BR" sz="3200" dirty="0"/>
              <a:t> &gt; 45mmHg.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562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phổi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</a:t>
            </a:r>
            <a:r>
              <a:rPr lang="en-US" dirty="0" err="1"/>
              <a:t>nghẽn</a:t>
            </a:r>
            <a:r>
              <a:rPr lang="en-US" dirty="0"/>
              <a:t> </a:t>
            </a:r>
            <a:r>
              <a:rPr lang="en-US" dirty="0" err="1"/>
              <a:t>mạn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COPD</a:t>
            </a:r>
            <a:r>
              <a:rPr lang="en-US" dirty="0"/>
              <a:t>)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hô</a:t>
            </a:r>
            <a:r>
              <a:rPr lang="en-US" dirty="0"/>
              <a:t> </a:t>
            </a:r>
            <a:r>
              <a:rPr lang="en-US" dirty="0" err="1"/>
              <a:t>hấp</a:t>
            </a:r>
            <a:r>
              <a:rPr lang="en-US" dirty="0"/>
              <a:t> </a:t>
            </a:r>
            <a:r>
              <a:rPr lang="en-US" dirty="0" err="1"/>
              <a:t>phổ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phòng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trị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được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trưng</a:t>
            </a:r>
            <a:r>
              <a:rPr lang="en-US" dirty="0"/>
              <a:t> </a:t>
            </a:r>
            <a:r>
              <a:rPr lang="en-US" dirty="0" err="1"/>
              <a:t>bởi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triệu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chứng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hô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hấp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dẳng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giới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luồng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khí</a:t>
            </a:r>
            <a:r>
              <a:rPr lang="en-US" dirty="0"/>
              <a:t>,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hậu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bất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thường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của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đường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thở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hoặc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phế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thường</a:t>
            </a:r>
            <a:r>
              <a:rPr lang="en-US" dirty="0"/>
              <a:t> do </a:t>
            </a:r>
            <a:r>
              <a:rPr lang="en-US" dirty="0" err="1">
                <a:solidFill>
                  <a:srgbClr val="FF0000"/>
                </a:solidFill>
              </a:rPr>
              <a:t>phơi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nhiễm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phân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tử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khí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độc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hại</a:t>
            </a:r>
            <a:r>
              <a:rPr lang="vi-VN" dirty="0"/>
              <a:t>,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khói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lá</a:t>
            </a:r>
            <a:r>
              <a:rPr lang="en-US" dirty="0"/>
              <a:t>,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lào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yếu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nguy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, ô </a:t>
            </a:r>
            <a:r>
              <a:rPr lang="en-US" dirty="0" err="1"/>
              <a:t>nhiễm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khí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khói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đốt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yếu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nguy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gây</a:t>
            </a:r>
            <a:r>
              <a:rPr lang="en-US" dirty="0"/>
              <a:t> BPTNMT.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bệnh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đồng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mắc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đợt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kịch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nặng</a:t>
            </a:r>
            <a:r>
              <a:rPr lang="en-US" dirty="0"/>
              <a:t> </a:t>
            </a: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trạng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BÀI TẬP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BN </a:t>
            </a:r>
            <a:r>
              <a:rPr lang="en-US" dirty="0" err="1"/>
              <a:t>nam</a:t>
            </a:r>
            <a:r>
              <a:rPr lang="en-US" dirty="0"/>
              <a:t> 60 </a:t>
            </a:r>
            <a:r>
              <a:rPr lang="en-US" dirty="0" err="1"/>
              <a:t>tuổi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khám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thở</a:t>
            </a:r>
            <a:endParaRPr lang="en-US" dirty="0"/>
          </a:p>
          <a:p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hút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lào</a:t>
            </a:r>
            <a:r>
              <a:rPr lang="en-US" dirty="0"/>
              <a:t> 7 </a:t>
            </a:r>
            <a:r>
              <a:rPr lang="en-US" dirty="0" err="1"/>
              <a:t>năm</a:t>
            </a:r>
            <a:r>
              <a:rPr lang="en-US" dirty="0"/>
              <a:t>, THA 2 </a:t>
            </a:r>
            <a:r>
              <a:rPr lang="en-US" dirty="0" err="1"/>
              <a:t>năm</a:t>
            </a:r>
            <a:r>
              <a:rPr lang="en-US" dirty="0"/>
              <a:t> </a:t>
            </a:r>
            <a:r>
              <a:rPr lang="en-US" dirty="0" err="1"/>
              <a:t>đang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coversyl</a:t>
            </a:r>
            <a:r>
              <a:rPr lang="en-US" dirty="0"/>
              <a:t> 5mg/1 </a:t>
            </a:r>
            <a:r>
              <a:rPr lang="en-US" dirty="0" err="1"/>
              <a:t>ngày</a:t>
            </a:r>
            <a:endParaRPr lang="en-US" dirty="0"/>
          </a:p>
          <a:p>
            <a:r>
              <a:rPr lang="en-US" dirty="0"/>
              <a:t>Ho </a:t>
            </a:r>
            <a:r>
              <a:rPr lang="en-US" dirty="0" err="1"/>
              <a:t>khạc</a:t>
            </a:r>
            <a:r>
              <a:rPr lang="en-US" dirty="0"/>
              <a:t> </a:t>
            </a:r>
            <a:r>
              <a:rPr lang="en-US" dirty="0" err="1"/>
              <a:t>đờm</a:t>
            </a:r>
            <a:r>
              <a:rPr lang="en-US" dirty="0"/>
              <a:t> </a:t>
            </a:r>
            <a:r>
              <a:rPr lang="en-US" dirty="0" err="1"/>
              <a:t>thường</a:t>
            </a:r>
            <a:r>
              <a:rPr lang="en-US" dirty="0"/>
              <a:t> </a:t>
            </a:r>
            <a:r>
              <a:rPr lang="en-US" dirty="0" err="1"/>
              <a:t>xuyên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buổi</a:t>
            </a:r>
            <a:r>
              <a:rPr lang="en-US" dirty="0"/>
              <a:t> </a:t>
            </a:r>
            <a:r>
              <a:rPr lang="en-US" dirty="0" err="1"/>
              <a:t>sáng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3 </a:t>
            </a:r>
            <a:r>
              <a:rPr lang="en-US" dirty="0" err="1"/>
              <a:t>năm</a:t>
            </a:r>
            <a:r>
              <a:rPr lang="en-US" dirty="0"/>
              <a:t> nay</a:t>
            </a:r>
          </a:p>
          <a:p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: </a:t>
            </a:r>
            <a:r>
              <a:rPr lang="en-US" dirty="0" err="1"/>
              <a:t>bn</a:t>
            </a:r>
            <a:r>
              <a:rPr lang="en-US" dirty="0"/>
              <a:t>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thở</a:t>
            </a:r>
            <a:r>
              <a:rPr lang="en-US" dirty="0"/>
              <a:t> </a:t>
            </a:r>
            <a:r>
              <a:rPr lang="en-US" dirty="0" err="1"/>
              <a:t>hụt</a:t>
            </a:r>
            <a:r>
              <a:rPr lang="en-US" dirty="0"/>
              <a:t> </a:t>
            </a:r>
            <a:r>
              <a:rPr lang="en-US" dirty="0" err="1"/>
              <a:t>hơi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1 </a:t>
            </a:r>
            <a:r>
              <a:rPr lang="en-US" dirty="0" err="1"/>
              <a:t>năm</a:t>
            </a:r>
            <a:r>
              <a:rPr lang="en-US" dirty="0"/>
              <a:t> nay, </a:t>
            </a:r>
            <a:r>
              <a:rPr lang="en-US" dirty="0" err="1"/>
              <a:t>vài</a:t>
            </a:r>
            <a:r>
              <a:rPr lang="en-US" dirty="0"/>
              <a:t> </a:t>
            </a:r>
            <a:r>
              <a:rPr lang="en-US" dirty="0" err="1"/>
              <a:t>tháng</a:t>
            </a:r>
            <a:r>
              <a:rPr lang="en-US" dirty="0"/>
              <a:t> nay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trạng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thở</a:t>
            </a:r>
            <a:r>
              <a:rPr lang="en-US" dirty="0"/>
              <a:t> tang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thang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nặng</a:t>
            </a:r>
            <a:r>
              <a:rPr lang="en-US" dirty="0"/>
              <a:t>. </a:t>
            </a:r>
            <a:r>
              <a:rPr lang="en-US" dirty="0" err="1"/>
              <a:t>Ngày</a:t>
            </a:r>
            <a:r>
              <a:rPr lang="en-US" dirty="0"/>
              <a:t> qua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thở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, </a:t>
            </a:r>
            <a:r>
              <a:rPr lang="en-US" dirty="0" err="1"/>
              <a:t>chưa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gì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viện</a:t>
            </a:r>
            <a:r>
              <a:rPr lang="en-US" dirty="0"/>
              <a:t> </a:t>
            </a:r>
            <a:r>
              <a:rPr lang="en-US" dirty="0" err="1"/>
              <a:t>khám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" y="5638800"/>
            <a:ext cx="533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218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BÀI TẬP TÌNH HUỐNG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nb-NO" dirty="0"/>
              <a:t>- NB có tiền sử bệnh phổi tắc nghẽn mạn tính 10 năm nay, cách đây 1 tuần xuất hiện khó thở, ho nhiều,  đờm ít màu vàng đặc , uống thuốc tại nhà nhưng không đỡ, hôm nay thấy khó thở tăng nên người bệnh vào viện.</a:t>
            </a:r>
          </a:p>
          <a:p>
            <a:pPr>
              <a:buNone/>
            </a:pPr>
            <a:r>
              <a:rPr lang="nb-NO" dirty="0"/>
              <a:t>- Hiện tại:</a:t>
            </a:r>
            <a:endParaRPr lang="en-US" dirty="0"/>
          </a:p>
          <a:p>
            <a:r>
              <a:rPr lang="nb-NO" dirty="0"/>
              <a:t>Tỉnh, nói ngắt quãng</a:t>
            </a:r>
            <a:endParaRPr lang="en-US" dirty="0"/>
          </a:p>
          <a:p>
            <a:r>
              <a:rPr lang="nb-NO" dirty="0"/>
              <a:t> Ho nhiều, đờm ít vàng đặc</a:t>
            </a:r>
            <a:endParaRPr lang="en-US" dirty="0"/>
          </a:p>
          <a:p>
            <a:r>
              <a:rPr lang="nb-NO" dirty="0"/>
              <a:t>N</a:t>
            </a:r>
            <a:r>
              <a:rPr lang="vi-VN" dirty="0"/>
              <a:t>hịp thở </a:t>
            </a:r>
            <a:r>
              <a:rPr lang="en-US" dirty="0"/>
              <a:t>25</a:t>
            </a:r>
            <a:r>
              <a:rPr lang="vi-VN" dirty="0"/>
              <a:t>l/p</a:t>
            </a:r>
            <a:r>
              <a:rPr lang="nb-NO" dirty="0"/>
              <a:t>, </a:t>
            </a:r>
            <a:r>
              <a:rPr lang="vi-VN" dirty="0"/>
              <a:t>SpO</a:t>
            </a:r>
            <a:r>
              <a:rPr lang="vi-VN" baseline="-25000" dirty="0"/>
              <a:t>2:</a:t>
            </a:r>
            <a:r>
              <a:rPr lang="vi-VN" dirty="0"/>
              <a:t> </a:t>
            </a:r>
            <a:r>
              <a:rPr lang="nb-NO" dirty="0"/>
              <a:t>92</a:t>
            </a:r>
            <a:r>
              <a:rPr lang="vi-VN" dirty="0"/>
              <a:t>%</a:t>
            </a:r>
            <a:r>
              <a:rPr lang="nb-NO" dirty="0"/>
              <a:t>, </a:t>
            </a:r>
            <a:r>
              <a:rPr lang="vi-VN" dirty="0"/>
              <a:t>; rút lõm </a:t>
            </a:r>
            <a:r>
              <a:rPr lang="nb-NO" dirty="0"/>
              <a:t> hõm ức, hố thượng đòn,, nghe phổi ran rít 2 bên.</a:t>
            </a:r>
            <a:endParaRPr lang="en-US" dirty="0"/>
          </a:p>
          <a:p>
            <a:r>
              <a:rPr lang="nb-NO" dirty="0"/>
              <a:t>Huyết áp: 130/80mmHg, mạch đều: 90 l/ph, nhiệt độ 38</a:t>
            </a:r>
            <a:r>
              <a:rPr lang="nb-NO" baseline="30000" dirty="0"/>
              <a:t>0 </a:t>
            </a:r>
            <a:r>
              <a:rPr lang="nb-NO" dirty="0"/>
              <a:t>3</a:t>
            </a:r>
          </a:p>
          <a:p>
            <a:r>
              <a:rPr lang="nb-NO" dirty="0"/>
              <a:t>Các cơ quan khác chưa phát hiện bất thường</a:t>
            </a:r>
          </a:p>
          <a:p>
            <a:r>
              <a:rPr lang="nb-NO" dirty="0"/>
              <a:t>CLS????</a:t>
            </a:r>
            <a:endParaRPr lang="en-US" dirty="0"/>
          </a:p>
          <a:p>
            <a:r>
              <a:rPr lang="nb-NO" dirty="0"/>
              <a:t>Y lệnh </a:t>
            </a:r>
            <a:endParaRPr lang="en-US" dirty="0"/>
          </a:p>
          <a:p>
            <a:pPr>
              <a:buNone/>
            </a:pPr>
            <a:r>
              <a:rPr lang="nb-NO" dirty="0"/>
              <a:t>Natri clorid</a:t>
            </a:r>
            <a:r>
              <a:rPr lang="vi-VN" dirty="0"/>
              <a:t> 0,9% x vừa đủ 50ml </a:t>
            </a:r>
            <a:endParaRPr lang="en-US" dirty="0"/>
          </a:p>
          <a:p>
            <a:pPr>
              <a:buNone/>
            </a:pPr>
            <a:r>
              <a:rPr lang="vi-VN" dirty="0"/>
              <a:t>Bricanyl 5mg/10ml x 2 ống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vi-VN" dirty="0"/>
              <a:t>Bơm tiêm điện tốc độ </a:t>
            </a:r>
            <a:r>
              <a:rPr lang="en-US" dirty="0"/>
              <a:t>3</a:t>
            </a:r>
            <a:r>
              <a:rPr lang="vi-VN" dirty="0"/>
              <a:t> ml/h </a:t>
            </a:r>
            <a:endParaRPr lang="en-US" dirty="0"/>
          </a:p>
          <a:p>
            <a:pPr>
              <a:buNone/>
            </a:pPr>
            <a:r>
              <a:rPr lang="en-US" dirty="0"/>
              <a:t>1. </a:t>
            </a:r>
            <a:r>
              <a:rPr lang="vi-VN" dirty="0"/>
              <a:t>Solu</a:t>
            </a:r>
            <a:r>
              <a:rPr lang="en-US" dirty="0"/>
              <a:t>-</a:t>
            </a:r>
            <a:r>
              <a:rPr lang="vi-VN" dirty="0"/>
              <a:t>medro</a:t>
            </a:r>
            <a:r>
              <a:rPr lang="en-US" dirty="0"/>
              <a:t>l</a:t>
            </a:r>
            <a:r>
              <a:rPr lang="vi-VN" dirty="0"/>
              <a:t> 40mg x 1 lọ  tiêm tĩnh mạch chậm</a:t>
            </a:r>
            <a:endParaRPr lang="en-US" dirty="0"/>
          </a:p>
          <a:p>
            <a:pPr>
              <a:buNone/>
            </a:pPr>
            <a:r>
              <a:rPr lang="vi-VN" dirty="0"/>
              <a:t>Combivent2,5mg x 1 nang x 2 ống</a:t>
            </a:r>
            <a:endParaRPr lang="en-US" dirty="0"/>
          </a:p>
          <a:p>
            <a:pPr>
              <a:buNone/>
            </a:pPr>
            <a:r>
              <a:rPr lang="vi-VN" dirty="0"/>
              <a:t>Pulmicort 0.5mg x 1 nang x </a:t>
            </a:r>
            <a:r>
              <a:rPr lang="en-US" dirty="0"/>
              <a:t>2 </a:t>
            </a:r>
            <a:r>
              <a:rPr lang="en-US" dirty="0" err="1"/>
              <a:t>ống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vi-VN" dirty="0"/>
              <a:t>khí dung cách nhau 20’</a:t>
            </a:r>
            <a:endParaRPr lang="en-US" dirty="0"/>
          </a:p>
          <a:p>
            <a:pPr>
              <a:buNone/>
            </a:pPr>
            <a:r>
              <a:rPr lang="nb-NO" dirty="0"/>
              <a:t>Đầu cao 30</a:t>
            </a:r>
            <a:r>
              <a:rPr lang="nb-NO" baseline="30000" dirty="0"/>
              <a:t>0	</a:t>
            </a:r>
            <a:endParaRPr lang="en-US" dirty="0"/>
          </a:p>
          <a:p>
            <a:pPr>
              <a:buNone/>
            </a:pPr>
            <a:r>
              <a:rPr lang="vi-VN" dirty="0"/>
              <a:t>Thở oxy gọng kính 3 lít/phút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ontent Placeholder 3"/>
          <p:cNvGrpSpPr>
            <a:grpSpLocks noGrp="1"/>
          </p:cNvGrpSpPr>
          <p:nvPr/>
        </p:nvGrpSpPr>
        <p:grpSpPr>
          <a:xfrm>
            <a:off x="-76200" y="228600"/>
            <a:ext cx="9144000" cy="6553200"/>
            <a:chOff x="-179388" y="0"/>
            <a:chExt cx="9323388" cy="6553201"/>
          </a:xfrm>
        </p:grpSpPr>
        <p:pic>
          <p:nvPicPr>
            <p:cNvPr id="5" name="Picture 2" descr="C:\Users\VuVanGiap\Desktop\HOA-HN~1.JP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2221" r="9173"/>
            <a:stretch/>
          </p:blipFill>
          <p:spPr bwMode="auto">
            <a:xfrm>
              <a:off x="0" y="0"/>
              <a:ext cx="9144000" cy="655320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sp>
          <p:nvSpPr>
            <p:cNvPr id="6" name="Title 1"/>
            <p:cNvSpPr txBox="1">
              <a:spLocks/>
            </p:cNvSpPr>
            <p:nvPr/>
          </p:nvSpPr>
          <p:spPr bwMode="auto">
            <a:xfrm>
              <a:off x="-179388" y="4876800"/>
              <a:ext cx="9323388" cy="163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vi-VN" sz="5400" b="1" dirty="0">
                  <a:solidFill>
                    <a:schemeClr val="bg1"/>
                  </a:solidFill>
                </a:rPr>
                <a:t>Xin trân trọng cảm ơn</a:t>
              </a:r>
              <a:r>
                <a:rPr lang="en-US" sz="5400" b="1" dirty="0">
                  <a:solidFill>
                    <a:schemeClr val="bg1"/>
                  </a:solidFill>
                </a:rPr>
                <a:t>!</a:t>
              </a:r>
              <a:endParaRPr lang="vi-VN" sz="5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8991600" cy="6858000"/>
          </a:xfrm>
        </p:spPr>
      </p:pic>
    </p:spTree>
    <p:extLst>
      <p:ext uri="{BB962C8B-B14F-4D97-AF65-F5344CB8AC3E}">
        <p14:creationId xmlns:p14="http://schemas.microsoft.com/office/powerpoint/2010/main" val="283340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ĐIỀU TRỊ </a:t>
            </a:r>
            <a:r>
              <a:rPr lang="es-ES_tradnl" sz="3600" b="1" dirty="0"/>
              <a:t>COPD GIAI ĐOẠN ỔN ĐỊNH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i="1" dirty="0" err="1"/>
              <a:t>Ngừng</a:t>
            </a:r>
            <a:r>
              <a:rPr lang="en-US" i="1" dirty="0"/>
              <a:t> </a:t>
            </a:r>
            <a:r>
              <a:rPr lang="en-US" i="1" dirty="0" err="1"/>
              <a:t>tiếp</a:t>
            </a:r>
            <a:r>
              <a:rPr lang="en-US" i="1" dirty="0"/>
              <a:t> </a:t>
            </a:r>
            <a:r>
              <a:rPr lang="en-US" i="1" dirty="0" err="1"/>
              <a:t>xúc</a:t>
            </a:r>
            <a:r>
              <a:rPr lang="en-US" i="1" dirty="0"/>
              <a:t> </a:t>
            </a:r>
            <a:r>
              <a:rPr lang="en-US" i="1" dirty="0" err="1"/>
              <a:t>với</a:t>
            </a:r>
            <a:r>
              <a:rPr lang="en-US" i="1" dirty="0"/>
              <a:t> </a:t>
            </a:r>
            <a:r>
              <a:rPr lang="en-US" i="1" dirty="0" err="1"/>
              <a:t>yếu</a:t>
            </a:r>
            <a:r>
              <a:rPr lang="en-US" i="1" dirty="0"/>
              <a:t> </a:t>
            </a:r>
            <a:r>
              <a:rPr lang="en-US" i="1" dirty="0" err="1"/>
              <a:t>tố</a:t>
            </a:r>
            <a:r>
              <a:rPr lang="en-US" i="1" dirty="0"/>
              <a:t> </a:t>
            </a:r>
            <a:r>
              <a:rPr lang="en-US" i="1" dirty="0" err="1"/>
              <a:t>nguy</a:t>
            </a:r>
            <a:r>
              <a:rPr lang="en-US" i="1" dirty="0"/>
              <a:t> </a:t>
            </a:r>
            <a:r>
              <a:rPr lang="en-US" i="1" dirty="0" err="1"/>
              <a:t>cơ</a:t>
            </a:r>
            <a:endParaRPr lang="en-US" i="1" dirty="0"/>
          </a:p>
          <a:p>
            <a:pPr marL="514350" indent="-514350">
              <a:buAutoNum type="arabicPeriod"/>
            </a:pPr>
            <a:r>
              <a:rPr lang="en-US" i="1" dirty="0" err="1"/>
              <a:t>Cai</a:t>
            </a:r>
            <a:r>
              <a:rPr lang="en-US" i="1" dirty="0"/>
              <a:t> </a:t>
            </a:r>
            <a:r>
              <a:rPr lang="en-US" i="1" dirty="0" err="1"/>
              <a:t>nghiện</a:t>
            </a:r>
            <a:r>
              <a:rPr lang="en-US" i="1" dirty="0"/>
              <a:t> </a:t>
            </a:r>
            <a:r>
              <a:rPr lang="en-US" i="1" dirty="0" err="1"/>
              <a:t>thuốc</a:t>
            </a:r>
            <a:r>
              <a:rPr lang="en-US" i="1" dirty="0"/>
              <a:t> </a:t>
            </a:r>
            <a:r>
              <a:rPr lang="en-US" i="1" dirty="0" err="1"/>
              <a:t>lá</a:t>
            </a:r>
            <a:r>
              <a:rPr lang="en-US" i="1" dirty="0"/>
              <a:t>, </a:t>
            </a:r>
            <a:r>
              <a:rPr lang="en-US" i="1" dirty="0" err="1"/>
              <a:t>thuốc</a:t>
            </a:r>
            <a:r>
              <a:rPr lang="en-US" i="1" dirty="0"/>
              <a:t> </a:t>
            </a:r>
            <a:r>
              <a:rPr lang="en-US" i="1" dirty="0" err="1"/>
              <a:t>lào</a:t>
            </a:r>
            <a:endParaRPr lang="en-US" i="1" dirty="0"/>
          </a:p>
          <a:p>
            <a:pPr>
              <a:buNone/>
            </a:pPr>
            <a:r>
              <a:rPr lang="es-ES_tradnl" dirty="0"/>
              <a:t>- </a:t>
            </a:r>
            <a:r>
              <a:rPr lang="es-ES_tradnl" dirty="0" err="1"/>
              <a:t>Chiến</a:t>
            </a:r>
            <a:r>
              <a:rPr lang="es-ES_tradnl" dirty="0"/>
              <a:t> </a:t>
            </a:r>
            <a:r>
              <a:rPr lang="es-ES_tradnl" dirty="0" err="1"/>
              <a:t>lược</a:t>
            </a:r>
            <a:r>
              <a:rPr lang="es-ES_tradnl" dirty="0"/>
              <a:t> </a:t>
            </a:r>
            <a:r>
              <a:rPr lang="es-ES_tradnl" dirty="0" err="1"/>
              <a:t>tư</a:t>
            </a:r>
            <a:r>
              <a:rPr lang="es-ES_tradnl" dirty="0"/>
              <a:t> </a:t>
            </a:r>
            <a:r>
              <a:rPr lang="es-ES_tradnl" dirty="0" err="1"/>
              <a:t>vấn</a:t>
            </a:r>
            <a:r>
              <a:rPr lang="es-ES_tradnl" dirty="0"/>
              <a:t> </a:t>
            </a:r>
            <a:r>
              <a:rPr lang="es-ES_tradnl" dirty="0" err="1"/>
              <a:t>người</a:t>
            </a:r>
            <a:r>
              <a:rPr lang="es-ES_tradnl" dirty="0"/>
              <a:t> </a:t>
            </a:r>
            <a:r>
              <a:rPr lang="es-ES_tradnl" dirty="0" err="1"/>
              <a:t>bệnh</a:t>
            </a:r>
            <a:r>
              <a:rPr lang="es-ES_tradnl" dirty="0"/>
              <a:t> </a:t>
            </a:r>
            <a:r>
              <a:rPr lang="es-ES_tradnl" dirty="0" err="1"/>
              <a:t>cai</a:t>
            </a:r>
            <a:r>
              <a:rPr lang="es-ES_tradnl" dirty="0"/>
              <a:t> </a:t>
            </a:r>
            <a:r>
              <a:rPr lang="es-ES_tradnl" dirty="0" err="1"/>
              <a:t>thuốc</a:t>
            </a:r>
            <a:r>
              <a:rPr lang="es-ES_tradnl" dirty="0"/>
              <a:t> </a:t>
            </a:r>
            <a:r>
              <a:rPr lang="es-ES_tradnl" dirty="0" err="1"/>
              <a:t>lá</a:t>
            </a:r>
            <a:endParaRPr lang="en-US" dirty="0"/>
          </a:p>
          <a:p>
            <a:r>
              <a:rPr lang="es-ES_tradnl" dirty="0" err="1"/>
              <a:t>Tìm</a:t>
            </a:r>
            <a:r>
              <a:rPr lang="es-ES_tradnl" dirty="0"/>
              <a:t> </a:t>
            </a:r>
            <a:r>
              <a:rPr lang="es-ES_tradnl" dirty="0" err="1"/>
              <a:t>hiểu</a:t>
            </a:r>
            <a:r>
              <a:rPr lang="es-ES_tradnl" dirty="0"/>
              <a:t> </a:t>
            </a:r>
            <a:r>
              <a:rPr lang="es-ES_tradnl" dirty="0" err="1"/>
              <a:t>lý</a:t>
            </a:r>
            <a:r>
              <a:rPr lang="es-ES_tradnl" dirty="0"/>
              <a:t> do </a:t>
            </a:r>
            <a:r>
              <a:rPr lang="es-ES_tradnl" dirty="0" err="1"/>
              <a:t>cản</a:t>
            </a:r>
            <a:r>
              <a:rPr lang="es-ES_tradnl" dirty="0"/>
              <a:t> </a:t>
            </a:r>
            <a:r>
              <a:rPr lang="es-ES_tradnl" dirty="0" err="1"/>
              <a:t>trở</a:t>
            </a:r>
            <a:r>
              <a:rPr lang="es-ES_tradnl" dirty="0"/>
              <a:t> </a:t>
            </a:r>
            <a:r>
              <a:rPr lang="es-ES_tradnl" dirty="0" err="1"/>
              <a:t>người</a:t>
            </a:r>
            <a:r>
              <a:rPr lang="es-ES_tradnl" dirty="0"/>
              <a:t> </a:t>
            </a:r>
            <a:r>
              <a:rPr lang="es-ES_tradnl" dirty="0" err="1"/>
              <a:t>bệnh</a:t>
            </a:r>
            <a:r>
              <a:rPr lang="es-ES_tradnl" dirty="0"/>
              <a:t> </a:t>
            </a:r>
            <a:r>
              <a:rPr lang="es-ES_tradnl" dirty="0" err="1"/>
              <a:t>cai</a:t>
            </a:r>
            <a:r>
              <a:rPr lang="es-ES_tradnl" dirty="0"/>
              <a:t> </a:t>
            </a:r>
            <a:r>
              <a:rPr lang="es-ES_tradnl" dirty="0" err="1"/>
              <a:t>thuốc</a:t>
            </a:r>
            <a:r>
              <a:rPr lang="es-ES_tradnl" dirty="0"/>
              <a:t> </a:t>
            </a:r>
            <a:r>
              <a:rPr lang="es-ES_tradnl" dirty="0" err="1"/>
              <a:t>lá</a:t>
            </a:r>
            <a:r>
              <a:rPr lang="es-ES_tradnl" dirty="0"/>
              <a:t>: </a:t>
            </a:r>
            <a:r>
              <a:rPr lang="es-ES_tradnl" dirty="0" err="1"/>
              <a:t>sợ</a:t>
            </a:r>
            <a:r>
              <a:rPr lang="es-ES_tradnl" dirty="0"/>
              <a:t> </a:t>
            </a:r>
            <a:r>
              <a:rPr lang="es-ES_tradnl" dirty="0" err="1"/>
              <a:t>cai</a:t>
            </a:r>
            <a:r>
              <a:rPr lang="es-ES_tradnl" dirty="0"/>
              <a:t> </a:t>
            </a:r>
            <a:r>
              <a:rPr lang="es-ES_tradnl" dirty="0" err="1"/>
              <a:t>thuốc</a:t>
            </a:r>
            <a:r>
              <a:rPr lang="es-ES_tradnl" dirty="0"/>
              <a:t> </a:t>
            </a:r>
            <a:r>
              <a:rPr lang="es-ES_tradnl" dirty="0" err="1"/>
              <a:t>thất</a:t>
            </a:r>
            <a:r>
              <a:rPr lang="es-ES_tradnl" dirty="0"/>
              <a:t> </a:t>
            </a:r>
            <a:r>
              <a:rPr lang="es-ES_tradnl" dirty="0" err="1"/>
              <a:t>bại</a:t>
            </a:r>
            <a:r>
              <a:rPr lang="es-ES_tradnl" dirty="0"/>
              <a:t>, </a:t>
            </a:r>
            <a:r>
              <a:rPr lang="es-ES_tradnl" dirty="0" err="1"/>
              <a:t>hội</a:t>
            </a:r>
            <a:r>
              <a:rPr lang="es-ES_tradnl" dirty="0"/>
              <a:t> </a:t>
            </a:r>
            <a:r>
              <a:rPr lang="es-ES_tradnl" dirty="0" err="1"/>
              <a:t>chứng</a:t>
            </a:r>
            <a:r>
              <a:rPr lang="es-ES_tradnl" dirty="0"/>
              <a:t> </a:t>
            </a:r>
            <a:r>
              <a:rPr lang="es-ES_tradnl" dirty="0" err="1"/>
              <a:t>cai</a:t>
            </a:r>
            <a:r>
              <a:rPr lang="es-ES_tradnl" dirty="0"/>
              <a:t> </a:t>
            </a:r>
            <a:r>
              <a:rPr lang="es-ES_tradnl" dirty="0" err="1"/>
              <a:t>gây</a:t>
            </a:r>
            <a:r>
              <a:rPr lang="es-ES_tradnl" dirty="0"/>
              <a:t> </a:t>
            </a:r>
            <a:r>
              <a:rPr lang="es-ES_tradnl" dirty="0" err="1"/>
              <a:t>khó</a:t>
            </a:r>
            <a:r>
              <a:rPr lang="es-ES_tradnl" dirty="0"/>
              <a:t> </a:t>
            </a:r>
            <a:r>
              <a:rPr lang="es-ES_tradnl" dirty="0" err="1"/>
              <a:t>chịu</a:t>
            </a:r>
            <a:r>
              <a:rPr lang="es-ES_tradnl" dirty="0"/>
              <a:t>, </a:t>
            </a:r>
            <a:r>
              <a:rPr lang="es-ES_tradnl" dirty="0" err="1"/>
              <a:t>mất</a:t>
            </a:r>
            <a:r>
              <a:rPr lang="es-ES_tradnl" dirty="0"/>
              <a:t> </a:t>
            </a:r>
            <a:r>
              <a:rPr lang="es-ES_tradnl" dirty="0" err="1"/>
              <a:t>đi</a:t>
            </a:r>
            <a:r>
              <a:rPr lang="es-ES_tradnl" dirty="0"/>
              <a:t> </a:t>
            </a:r>
            <a:r>
              <a:rPr lang="es-ES_tradnl" dirty="0" err="1"/>
              <a:t>niềm</a:t>
            </a:r>
            <a:r>
              <a:rPr lang="es-ES_tradnl" dirty="0"/>
              <a:t> </a:t>
            </a:r>
            <a:r>
              <a:rPr lang="es-ES_tradnl" dirty="0" err="1"/>
              <a:t>vui</a:t>
            </a:r>
            <a:r>
              <a:rPr lang="es-ES_tradnl" dirty="0"/>
              <a:t> </a:t>
            </a:r>
            <a:r>
              <a:rPr lang="es-ES_tradnl" dirty="0" err="1"/>
              <a:t>hút</a:t>
            </a:r>
            <a:r>
              <a:rPr lang="es-ES_tradnl" dirty="0"/>
              <a:t> </a:t>
            </a:r>
            <a:r>
              <a:rPr lang="es-ES_tradnl" dirty="0" err="1"/>
              <a:t>thuốc</a:t>
            </a:r>
            <a:r>
              <a:rPr lang="es-ES_tradnl" dirty="0"/>
              <a:t>, </a:t>
            </a:r>
            <a:r>
              <a:rPr lang="es-ES_tradnl" dirty="0" err="1"/>
              <a:t>căng</a:t>
            </a:r>
            <a:r>
              <a:rPr lang="es-ES_tradnl" dirty="0"/>
              <a:t> </a:t>
            </a:r>
            <a:r>
              <a:rPr lang="es-ES_tradnl" dirty="0" err="1"/>
              <a:t>thẳng</a:t>
            </a:r>
            <a:r>
              <a:rPr lang="es-ES_tradnl" dirty="0"/>
              <a:t>,...</a:t>
            </a:r>
            <a:endParaRPr lang="en-US" dirty="0"/>
          </a:p>
          <a:p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khuyên</a:t>
            </a:r>
            <a:r>
              <a:rPr lang="en-US" dirty="0"/>
              <a:t> 5A:</a:t>
            </a:r>
          </a:p>
          <a:p>
            <a:pPr>
              <a:buNone/>
            </a:pPr>
            <a:r>
              <a:rPr lang="en-US" dirty="0"/>
              <a:t>Ask - </a:t>
            </a:r>
            <a:r>
              <a:rPr lang="en-US" dirty="0" err="1"/>
              <a:t>Hỏi</a:t>
            </a:r>
            <a:r>
              <a:rPr lang="en-US" dirty="0"/>
              <a:t>: 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trạng</a:t>
            </a:r>
            <a:r>
              <a:rPr lang="en-US" dirty="0"/>
              <a:t> </a:t>
            </a:r>
            <a:r>
              <a:rPr lang="en-US" dirty="0" err="1"/>
              <a:t>hút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hoạch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Advise - </a:t>
            </a:r>
            <a:r>
              <a:rPr lang="en-US" dirty="0" err="1"/>
              <a:t>Khuyên</a:t>
            </a:r>
            <a:r>
              <a:rPr lang="en-US" dirty="0"/>
              <a:t>: </a:t>
            </a:r>
            <a:r>
              <a:rPr lang="en-US" dirty="0" err="1"/>
              <a:t>đưa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khuyên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bỏ</a:t>
            </a:r>
            <a:r>
              <a:rPr lang="en-US" dirty="0"/>
              <a:t> </a:t>
            </a:r>
            <a:r>
              <a:rPr lang="en-US" dirty="0" err="1"/>
              <a:t>hút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Assess -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: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nhu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cai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Assist - </a:t>
            </a:r>
            <a:r>
              <a:rPr lang="en-US" dirty="0" err="1"/>
              <a:t>Hỗ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: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hoạch</a:t>
            </a:r>
            <a:r>
              <a:rPr lang="en-US" dirty="0"/>
              <a:t> </a:t>
            </a:r>
            <a:r>
              <a:rPr lang="en-US" dirty="0" err="1"/>
              <a:t>cai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,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, </a:t>
            </a:r>
            <a:r>
              <a:rPr lang="en-US" dirty="0" err="1"/>
              <a:t>hỗ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hỗ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 </a:t>
            </a:r>
            <a:r>
              <a:rPr lang="en-US" dirty="0" err="1"/>
              <a:t>cai</a:t>
            </a:r>
            <a:r>
              <a:rPr lang="en-US" dirty="0"/>
              <a:t> </a:t>
            </a:r>
            <a:r>
              <a:rPr lang="en-US" dirty="0" err="1"/>
              <a:t>nghiện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lá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Arrange -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: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hoạch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dõi</a:t>
            </a:r>
            <a:r>
              <a:rPr lang="en-US" dirty="0"/>
              <a:t>, </a:t>
            </a:r>
            <a:r>
              <a:rPr lang="en-US" dirty="0" err="1"/>
              <a:t>hỗ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gián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cai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tránh</a:t>
            </a:r>
            <a:r>
              <a:rPr lang="en-US" dirty="0"/>
              <a:t> </a:t>
            </a:r>
            <a:r>
              <a:rPr lang="en-US" dirty="0" err="1"/>
              <a:t>tái</a:t>
            </a:r>
            <a:r>
              <a:rPr lang="en-US" dirty="0"/>
              <a:t> </a:t>
            </a:r>
            <a:r>
              <a:rPr lang="en-US" dirty="0" err="1"/>
              <a:t>nghiện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hỗ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 </a:t>
            </a:r>
            <a:r>
              <a:rPr lang="en-US" dirty="0" err="1"/>
              <a:t>cai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lá</a:t>
            </a:r>
            <a:r>
              <a:rPr lang="en-US" dirty="0"/>
              <a:t>: nicotine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, </a:t>
            </a:r>
            <a:r>
              <a:rPr lang="en-US" dirty="0" err="1"/>
              <a:t>bupropion</a:t>
            </a:r>
            <a:r>
              <a:rPr lang="en-US" dirty="0"/>
              <a:t>, </a:t>
            </a:r>
            <a:r>
              <a:rPr lang="en-US" dirty="0" err="1"/>
              <a:t>varenicline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1599</Words>
  <Application>Microsoft Office PowerPoint</Application>
  <PresentationFormat>Trình chiếu Trên màn hình (4:3)</PresentationFormat>
  <Paragraphs>108</Paragraphs>
  <Slides>22</Slides>
  <Notes>4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BỆNH PHỔI TẮC NGHẼN MẠN TÍNH (COPD)</vt:lpstr>
      <vt:lpstr>Định nghĩa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ĐIỀU TRỊ COPD GIAI ĐOẠN ỔN ĐỊNH </vt:lpstr>
      <vt:lpstr>ĐIỀU TRỊ COPD GIAI ĐOẠN ỔN ĐỊNH </vt:lpstr>
      <vt:lpstr>Bản trình bày PowerPoint</vt:lpstr>
      <vt:lpstr>ĐIỀU TRỊ COPD GIAI ĐOẠN ỔN ĐỊNH</vt:lpstr>
      <vt:lpstr>THEO DÕI BỆNH NHÂN COPD</vt:lpstr>
      <vt:lpstr>ĐỢT CẤP COPD   </vt:lpstr>
      <vt:lpstr>1. ĐỢT CẤP COPD LÀ GÌ? </vt:lpstr>
      <vt:lpstr> 2. Nguyên nhân đợt cấp</vt:lpstr>
      <vt:lpstr>3. Lâm sàng đợt cấp BPTNMT </vt:lpstr>
      <vt:lpstr>4. Cận lâm sàng </vt:lpstr>
      <vt:lpstr>Bản trình bày PowerPoint</vt:lpstr>
      <vt:lpstr>BÀI TẬP</vt:lpstr>
      <vt:lpstr>BÀI TẬP TÌNH HUỐNG 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CSNB PHỔI TẮC NGHẼN MẠN TÍNH (COPD)</dc:title>
  <dc:creator>User</dc:creator>
  <cp:lastModifiedBy>PHAM HOANG MINH</cp:lastModifiedBy>
  <cp:revision>31</cp:revision>
  <dcterms:created xsi:type="dcterms:W3CDTF">2019-06-14T07:04:45Z</dcterms:created>
  <dcterms:modified xsi:type="dcterms:W3CDTF">2023-03-06T03:15:50Z</dcterms:modified>
</cp:coreProperties>
</file>