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27" r:id="rId2"/>
    <p:sldMasterId id="2147483740" r:id="rId3"/>
    <p:sldMasterId id="2147483756" r:id="rId4"/>
    <p:sldMasterId id="2147483768" r:id="rId5"/>
  </p:sldMasterIdLst>
  <p:notesMasterIdLst>
    <p:notesMasterId r:id="rId32"/>
  </p:notesMasterIdLst>
  <p:sldIdLst>
    <p:sldId id="370" r:id="rId6"/>
    <p:sldId id="411" r:id="rId7"/>
    <p:sldId id="422" r:id="rId8"/>
    <p:sldId id="412" r:id="rId9"/>
    <p:sldId id="423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25" r:id="rId19"/>
    <p:sldId id="410" r:id="rId20"/>
    <p:sldId id="414" r:id="rId21"/>
    <p:sldId id="415" r:id="rId22"/>
    <p:sldId id="413" r:id="rId23"/>
    <p:sldId id="416" r:id="rId24"/>
    <p:sldId id="405" r:id="rId25"/>
    <p:sldId id="418" r:id="rId26"/>
    <p:sldId id="406" r:id="rId27"/>
    <p:sldId id="419" r:id="rId28"/>
    <p:sldId id="403" r:id="rId29"/>
    <p:sldId id="420" r:id="rId30"/>
    <p:sldId id="426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1E7"/>
    <a:srgbClr val="181296"/>
    <a:srgbClr val="333399"/>
    <a:srgbClr val="336699"/>
    <a:srgbClr val="821C32"/>
    <a:srgbClr val="000000"/>
    <a:srgbClr val="FF3300"/>
    <a:srgbClr val="F8F8F8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93040" autoAdjust="0"/>
  </p:normalViewPr>
  <p:slideViewPr>
    <p:cSldViewPr>
      <p:cViewPr varScale="1">
        <p:scale>
          <a:sx n="100" d="100"/>
          <a:sy n="100" d="100"/>
        </p:scale>
        <p:origin x="215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1F4EE-BBC2-4239-BCCF-374B86036448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FF1F2-9CE2-4A31-BBC4-931FD84F8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7B29A92-9EFB-48C9-B546-479CCCA9D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64777-792D-4AA0-B61C-7E3243B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A9291-5C8D-4DB7-B6D3-467568AF7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E78CA66-483D-450C-8113-3B88A207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3C80A23E-4C33-4E66-AF82-8AB057AE55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46AD5905-36A2-4708-B8B5-F0DEEF3706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CC19A23B-D05A-4392-BB68-2F25148035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369888"/>
          </a:xfrm>
        </p:spPr>
        <p:txBody>
          <a:bodyPr anchor="b"/>
          <a:lstStyle>
            <a:lvl1pPr marL="0" indent="0" algn="dist">
              <a:buFontTx/>
              <a:buNone/>
              <a:defRPr sz="1400" b="1">
                <a:solidFill>
                  <a:srgbClr val="F8F8F8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 flipV="1">
            <a:off x="0" y="4953000"/>
            <a:ext cx="9144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924800" y="62626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L/O/G/O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CC19A23B-D05A-4392-BB68-2F25148035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369888"/>
          </a:xfrm>
        </p:spPr>
        <p:txBody>
          <a:bodyPr anchor="b"/>
          <a:lstStyle>
            <a:lvl1pPr marL="0" indent="0" algn="dist">
              <a:buFontTx/>
              <a:buNone/>
              <a:defRPr sz="1400" b="1">
                <a:solidFill>
                  <a:srgbClr val="F8F8F8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 flipV="1">
            <a:off x="0" y="4953000"/>
            <a:ext cx="9144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924800" y="62626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L/O/G/O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958137" cy="10112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97013"/>
            <a:ext cx="7961312" cy="5360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F2DE-E95C-47AC-9809-A61183DE1B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1" descr="log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10080"/>
              </a:clrFrom>
              <a:clrTo>
                <a:srgbClr val="01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62938" y="0"/>
            <a:ext cx="881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B29A92-9EFB-48C9-B546-479CCCA9D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08026-9235-484A-BD1A-E319FA3D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126480" y="3779520"/>
            <a:ext cx="3200400" cy="365760"/>
          </a:xfrm>
        </p:spPr>
        <p:txBody>
          <a:bodyPr rtlCol="0"/>
          <a:lstStyle/>
          <a:p>
            <a:r>
              <a:rPr lang="en-US"/>
              <a:t>www.themegallery.com</a:t>
            </a:r>
          </a:p>
        </p:txBody>
      </p:sp>
      <p:pic>
        <p:nvPicPr>
          <p:cNvPr id="12" name="Picture 38" descr="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938366" y="0"/>
            <a:ext cx="1205634" cy="914400"/>
          </a:xfrm>
          <a:prstGeom prst="rect">
            <a:avLst/>
          </a:prstGeom>
          <a:noFill/>
        </p:spPr>
      </p:pic>
      <p:sp>
        <p:nvSpPr>
          <p:cNvPr id="14" name="Straight Connector 13"/>
          <p:cNvSpPr>
            <a:spLocks noChangeShapeType="1"/>
          </p:cNvSpPr>
          <p:nvPr userDrawn="1"/>
        </p:nvSpPr>
        <p:spPr bwMode="auto">
          <a:xfrm flipV="1">
            <a:off x="152400" y="914400"/>
            <a:ext cx="8686800" cy="0"/>
          </a:xfrm>
          <a:prstGeom prst="line">
            <a:avLst/>
          </a:prstGeom>
          <a:noFill/>
          <a:ln w="28575" cap="flat" cmpd="sng" algn="ctr">
            <a:solidFill>
              <a:schemeClr val="accent1">
                <a:lumMod val="40000"/>
                <a:lumOff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 userDrawn="1"/>
        </p:nvSpPr>
        <p:spPr bwMode="auto">
          <a:xfrm flipV="1">
            <a:off x="1432560" y="949656"/>
            <a:ext cx="6035040" cy="0"/>
          </a:xfrm>
          <a:prstGeom prst="line">
            <a:avLst/>
          </a:prstGeom>
          <a:noFill/>
          <a:ln w="28575" cap="flat" cmpd="sng" algn="ctr">
            <a:solidFill>
              <a:schemeClr val="accent1">
                <a:lumMod val="40000"/>
                <a:lumOff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 Box 77"/>
          <p:cNvSpPr txBox="1">
            <a:spLocks noChangeArrowheads="1"/>
          </p:cNvSpPr>
          <p:nvPr userDrawn="1"/>
        </p:nvSpPr>
        <p:spPr bwMode="white">
          <a:xfrm>
            <a:off x="2155208" y="762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baseline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CAO ĐẲNG Y TẾ HÀ NỘI</a:t>
            </a:r>
            <a:endParaRPr lang="en-US" b="1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6" name="Picture 2" descr="logo truo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600200" y="990600"/>
            <a:ext cx="6172200" cy="10668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F08026-9235-484A-BD1A-E319FA3D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019800"/>
            <a:ext cx="609600" cy="521208"/>
          </a:xfrm>
        </p:spPr>
        <p:txBody>
          <a:bodyPr/>
          <a:lstStyle/>
          <a:p>
            <a:fld id="{17B29A92-9EFB-48C9-B546-479CCCA9D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B192-49D5-4F04-B61A-BE0D106C9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6096000" cy="1066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C0B408-08AC-4E87-AC75-29CFA9FB6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28FA-A95F-4C12-A4D2-1C6B44F3B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DC0395-9716-4788-A4CB-462AF5CF2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www.themegallery.com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48AC09-AD2D-423A-82B3-BB2552CA95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777-792D-4AA0-B61C-7E3243B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291-5C8D-4DB7-B6D3-467568AF7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E080-6EAB-408D-9DD2-176D95ADF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7B192-49D5-4F04-B61A-BE0D106C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B408-08AC-4E87-AC75-29CFA9FB6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B28FA-A95F-4C12-A4D2-1C6B44F3B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0395-9716-4788-A4CB-462AF5CF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8AC09-AD2D-423A-82B3-BB2552CA9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7B29A92-9EFB-48C9-B546-479CCCA9DA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72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19946-EB18-4F55-95DF-3A272EBF2FB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EF93-9D79-475E-B212-9426CE133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B29A92-9EFB-48C9-B546-479CCCA9D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BC8E-2159-44A7-98E4-4F1FE2B45331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3E6F-E3CD-48A5-8AA8-241F0ABF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03170-12F7-46CD-B174-ED11458219F5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6F7C-3A3A-48E8-AE34-7BC54DE5C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098298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VẤN ĐỀ CHĂM SÓC NGƯỜI LỚN </a:t>
            </a: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MẮC BỆNH HỆ TIÊU HOÁ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5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BC04E3-A262-BE55-EC8D-152FCBDD658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066800"/>
            <a:ext cx="7607300" cy="500221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6A6C4-4532-8869-8410-90FDBDB33B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6808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897F-A5E0-84B4-4AC3-F97C1509BB8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842760" cy="51816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F649E-3B07-CFEA-26AF-9801EC619F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8589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1F1027-CEF4-833B-AA50-918F9047C1C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VN" dirty="0"/>
              <a:t>Điểm đau túi mật ( Nghiệm pháp Murphy)</a:t>
            </a:r>
          </a:p>
          <a:p>
            <a:r>
              <a:rPr lang="en-VN" dirty="0"/>
              <a:t>Điểm mũi ức ( Bệnh dạ dày)</a:t>
            </a:r>
          </a:p>
          <a:p>
            <a:r>
              <a:rPr lang="en-VN" dirty="0"/>
              <a:t>Điểm Mayo Tobson </a:t>
            </a:r>
            <a:r>
              <a:rPr lang="en-VN" dirty="0">
                <a:sym typeface="Wingdings" pitchFamily="2" charset="2"/>
              </a:rPr>
              <a:t>( viêm tuỵ cấp)</a:t>
            </a:r>
          </a:p>
          <a:p>
            <a:r>
              <a:rPr lang="en-VN" dirty="0">
                <a:sym typeface="Wingdings" pitchFamily="2" charset="2"/>
              </a:rPr>
              <a:t>Viêm ruột thừa: Điểm Mc Burney</a:t>
            </a:r>
            <a:endParaRPr lang="en-VN" dirty="0"/>
          </a:p>
          <a:p>
            <a:endParaRPr lang="en-V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1A98A-DFFE-F557-7A5C-7B4595D193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0953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5C17D6-74B0-B739-8F24-7D9FDB101C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VN" dirty="0"/>
              <a:t>Hoàn cảnh đau: đột ngột, từ từ; sau hay trước bữa ăn; sau vận động </a:t>
            </a:r>
          </a:p>
          <a:p>
            <a:r>
              <a:rPr lang="en-VN" dirty="0"/>
              <a:t>Hướng lan</a:t>
            </a:r>
          </a:p>
          <a:p>
            <a:r>
              <a:rPr lang="en-VN" dirty="0"/>
              <a:t>Cường độ và tính chất đau: nhẹ, âm ir, dữ dội, vừa phải, quặn, bỏng rát…</a:t>
            </a:r>
          </a:p>
          <a:p>
            <a:r>
              <a:rPr lang="en-VN" dirty="0"/>
              <a:t>Tư thế giảm đau: chổng mông, Sims, gập người…</a:t>
            </a:r>
          </a:p>
          <a:p>
            <a:r>
              <a:rPr lang="en-VN" dirty="0"/>
              <a:t>Thời gian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24B85-CECC-29C1-9165-4FA43BDD2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2712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59093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7150" algn="l"/>
                <a:tab pos="285750" algn="l"/>
                <a:tab pos="810260" algn="l"/>
                <a:tab pos="990600" algn="l"/>
                <a:tab pos="1170305" algn="l"/>
              </a:tabLst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7150" algn="l"/>
                <a:tab pos="285750" algn="l"/>
                <a:tab pos="810260" algn="l"/>
                <a:tab pos="990600" algn="l"/>
                <a:tab pos="1170305" algn="l"/>
              </a:tabLst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7150" algn="l"/>
                <a:tab pos="285750" algn="l"/>
                <a:tab pos="810260" algn="l"/>
                <a:tab pos="990600" algn="l"/>
                <a:tab pos="1170305" algn="l"/>
              </a:tabLst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7150" algn="l"/>
                <a:tab pos="285750" algn="l"/>
                <a:tab pos="810260" algn="l"/>
                <a:tab pos="990600" algn="l"/>
                <a:tab pos="1170305" algn="l"/>
              </a:tabLst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7150" algn="l"/>
                <a:tab pos="285750" algn="l"/>
                <a:tab pos="810260" algn="l"/>
                <a:tab pos="990600" algn="l"/>
                <a:tab pos="1170305" algn="l"/>
              </a:tabLst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oi-chung-ruot-kich-thich-can-luu-y-nhung-gi-454-1">
            <a:extLst>
              <a:ext uri="{FF2B5EF4-FFF2-40B4-BE49-F238E27FC236}">
                <a16:creationId xmlns:a16="http://schemas.microsoft.com/office/drawing/2014/main" id="{44C703E6-8145-4C4F-8FF3-0337C0DC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6561"/>
            <a:ext cx="4419599" cy="362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hoto-1-15458064390381147814314">
            <a:extLst>
              <a:ext uri="{FF2B5EF4-FFF2-40B4-BE49-F238E27FC236}">
                <a16:creationId xmlns:a16="http://schemas.microsoft.com/office/drawing/2014/main" id="{CD8EE36B-D405-4523-B41B-F8F042D4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41" y="2895600"/>
            <a:ext cx="460246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6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59093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7150" algn="l"/>
                <a:tab pos="285750" algn="l"/>
                <a:tab pos="810260" algn="l"/>
                <a:tab pos="990600" algn="l"/>
                <a:tab pos="1170305" algn="l"/>
              </a:tabLst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6. Trình bày nguyên nhân, nhận định triệu chứng nôn trong bệnh lý hệ tiêu hóa .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7150" algn="l"/>
                <a:tab pos="285750" algn="l"/>
                <a:tab pos="810260" algn="l"/>
                <a:tab pos="990600" algn="l"/>
                <a:tab pos="1170305" algn="l"/>
              </a:tabLst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7. Giải thích cơ chế bệnh sinh của cổ trướng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7150" algn="l"/>
                <a:tab pos="285750" algn="l"/>
                <a:tab pos="810260" algn="l"/>
                <a:tab pos="990600" algn="l"/>
                <a:tab pos="1170305" algn="l"/>
              </a:tabLst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8. Trình bày nguyên nhân, nhận định triệu chứng cổ trướng trong bệnh lý hệ tiêu hóa .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7150" algn="l"/>
                <a:tab pos="285750" algn="l"/>
                <a:tab pos="810260" algn="l"/>
                <a:tab pos="990600" algn="l"/>
                <a:tab pos="1170305" algn="l"/>
              </a:tabLst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9. Giải thích cơ chế bệnh sinh của rối loạn phân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7150" algn="l"/>
                <a:tab pos="285750" algn="l"/>
                <a:tab pos="810260" algn="l"/>
                <a:tab pos="990600" algn="l"/>
                <a:tab pos="1170305" algn="l"/>
              </a:tabLst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10. Trình bày nguyên nhân, nhận định rối loạn phân trong bệnh lý hệ tiêu hóa .</a:t>
            </a:r>
            <a:endParaRPr lang="en-US" sz="200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21" y="3476485"/>
            <a:ext cx="8657679" cy="32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9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45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47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giới tính Nam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v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Đau bụng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Khám bệnh: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tỉnh táo,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0/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0mmHg,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Môi khô, lưỡi bẩn, hơi thở hôi.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bụng cách đây 5 giờ, đau khắp bụng, đau nhiều vùng hố chậu phải, ấn hố chậu phải bệnh nhân đau, có phản ứng thành bụng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buồn nôn, không nôn, bí trung, đại tiện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 lắng về bệnh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644" y="51429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HUỐNG LÂM SÀNG 1</a:t>
            </a:r>
          </a:p>
        </p:txBody>
      </p:sp>
    </p:spTree>
    <p:extLst>
      <p:ext uri="{BB962C8B-B14F-4D97-AF65-F5344CB8AC3E}">
        <p14:creationId xmlns:p14="http://schemas.microsoft.com/office/powerpoint/2010/main" val="39053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7526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1: S</a:t>
            </a:r>
            <a:r>
              <a:rPr lang="x-none" sz="2400">
                <a:latin typeface="Times" pitchFamily="34" charset="0"/>
                <a:ea typeface="Times" pitchFamily="34" charset="0"/>
                <a:cs typeface="Times" pitchFamily="34" charset="0"/>
              </a:rPr>
              <a:t>ử dụng dữ liệu tình huống hãy nhận định</a:t>
            </a:r>
            <a:r>
              <a:rPr lang="vi-VN" sz="2400" dirty="0">
                <a:latin typeface="Times" pitchFamily="34" charset="0"/>
                <a:ea typeface="Times" pitchFamily="34" charset="0"/>
                <a:cs typeface="Times" pitchFamily="34" charset="0"/>
              </a:rPr>
              <a:t> tình trạng của bệnh nhân 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2: Đ</a:t>
            </a:r>
            <a:r>
              <a:rPr lang="x-none" sz="2400">
                <a:latin typeface="Times" pitchFamily="34" charset="0"/>
                <a:ea typeface="Times" pitchFamily="34" charset="0"/>
                <a:cs typeface="Times" pitchFamily="34" charset="0"/>
              </a:rPr>
              <a:t>ưa ra chẩn đoán chăm sóc phù hợp?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3: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kế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hoạch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chăm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sóc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cho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người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bệnh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644" y="51429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TÌNH HUỐNG </a:t>
            </a:r>
          </a:p>
        </p:txBody>
      </p:sp>
    </p:spTree>
    <p:extLst>
      <p:ext uri="{BB962C8B-B14F-4D97-AF65-F5344CB8AC3E}">
        <p14:creationId xmlns:p14="http://schemas.microsoft.com/office/powerpoint/2010/main" val="39053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644" y="51429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HUỐNG LÂM SÀNG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giới tính Nam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v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Đau bụng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Khám bệnh: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NB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tỉnh táo,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0/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0mmHg,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Môi khô, lưỡi bẩn, hơi thở hôi.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NB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bụng cách đây 2 giờ, đau đột ngột, dữ dội vùng thượng vị.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Khám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khắp bụng, ấn thượng vị đau nhiều, ấn bụng cứng như gỗ, không tham gia nhịp thở.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 nhiều, bí trung, đại tiện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 lắng về bệnh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5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7526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1: S</a:t>
            </a:r>
            <a:r>
              <a:rPr lang="x-none" sz="2400">
                <a:latin typeface="Times" pitchFamily="34" charset="0"/>
                <a:ea typeface="Times" pitchFamily="34" charset="0"/>
                <a:cs typeface="Times" pitchFamily="34" charset="0"/>
              </a:rPr>
              <a:t>ử dụng dữ liệu tình huống hãy nhận định</a:t>
            </a:r>
            <a:r>
              <a:rPr lang="vi-VN" sz="2400" dirty="0">
                <a:latin typeface="Times" pitchFamily="34" charset="0"/>
                <a:ea typeface="Times" pitchFamily="34" charset="0"/>
                <a:cs typeface="Times" pitchFamily="34" charset="0"/>
              </a:rPr>
              <a:t> tình trạng của bệnh nhân 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2: Đ</a:t>
            </a:r>
            <a:r>
              <a:rPr lang="x-none" sz="2400">
                <a:latin typeface="Times" pitchFamily="34" charset="0"/>
                <a:ea typeface="Times" pitchFamily="34" charset="0"/>
                <a:cs typeface="Times" pitchFamily="34" charset="0"/>
              </a:rPr>
              <a:t>ưa ra chẩn đoán chăm sóc phù hợp?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3: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kế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hoạch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chăm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sóc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cho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người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bệnh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644" y="51429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TÌNH HUỐNG </a:t>
            </a:r>
          </a:p>
        </p:txBody>
      </p:sp>
    </p:spTree>
    <p:extLst>
      <p:ext uri="{BB962C8B-B14F-4D97-AF65-F5344CB8AC3E}">
        <p14:creationId xmlns:p14="http://schemas.microsoft.com/office/powerpoint/2010/main" val="39053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nb-NO" sz="2800" b="1" dirty="0">
                <a:latin typeface="Times" pitchFamily="34" charset="0"/>
                <a:ea typeface="Times" pitchFamily="34" charset="0"/>
                <a:cs typeface="Times" pitchFamily="34" charset="0"/>
              </a:rPr>
              <a:t>- Kiến thức</a:t>
            </a:r>
            <a:endParaRPr lang="en-US" sz="28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nb-NO" sz="2800" dirty="0">
                <a:latin typeface="Times" pitchFamily="34" charset="0"/>
                <a:ea typeface="Times" pitchFamily="34" charset="0"/>
                <a:cs typeface="Times" pitchFamily="34" charset="0"/>
              </a:rPr>
              <a:t>1. Trình bày được đặc điểm giải phẫu sinh lý </a:t>
            </a:r>
            <a:r>
              <a:rPr lang="da-DK" sz="2800" dirty="0">
                <a:latin typeface="Times" pitchFamily="34" charset="0"/>
                <a:ea typeface="Times" pitchFamily="34" charset="0"/>
                <a:cs typeface="Times" pitchFamily="34" charset="0"/>
              </a:rPr>
              <a:t>hệ tiêu hóa</a:t>
            </a:r>
            <a:r>
              <a:rPr lang="nb-NO" sz="2800" dirty="0">
                <a:latin typeface="Times" pitchFamily="34" charset="0"/>
                <a:ea typeface="Times" pitchFamily="34" charset="0"/>
                <a:cs typeface="Times" pitchFamily="34" charset="0"/>
              </a:rPr>
              <a:t>.</a:t>
            </a:r>
            <a:endParaRPr lang="en-US" sz="28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nb-NO" sz="2800" dirty="0">
                <a:latin typeface="Times" pitchFamily="34" charset="0"/>
                <a:ea typeface="Times" pitchFamily="34" charset="0"/>
                <a:cs typeface="Times" pitchFamily="34" charset="0"/>
              </a:rPr>
              <a:t>2. Trình bày được nguyên nhân, cơ chế bệnh sinh, cách nhận định, can thiệp một số vấn đề chăm sóc thường gặp trên người bệnh </a:t>
            </a:r>
            <a:r>
              <a:rPr lang="da-DK" sz="2800" dirty="0">
                <a:latin typeface="Times" pitchFamily="34" charset="0"/>
                <a:ea typeface="Times" pitchFamily="34" charset="0"/>
                <a:cs typeface="Times" pitchFamily="34" charset="0"/>
              </a:rPr>
              <a:t>tiêu hóa.</a:t>
            </a:r>
            <a:endParaRPr lang="en-US" sz="280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644" y="404799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70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644" y="51429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HUỐNG LÂM SÀNG 3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8731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Thị 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Giới tính Nữ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v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Đau bụng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Khám bệnh: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NB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tỉnh táo,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0/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0mmHg,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run,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Khám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NB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bụng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NB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 lắng về bệnh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2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7526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1: S</a:t>
            </a:r>
            <a:r>
              <a:rPr lang="x-none" sz="2400">
                <a:latin typeface="Times" pitchFamily="34" charset="0"/>
                <a:ea typeface="Times" pitchFamily="34" charset="0"/>
                <a:cs typeface="Times" pitchFamily="34" charset="0"/>
              </a:rPr>
              <a:t>ử dụng dữ liệu tình huống hãy nhận định</a:t>
            </a:r>
            <a:r>
              <a:rPr lang="vi-VN" sz="2400" dirty="0">
                <a:latin typeface="Times" pitchFamily="34" charset="0"/>
                <a:ea typeface="Times" pitchFamily="34" charset="0"/>
                <a:cs typeface="Times" pitchFamily="34" charset="0"/>
              </a:rPr>
              <a:t> tình trạng của bệnh nhân 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2: Đ</a:t>
            </a:r>
            <a:r>
              <a:rPr lang="x-none" sz="2400">
                <a:latin typeface="Times" pitchFamily="34" charset="0"/>
                <a:ea typeface="Times" pitchFamily="34" charset="0"/>
                <a:cs typeface="Times" pitchFamily="34" charset="0"/>
              </a:rPr>
              <a:t>ưa ra chẩn đoán chăm sóc phù hợp?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3: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kế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hoạch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chăm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sóc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cho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người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bệnh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644" y="51429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TÌNH HUỐNG </a:t>
            </a:r>
          </a:p>
        </p:txBody>
      </p:sp>
    </p:spTree>
    <p:extLst>
      <p:ext uri="{BB962C8B-B14F-4D97-AF65-F5344CB8AC3E}">
        <p14:creationId xmlns:p14="http://schemas.microsoft.com/office/powerpoint/2010/main" val="39053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644" y="51429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HUỐNG LÂM SÀNG 4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144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Văn 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Giới tính: Nam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v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Khám bệnh: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NB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lơ mơ,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90/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0mmHg,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nhợt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Khám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bụng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 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đại tiện phân đen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 lắng về bệnh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0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7526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1: S</a:t>
            </a:r>
            <a:r>
              <a:rPr lang="x-none" sz="2400">
                <a:latin typeface="Times" pitchFamily="34" charset="0"/>
                <a:ea typeface="Times" pitchFamily="34" charset="0"/>
                <a:cs typeface="Times" pitchFamily="34" charset="0"/>
              </a:rPr>
              <a:t>ử dụng dữ liệu tình huống hãy nhận định</a:t>
            </a:r>
            <a:r>
              <a:rPr lang="vi-VN" sz="2400" dirty="0">
                <a:latin typeface="Times" pitchFamily="34" charset="0"/>
                <a:ea typeface="Times" pitchFamily="34" charset="0"/>
                <a:cs typeface="Times" pitchFamily="34" charset="0"/>
              </a:rPr>
              <a:t> tình trạng của bệnh nhân 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2: Đ</a:t>
            </a:r>
            <a:r>
              <a:rPr lang="x-none" sz="2400">
                <a:latin typeface="Times" pitchFamily="34" charset="0"/>
                <a:ea typeface="Times" pitchFamily="34" charset="0"/>
                <a:cs typeface="Times" pitchFamily="34" charset="0"/>
              </a:rPr>
              <a:t>ưa ra chẩn đoán chăm sóc phù hợp?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3: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kế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hoạch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chăm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sóc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cho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người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bệnh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644" y="51429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TÌNH HUỐNG </a:t>
            </a:r>
          </a:p>
        </p:txBody>
      </p:sp>
    </p:spTree>
    <p:extLst>
      <p:ext uri="{BB962C8B-B14F-4D97-AF65-F5344CB8AC3E}">
        <p14:creationId xmlns:p14="http://schemas.microsoft.com/office/powerpoint/2010/main" val="390530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38055"/>
            <a:ext cx="861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Tiến 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Giới tính: Nam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v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Khám bệnh: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285750" algn="l"/>
                <a:tab pos="457200" algn="l"/>
              </a:tabLs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NB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tỉnh táo,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0/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0mmHg,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nhợt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Khám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bụng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 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đại tiện phân đen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 lắng về bệnh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HUỐNG LÂM SÀNG 5</a:t>
            </a:r>
          </a:p>
        </p:txBody>
      </p:sp>
    </p:spTree>
    <p:extLst>
      <p:ext uri="{BB962C8B-B14F-4D97-AF65-F5344CB8AC3E}">
        <p14:creationId xmlns:p14="http://schemas.microsoft.com/office/powerpoint/2010/main" val="2533734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7526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1: S</a:t>
            </a:r>
            <a:r>
              <a:rPr lang="x-none" sz="2400">
                <a:latin typeface="Times" pitchFamily="34" charset="0"/>
                <a:ea typeface="Times" pitchFamily="34" charset="0"/>
                <a:cs typeface="Times" pitchFamily="34" charset="0"/>
              </a:rPr>
              <a:t>ử dụng dữ liệu tình huống hãy nhận định</a:t>
            </a:r>
            <a:r>
              <a:rPr lang="vi-VN" sz="2400" dirty="0">
                <a:latin typeface="Times" pitchFamily="34" charset="0"/>
                <a:ea typeface="Times" pitchFamily="34" charset="0"/>
                <a:cs typeface="Times" pitchFamily="34" charset="0"/>
              </a:rPr>
              <a:t> tình trạng của bệnh nhân 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2: Đ</a:t>
            </a:r>
            <a:r>
              <a:rPr lang="x-none" sz="2400">
                <a:latin typeface="Times" pitchFamily="34" charset="0"/>
                <a:ea typeface="Times" pitchFamily="34" charset="0"/>
                <a:cs typeface="Times" pitchFamily="34" charset="0"/>
              </a:rPr>
              <a:t>ưa ra chẩn đoán chăm sóc phù hợp?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3: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kế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hoạch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chăm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sóc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cho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người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bệnh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644" y="51429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TÌNH HUỐNG </a:t>
            </a:r>
          </a:p>
        </p:txBody>
      </p:sp>
    </p:spTree>
    <p:extLst>
      <p:ext uri="{BB962C8B-B14F-4D97-AF65-F5344CB8AC3E}">
        <p14:creationId xmlns:p14="http://schemas.microsoft.com/office/powerpoint/2010/main" val="390530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0"/>
            <a:ext cx="8382000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nb-NO" sz="2800" b="1" dirty="0">
                <a:solidFill>
                  <a:srgbClr val="C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Hệ thống hóa kiến thức</a:t>
            </a:r>
            <a:endParaRPr lang="en-US" sz="2800" dirty="0">
              <a:solidFill>
                <a:srgbClr val="C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644" y="404799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  KẾT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7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524000"/>
            <a:ext cx="69342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nb-NO" sz="2800" dirty="0">
                <a:latin typeface="Times" pitchFamily="34" charset="0"/>
                <a:ea typeface="Times" pitchFamily="34" charset="0"/>
                <a:cs typeface="Times" pitchFamily="34" charset="0"/>
              </a:rPr>
              <a:t>- </a:t>
            </a:r>
            <a:r>
              <a:rPr lang="nb-NO" sz="2800" b="1" dirty="0">
                <a:latin typeface="Times" pitchFamily="34" charset="0"/>
                <a:ea typeface="Times" pitchFamily="34" charset="0"/>
                <a:cs typeface="Times" pitchFamily="34" charset="0"/>
              </a:rPr>
              <a:t>Năng lực tự chủ và trách nhiệm</a:t>
            </a:r>
            <a:endParaRPr lang="en-US" sz="28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da-DK" sz="2800" dirty="0">
                <a:latin typeface="Times" pitchFamily="34" charset="0"/>
                <a:ea typeface="Times" pitchFamily="34" charset="0"/>
                <a:cs typeface="Times" pitchFamily="34" charset="0"/>
              </a:rPr>
              <a:t>3. Chứng minh được khả năng hợp tác hiệu quả với các thành viên trong nhóm học tập</a:t>
            </a:r>
            <a:r>
              <a:rPr lang="nb-NO" sz="2800" dirty="0">
                <a:latin typeface="Times" pitchFamily="34" charset="0"/>
                <a:ea typeface="Times" pitchFamily="34" charset="0"/>
                <a:cs typeface="Times" pitchFamily="34" charset="0"/>
              </a:rPr>
              <a:t>.</a:t>
            </a:r>
            <a:endParaRPr lang="en-US" sz="28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da-DK" sz="2800" dirty="0">
                <a:latin typeface="Times" pitchFamily="34" charset="0"/>
                <a:ea typeface="Times" pitchFamily="34" charset="0"/>
                <a:cs typeface="Times" pitchFamily="34" charset="0"/>
              </a:rPr>
              <a:t>4. Thể hiện được tính tích cực trong học tập. Sử dụng tốt công nghệ thông tin để tự nghiên cứu, giải quyết bài tập.</a:t>
            </a:r>
            <a:endParaRPr lang="en-US" sz="2800" dirty="0">
              <a:solidFill>
                <a:srgbClr val="002060"/>
              </a:solidFill>
              <a:effectLst/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644" y="404799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7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 PHẪU BỆNH HỆ TIÊU HOÁ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0240" y="685800"/>
            <a:ext cx="679076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5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 PHẪU BỆNH HỆ TIÊU HOÁ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digestive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638800" cy="61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5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8AE465-9DE0-7A99-B0B3-7FEC7CDF3D4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120"/>
            <a:ext cx="8077200" cy="449457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CAA78-8FC3-D085-B949-BBC1B4FB23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6543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9F0DD-D7EF-57E0-8374-359F7C7A91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8F3A7F-930E-9F65-4544-147337D789D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52400"/>
            <a:ext cx="6004560" cy="6553199"/>
          </a:xfrm>
        </p:spPr>
      </p:pic>
    </p:spTree>
    <p:extLst>
      <p:ext uri="{BB962C8B-B14F-4D97-AF65-F5344CB8AC3E}">
        <p14:creationId xmlns:p14="http://schemas.microsoft.com/office/powerpoint/2010/main" val="77904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95D2B8-C9BB-AF54-FDB4-7F803D4643A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001000" cy="507523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A243F-8BD9-897A-4EB6-053286CF5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5380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E0FCC6-FB65-1FE2-47FD-97F3DA94825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600200"/>
            <a:ext cx="6766560" cy="487362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28CE3-8E42-F1D3-5838-855D3A5663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9009384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4616</TotalTime>
  <Words>1304</Words>
  <Application>Microsoft Macintosh PowerPoint</Application>
  <PresentationFormat>On-screen Show (4:3)</PresentationFormat>
  <Paragraphs>104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Century Schoolbook</vt:lpstr>
      <vt:lpstr>Times</vt:lpstr>
      <vt:lpstr>Times New Roman</vt:lpstr>
      <vt:lpstr>Verdana</vt:lpstr>
      <vt:lpstr>Wingdings</vt:lpstr>
      <vt:lpstr>Wingdings 2</vt:lpstr>
      <vt:lpstr>437TGp_bizpeople_light_ani</vt:lpstr>
      <vt:lpstr>Custom Design</vt:lpstr>
      <vt:lpstr>Oriel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HAI AN</dc:creator>
  <cp:lastModifiedBy>Microsoft Office User</cp:lastModifiedBy>
  <cp:revision>388</cp:revision>
  <dcterms:created xsi:type="dcterms:W3CDTF">2012-04-04T09:51:31Z</dcterms:created>
  <dcterms:modified xsi:type="dcterms:W3CDTF">2023-02-14T04:50:32Z</dcterms:modified>
</cp:coreProperties>
</file>