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93" r:id="rId8"/>
    <p:sldId id="295" r:id="rId9"/>
    <p:sldId id="294" r:id="rId10"/>
    <p:sldId id="262" r:id="rId11"/>
    <p:sldId id="286" r:id="rId12"/>
    <p:sldId id="291" r:id="rId13"/>
    <p:sldId id="285" r:id="rId14"/>
    <p:sldId id="263" r:id="rId15"/>
    <p:sldId id="287" r:id="rId16"/>
    <p:sldId id="264" r:id="rId17"/>
    <p:sldId id="288" r:id="rId18"/>
    <p:sldId id="265" r:id="rId19"/>
    <p:sldId id="266" r:id="rId20"/>
    <p:sldId id="292" r:id="rId21"/>
    <p:sldId id="267" r:id="rId22"/>
    <p:sldId id="268" r:id="rId23"/>
    <p:sldId id="269" r:id="rId24"/>
    <p:sldId id="270" r:id="rId25"/>
    <p:sldId id="289" r:id="rId26"/>
    <p:sldId id="271" r:id="rId27"/>
    <p:sldId id="272" r:id="rId28"/>
    <p:sldId id="273" r:id="rId29"/>
    <p:sldId id="274" r:id="rId30"/>
    <p:sldId id="275" r:id="rId31"/>
    <p:sldId id="276" r:id="rId32"/>
    <p:sldId id="277" r:id="rId33"/>
    <p:sldId id="290" r:id="rId34"/>
    <p:sldId id="278" r:id="rId35"/>
    <p:sldId id="279" r:id="rId36"/>
    <p:sldId id="280" r:id="rId37"/>
    <p:sldId id="281" r:id="rId38"/>
    <p:sldId id="282"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41" d="100"/>
          <a:sy n="41" d="100"/>
        </p:scale>
        <p:origin x="32"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53C2B5-3D66-473C-A301-48CD28D6240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6986424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3C2B5-3D66-473C-A301-48CD28D6240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3556218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53C2B5-3D66-473C-A301-48CD28D6240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1281371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a:lvl1pPr>
            <a:lvl2pPr marL="457200" indent="0">
              <a:buNone/>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653C2B5-3D66-473C-A301-48CD28D6240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3660641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53C2B5-3D66-473C-A301-48CD28D6240C}" type="datetimeFigureOut">
              <a:rPr lang="en-US" smtClean="0"/>
              <a:t>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3836090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53C2B5-3D66-473C-A301-48CD28D6240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3345408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3C2B5-3D66-473C-A301-48CD28D6240C}" type="datetimeFigureOut">
              <a:rPr lang="en-US" smtClean="0"/>
              <a:t>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1243859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53C2B5-3D66-473C-A301-48CD28D6240C}" type="datetimeFigureOut">
              <a:rPr lang="en-US" smtClean="0"/>
              <a:t>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21878773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53C2B5-3D66-473C-A301-48CD28D6240C}" type="datetimeFigureOut">
              <a:rPr lang="en-US" smtClean="0"/>
              <a:t>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3929055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53C2B5-3D66-473C-A301-48CD28D6240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3800809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653C2B5-3D66-473C-A301-48CD28D6240C}" type="datetimeFigureOut">
              <a:rPr lang="en-US" smtClean="0"/>
              <a:t>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94A97-D3C0-4DC5-98E0-F7EB27BA2E4D}" type="slidenum">
              <a:rPr lang="en-US" smtClean="0"/>
              <a:t>‹#›</a:t>
            </a:fld>
            <a:endParaRPr lang="en-US"/>
          </a:p>
        </p:txBody>
      </p:sp>
    </p:spTree>
    <p:extLst>
      <p:ext uri="{BB962C8B-B14F-4D97-AF65-F5344CB8AC3E}">
        <p14:creationId xmlns:p14="http://schemas.microsoft.com/office/powerpoint/2010/main" val="1578648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53C2B5-3D66-473C-A301-48CD28D6240C}" type="datetimeFigureOut">
              <a:rPr lang="en-US" smtClean="0"/>
              <a:t>3/1/2023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094A97-D3C0-4DC5-98E0-F7EB27BA2E4D}" type="slidenum">
              <a:rPr lang="en-US" smtClean="0"/>
              <a:t>‹#›</a:t>
            </a:fld>
            <a:endParaRPr lang="en-US"/>
          </a:p>
        </p:txBody>
      </p:sp>
    </p:spTree>
    <p:extLst>
      <p:ext uri="{BB962C8B-B14F-4D97-AF65-F5344CB8AC3E}">
        <p14:creationId xmlns:p14="http://schemas.microsoft.com/office/powerpoint/2010/main" val="4886839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gou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3348" y="2284466"/>
            <a:ext cx="5810384" cy="430444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388620" y="667657"/>
            <a:ext cx="11269980" cy="1573267"/>
          </a:xfrm>
        </p:spPr>
        <p:txBody>
          <a:bodyPr>
            <a:normAutofit fontScale="90000"/>
          </a:bodyPr>
          <a:lstStyle/>
          <a:p>
            <a:pPr>
              <a:lnSpc>
                <a:spcPct val="100000"/>
              </a:lnSpc>
            </a:pPr>
            <a:br>
              <a:rPr lang="en-US" sz="4800" b="1" dirty="0">
                <a:effectLst/>
              </a:rPr>
            </a:br>
            <a:r>
              <a:rPr lang="pl-PL" b="1" dirty="0"/>
              <a:t>CHĂM SÓC NGƯỜI BỆNH GOUT </a:t>
            </a:r>
            <a:br>
              <a:rPr lang="en-US" b="1" dirty="0"/>
            </a:br>
            <a:endParaRPr lang="en-US" sz="4800" dirty="0"/>
          </a:p>
        </p:txBody>
      </p:sp>
    </p:spTree>
    <p:extLst>
      <p:ext uri="{BB962C8B-B14F-4D97-AF65-F5344CB8AC3E}">
        <p14:creationId xmlns:p14="http://schemas.microsoft.com/office/powerpoint/2010/main" val="22617917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7" y="203196"/>
            <a:ext cx="11591752" cy="6292873"/>
          </a:xfrm>
        </p:spPr>
        <p:txBody>
          <a:bodyPr>
            <a:normAutofit/>
          </a:bodyPr>
          <a:lstStyle/>
          <a:p>
            <a:pPr>
              <a:lnSpc>
                <a:spcPct val="150000"/>
              </a:lnSpc>
            </a:pPr>
            <a:r>
              <a:rPr lang="en-US" b="1" dirty="0"/>
              <a:t>3. TRIỆU CHỨNG LÂM SÀNG GÚT MẠN TÍNH</a:t>
            </a:r>
            <a:endParaRPr lang="en-US" dirty="0"/>
          </a:p>
          <a:p>
            <a:pPr>
              <a:lnSpc>
                <a:spcPct val="150000"/>
              </a:lnSpc>
            </a:pPr>
            <a:r>
              <a:rPr lang="en-US" i="1" dirty="0">
                <a:solidFill>
                  <a:srgbClr val="FF0000"/>
                </a:solidFill>
              </a:rPr>
              <a:t>3.3.1. Hạt tophi</a:t>
            </a:r>
            <a:endParaRPr lang="en-US" dirty="0">
              <a:solidFill>
                <a:srgbClr val="FF0000"/>
              </a:solidFill>
            </a:endParaRPr>
          </a:p>
          <a:p>
            <a:pPr>
              <a:lnSpc>
                <a:spcPct val="150000"/>
              </a:lnSpc>
            </a:pPr>
            <a:r>
              <a:rPr lang="en-US" dirty="0">
                <a:solidFill>
                  <a:srgbClr val="FF0000"/>
                </a:solidFill>
              </a:rPr>
              <a:t>- Vị trí: </a:t>
            </a:r>
            <a:r>
              <a:rPr lang="en-US" dirty="0"/>
              <a:t>vành tai, mỏm khuỷu, cạnh các khớp tổn thương, ở bàn chân, bàn tay, cổ tay, có thể ở trong các gân, nhất là gân Achille.</a:t>
            </a:r>
          </a:p>
          <a:p>
            <a:pPr>
              <a:lnSpc>
                <a:spcPct val="150000"/>
              </a:lnSpc>
            </a:pPr>
            <a:r>
              <a:rPr lang="en-US" dirty="0"/>
              <a:t>- </a:t>
            </a:r>
            <a:r>
              <a:rPr lang="en-US" dirty="0">
                <a:solidFill>
                  <a:srgbClr val="FF0000"/>
                </a:solidFill>
              </a:rPr>
              <a:t>Không đau, rắn, tròn, </a:t>
            </a:r>
            <a:r>
              <a:rPr lang="en-US" dirty="0"/>
              <a:t>số lượng và kích thước thay đổi.</a:t>
            </a:r>
          </a:p>
          <a:p>
            <a:pPr>
              <a:lnSpc>
                <a:spcPct val="150000"/>
              </a:lnSpc>
            </a:pPr>
            <a:r>
              <a:rPr lang="en-US" dirty="0"/>
              <a:t>- Da phủ lên hạt bình thường, mỏng, có thể nhìn thấy </a:t>
            </a:r>
            <a:r>
              <a:rPr lang="en-US" dirty="0">
                <a:solidFill>
                  <a:srgbClr val="FF0000"/>
                </a:solidFill>
              </a:rPr>
              <a:t>màu trắng nhạt của các tinh thể urat trong hạt tophi.</a:t>
            </a:r>
          </a:p>
        </p:txBody>
      </p:sp>
    </p:spTree>
    <p:extLst>
      <p:ext uri="{BB962C8B-B14F-4D97-AF65-F5344CB8AC3E}">
        <p14:creationId xmlns:p14="http://schemas.microsoft.com/office/powerpoint/2010/main" val="1460904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Hạt toph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9542" y="202520"/>
            <a:ext cx="10087429" cy="594885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138057" y="6334780"/>
            <a:ext cx="1698094" cy="523220"/>
          </a:xfrm>
          <a:prstGeom prst="rect">
            <a:avLst/>
          </a:prstGeom>
          <a:noFill/>
        </p:spPr>
        <p:txBody>
          <a:bodyPr wrap="none" rtlCol="0">
            <a:spAutoFit/>
          </a:bodyPr>
          <a:lstStyle/>
          <a:p>
            <a:r>
              <a:rPr lang="en-US" sz="2800" dirty="0"/>
              <a:t>Hạt Tophi</a:t>
            </a:r>
          </a:p>
        </p:txBody>
      </p:sp>
    </p:spTree>
    <p:extLst>
      <p:ext uri="{BB962C8B-B14F-4D97-AF65-F5344CB8AC3E}">
        <p14:creationId xmlns:p14="http://schemas.microsoft.com/office/powerpoint/2010/main" val="36371952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797" y="203196"/>
            <a:ext cx="11591752" cy="6292873"/>
          </a:xfrm>
        </p:spPr>
        <p:txBody>
          <a:bodyPr>
            <a:normAutofit/>
          </a:bodyPr>
          <a:lstStyle/>
          <a:p>
            <a:pPr>
              <a:lnSpc>
                <a:spcPct val="150000"/>
              </a:lnSpc>
            </a:pPr>
            <a:r>
              <a:rPr lang="en-US" sz="3600" dirty="0"/>
              <a:t>- Hạt có thể ở tình trạng viêm cấp hoặc </a:t>
            </a:r>
            <a:r>
              <a:rPr lang="en-US" sz="3600" dirty="0">
                <a:solidFill>
                  <a:srgbClr val="FF0000"/>
                </a:solidFill>
              </a:rPr>
              <a:t>rò ra chất nhão màu trắng như phấn.</a:t>
            </a:r>
          </a:p>
          <a:p>
            <a:pPr>
              <a:lnSpc>
                <a:spcPct val="150000"/>
              </a:lnSpc>
            </a:pPr>
            <a:r>
              <a:rPr lang="en-US" sz="3600" dirty="0"/>
              <a:t>- Hạt thường là nguyên nhân gây biến dạng, </a:t>
            </a:r>
            <a:r>
              <a:rPr lang="en-US" sz="3600" dirty="0">
                <a:solidFill>
                  <a:srgbClr val="FF0000"/>
                </a:solidFill>
              </a:rPr>
              <a:t>vô cảm và hạn chế vận động chức năng của bàn tay và bàn chân </a:t>
            </a:r>
            <a:r>
              <a:rPr lang="en-US" sz="3600" dirty="0"/>
              <a:t>trong trường hợp tiến triển lâu năm và bệnh nặng.</a:t>
            </a:r>
          </a:p>
          <a:p>
            <a:pPr>
              <a:lnSpc>
                <a:spcPct val="150000"/>
              </a:lnSpc>
            </a:pPr>
            <a:endParaRPr lang="en-US" sz="3600" dirty="0"/>
          </a:p>
        </p:txBody>
      </p:sp>
    </p:spTree>
    <p:extLst>
      <p:ext uri="{BB962C8B-B14F-4D97-AF65-F5344CB8AC3E}">
        <p14:creationId xmlns:p14="http://schemas.microsoft.com/office/powerpoint/2010/main" val="4236868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gout.com.vn/upload/image/thongtinbenhgout/gout2.jpg"/>
          <p:cNvPicPr/>
          <p:nvPr/>
        </p:nvPicPr>
        <p:blipFill>
          <a:blip r:embed="rId2"/>
          <a:srcRect/>
          <a:stretch>
            <a:fillRect/>
          </a:stretch>
        </p:blipFill>
        <p:spPr bwMode="auto">
          <a:xfrm>
            <a:off x="2125014" y="502276"/>
            <a:ext cx="7379594" cy="5396248"/>
          </a:xfrm>
          <a:prstGeom prst="rect">
            <a:avLst/>
          </a:prstGeom>
          <a:noFill/>
          <a:ln w="9525">
            <a:noFill/>
            <a:miter lim="800000"/>
            <a:headEnd/>
            <a:tailEnd/>
          </a:ln>
        </p:spPr>
      </p:pic>
    </p:spTree>
    <p:extLst>
      <p:ext uri="{BB962C8B-B14F-4D97-AF65-F5344CB8AC3E}">
        <p14:creationId xmlns:p14="http://schemas.microsoft.com/office/powerpoint/2010/main" val="3704160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fontScale="92500" lnSpcReduction="10000"/>
          </a:bodyPr>
          <a:lstStyle/>
          <a:p>
            <a:pPr>
              <a:lnSpc>
                <a:spcPct val="150000"/>
              </a:lnSpc>
            </a:pPr>
            <a:r>
              <a:rPr lang="en-US" i="1" dirty="0"/>
              <a:t>3.3.2. Bệnh khớp mạn tính do muối urat</a:t>
            </a:r>
            <a:endParaRPr lang="en-US" dirty="0"/>
          </a:p>
          <a:p>
            <a:pPr>
              <a:lnSpc>
                <a:spcPct val="150000"/>
              </a:lnSpc>
            </a:pPr>
            <a:r>
              <a:rPr lang="en-US" dirty="0"/>
              <a:t>a. Lâm sàng</a:t>
            </a:r>
          </a:p>
          <a:p>
            <a:pPr>
              <a:lnSpc>
                <a:spcPct val="150000"/>
              </a:lnSpc>
            </a:pPr>
            <a:r>
              <a:rPr lang="en-US" dirty="0">
                <a:solidFill>
                  <a:srgbClr val="FF0000"/>
                </a:solidFill>
              </a:rPr>
              <a:t>- Xuất hiện chậm và không hằng định trong thể nặng, thể </a:t>
            </a:r>
            <a:r>
              <a:rPr lang="en-US" dirty="0" err="1">
                <a:solidFill>
                  <a:srgbClr val="FF0000"/>
                </a:solidFill>
              </a:rPr>
              <a:t>tiến</a:t>
            </a:r>
            <a:r>
              <a:rPr lang="en-US" dirty="0">
                <a:solidFill>
                  <a:srgbClr val="FF0000"/>
                </a:solidFill>
              </a:rPr>
              <a:t> </a:t>
            </a:r>
            <a:r>
              <a:rPr lang="en-US" dirty="0" err="1">
                <a:solidFill>
                  <a:srgbClr val="FF0000"/>
                </a:solidFill>
              </a:rPr>
              <a:t>triển</a:t>
            </a:r>
            <a:endParaRPr lang="en-US" dirty="0">
              <a:solidFill>
                <a:srgbClr val="FF0000"/>
              </a:solidFill>
            </a:endParaRPr>
          </a:p>
          <a:p>
            <a:pPr>
              <a:lnSpc>
                <a:spcPct val="150000"/>
              </a:lnSpc>
            </a:pPr>
            <a:r>
              <a:rPr lang="en-US" dirty="0">
                <a:solidFill>
                  <a:srgbClr val="FF0000"/>
                </a:solidFill>
              </a:rPr>
              <a:t>+ Cơn thưa</a:t>
            </a:r>
            <a:r>
              <a:rPr lang="en-US" dirty="0"/>
              <a:t>: vài tháng hoặc vài năm mới có một cơn.</a:t>
            </a:r>
          </a:p>
          <a:p>
            <a:pPr>
              <a:lnSpc>
                <a:spcPct val="150000"/>
              </a:lnSpc>
            </a:pPr>
            <a:r>
              <a:rPr lang="en-US" dirty="0">
                <a:solidFill>
                  <a:srgbClr val="FF0000"/>
                </a:solidFill>
              </a:rPr>
              <a:t>+ Hoặc cơn liên tiếp: </a:t>
            </a:r>
            <a:r>
              <a:rPr lang="en-US" dirty="0"/>
              <a:t>cơn càng mau, mức độ cơn càng trầm trọng.</a:t>
            </a:r>
          </a:p>
          <a:p>
            <a:pPr>
              <a:lnSpc>
                <a:spcPct val="150000"/>
              </a:lnSpc>
            </a:pPr>
            <a:r>
              <a:rPr lang="en-US" dirty="0">
                <a:solidFill>
                  <a:srgbClr val="FF0000"/>
                </a:solidFill>
              </a:rPr>
              <a:t>- Vị trí tổn thương: ngón </a:t>
            </a:r>
            <a:r>
              <a:rPr lang="en-US" dirty="0" err="1">
                <a:solidFill>
                  <a:srgbClr val="FF0000"/>
                </a:solidFill>
              </a:rPr>
              <a:t>chân</a:t>
            </a:r>
            <a:r>
              <a:rPr lang="en-US" dirty="0">
                <a:solidFill>
                  <a:srgbClr val="FF0000"/>
                </a:solidFill>
              </a:rPr>
              <a:t> </a:t>
            </a:r>
            <a:r>
              <a:rPr lang="en-US" dirty="0" err="1">
                <a:solidFill>
                  <a:srgbClr val="FF0000"/>
                </a:solidFill>
              </a:rPr>
              <a:t>cái</a:t>
            </a:r>
            <a:r>
              <a:rPr lang="en-US" dirty="0">
                <a:solidFill>
                  <a:srgbClr val="FF0000"/>
                </a:solidFill>
              </a:rPr>
              <a:t>, </a:t>
            </a:r>
            <a:r>
              <a:rPr lang="en-US" dirty="0"/>
              <a:t>khớp bàn-ngón, khớp cổ chân, gối. Khớp khuỷu, cổ tay, bàn tay hiếm gặp hơn. Không gặp khớp vai, háng, cột sống.</a:t>
            </a:r>
          </a:p>
          <a:p>
            <a:pPr>
              <a:lnSpc>
                <a:spcPct val="150000"/>
              </a:lnSpc>
            </a:pPr>
            <a:r>
              <a:rPr lang="en-US" dirty="0">
                <a:solidFill>
                  <a:srgbClr val="FF0000"/>
                </a:solidFill>
              </a:rPr>
              <a:t>- Tính chất: </a:t>
            </a:r>
            <a:r>
              <a:rPr lang="en-US" dirty="0"/>
              <a:t>đau khớp kiểu cơ học, tiến triển bán cấp</a:t>
            </a:r>
          </a:p>
        </p:txBody>
      </p:sp>
    </p:spTree>
    <p:extLst>
      <p:ext uri="{BB962C8B-B14F-4D97-AF65-F5344CB8AC3E}">
        <p14:creationId xmlns:p14="http://schemas.microsoft.com/office/powerpoint/2010/main" val="29574527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a:bodyPr>
          <a:lstStyle/>
          <a:p>
            <a:pPr>
              <a:lnSpc>
                <a:spcPct val="150000"/>
              </a:lnSpc>
            </a:pPr>
            <a:r>
              <a:rPr lang="en-US" b="1" dirty="0"/>
              <a:t>b. X-quang</a:t>
            </a:r>
          </a:p>
          <a:p>
            <a:pPr>
              <a:lnSpc>
                <a:spcPct val="150000"/>
              </a:lnSpc>
            </a:pPr>
            <a:r>
              <a:rPr lang="en-US" dirty="0"/>
              <a:t>Có bào mòn xương với bờ xơ và </a:t>
            </a:r>
            <a:r>
              <a:rPr lang="en-US" dirty="0">
                <a:solidFill>
                  <a:srgbClr val="FF0000"/>
                </a:solidFill>
              </a:rPr>
              <a:t>rìa xương mỏng nhô ra, gai xương, hẹp khe khớp…</a:t>
            </a:r>
          </a:p>
        </p:txBody>
      </p:sp>
    </p:spTree>
    <p:extLst>
      <p:ext uri="{BB962C8B-B14F-4D97-AF65-F5344CB8AC3E}">
        <p14:creationId xmlns:p14="http://schemas.microsoft.com/office/powerpoint/2010/main" val="836795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a:bodyPr>
          <a:lstStyle/>
          <a:p>
            <a:pPr>
              <a:lnSpc>
                <a:spcPct val="150000"/>
              </a:lnSpc>
            </a:pPr>
            <a:r>
              <a:rPr lang="en-US" b="1" i="1" dirty="0"/>
              <a:t>3.3.3. Tổn thương thận do gút</a:t>
            </a:r>
            <a:br>
              <a:rPr lang="en-US" b="1" i="1" dirty="0"/>
            </a:br>
            <a:r>
              <a:rPr lang="en-US" dirty="0">
                <a:solidFill>
                  <a:srgbClr val="FF0000"/>
                </a:solidFill>
              </a:rPr>
              <a:t>a. Sỏi urat</a:t>
            </a:r>
          </a:p>
          <a:p>
            <a:pPr>
              <a:lnSpc>
                <a:spcPct val="150000"/>
              </a:lnSpc>
            </a:pPr>
            <a:r>
              <a:rPr lang="en-US" dirty="0"/>
              <a:t>	</a:t>
            </a:r>
            <a:r>
              <a:rPr lang="en-US" dirty="0" err="1">
                <a:solidFill>
                  <a:srgbClr val="FF0000"/>
                </a:solidFill>
              </a:rPr>
              <a:t>Chiếm</a:t>
            </a:r>
            <a:r>
              <a:rPr lang="en-US" dirty="0">
                <a:solidFill>
                  <a:srgbClr val="FF0000"/>
                </a:solidFill>
              </a:rPr>
              <a:t> 10-15% </a:t>
            </a:r>
            <a:r>
              <a:rPr lang="en-US" dirty="0"/>
              <a:t>các trường hợp bệnh gút tiên phát. Sỏi nhỏ, không cản quang. Sỏi có thể gây </a:t>
            </a:r>
            <a:r>
              <a:rPr lang="en-US" dirty="0">
                <a:solidFill>
                  <a:srgbClr val="FF0000"/>
                </a:solidFill>
              </a:rPr>
              <a:t>cơn đau quặn thận, đái máu</a:t>
            </a:r>
            <a:r>
              <a:rPr lang="en-US" dirty="0"/>
              <a:t>, vô niệu do sỏi và NK ngược dòng.</a:t>
            </a:r>
          </a:p>
          <a:p>
            <a:pPr>
              <a:lnSpc>
                <a:spcPct val="150000"/>
              </a:lnSpc>
            </a:pPr>
            <a:r>
              <a:rPr lang="en-US" dirty="0">
                <a:solidFill>
                  <a:srgbClr val="FF0000"/>
                </a:solidFill>
              </a:rPr>
              <a:t>b. Bệnh thận do gút</a:t>
            </a:r>
          </a:p>
          <a:p>
            <a:pPr>
              <a:lnSpc>
                <a:spcPct val="150000"/>
              </a:lnSpc>
            </a:pPr>
            <a:r>
              <a:rPr lang="en-US" dirty="0"/>
              <a:t>	</a:t>
            </a:r>
            <a:r>
              <a:rPr lang="en-US" dirty="0" err="1"/>
              <a:t>Ít</a:t>
            </a:r>
            <a:r>
              <a:rPr lang="en-US" dirty="0"/>
              <a:t> gặp. Lắng đọng urat ở kẽ thận. Triệu chứng: protein niệu, đái máu, bạch cầu niệu, thường kết hợp tăng huyết áp.</a:t>
            </a:r>
          </a:p>
        </p:txBody>
      </p:sp>
    </p:spTree>
    <p:extLst>
      <p:ext uri="{BB962C8B-B14F-4D97-AF65-F5344CB8AC3E}">
        <p14:creationId xmlns:p14="http://schemas.microsoft.com/office/powerpoint/2010/main" val="35283301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a:bodyPr>
          <a:lstStyle/>
          <a:p>
            <a:pPr>
              <a:lnSpc>
                <a:spcPct val="150000"/>
              </a:lnSpc>
            </a:pPr>
            <a:r>
              <a:rPr lang="en-US" b="1" dirty="0">
                <a:solidFill>
                  <a:srgbClr val="FF0000"/>
                </a:solidFill>
              </a:rPr>
              <a:t>c. Suy thận cấp</a:t>
            </a:r>
          </a:p>
          <a:p>
            <a:pPr>
              <a:lnSpc>
                <a:spcPct val="150000"/>
              </a:lnSpc>
            </a:pPr>
            <a:r>
              <a:rPr lang="en-US" dirty="0"/>
              <a:t>Do lắng đọng tinh thể AU trong các ống góp, ống thận xa và niệu quản. </a:t>
            </a:r>
          </a:p>
          <a:p>
            <a:pPr>
              <a:lnSpc>
                <a:spcPct val="150000"/>
              </a:lnSpc>
            </a:pPr>
            <a:r>
              <a:rPr lang="en-US" dirty="0">
                <a:solidFill>
                  <a:srgbClr val="FF0000"/>
                </a:solidFill>
              </a:rPr>
              <a:t>Xét nghiệm thấy tăng AU máu, </a:t>
            </a:r>
            <a:r>
              <a:rPr lang="en-US" dirty="0"/>
              <a:t>toan lactic, tăng Kali máu, tăng photphat máu, giảm calci máu.</a:t>
            </a:r>
          </a:p>
        </p:txBody>
      </p:sp>
    </p:spTree>
    <p:extLst>
      <p:ext uri="{BB962C8B-B14F-4D97-AF65-F5344CB8AC3E}">
        <p14:creationId xmlns:p14="http://schemas.microsoft.com/office/powerpoint/2010/main" val="18402767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fontScale="92500" lnSpcReduction="10000"/>
          </a:bodyPr>
          <a:lstStyle/>
          <a:p>
            <a:pPr>
              <a:lnSpc>
                <a:spcPct val="150000"/>
              </a:lnSpc>
            </a:pPr>
            <a:r>
              <a:rPr lang="en-US" b="1" dirty="0">
                <a:solidFill>
                  <a:srgbClr val="FF0000"/>
                </a:solidFill>
              </a:rPr>
              <a:t>4. ĐIỀU TRỊ.</a:t>
            </a:r>
            <a:br>
              <a:rPr lang="en-US" dirty="0">
                <a:solidFill>
                  <a:srgbClr val="FF0000"/>
                </a:solidFill>
              </a:rPr>
            </a:br>
            <a:r>
              <a:rPr lang="en-US" b="1" dirty="0">
                <a:solidFill>
                  <a:srgbClr val="FF0000"/>
                </a:solidFill>
              </a:rPr>
              <a:t>4.1. Các nguyên tắc điều trị</a:t>
            </a:r>
            <a:endParaRPr lang="en-US" dirty="0">
              <a:solidFill>
                <a:srgbClr val="FF0000"/>
              </a:solidFill>
            </a:endParaRPr>
          </a:p>
          <a:p>
            <a:pPr>
              <a:lnSpc>
                <a:spcPct val="150000"/>
              </a:lnSpc>
            </a:pPr>
            <a:r>
              <a:rPr lang="en-US" dirty="0">
                <a:solidFill>
                  <a:srgbClr val="FF0000"/>
                </a:solidFill>
              </a:rPr>
              <a:t>- Điều trị triệu chứng: chống viêm khi có cơn gút cấp.</a:t>
            </a:r>
            <a:r>
              <a:rPr lang="en-US" dirty="0"/>
              <a:t> Điều trị các tổn thương mạn tính (hạt tophi, tổn thương khớp và thận).</a:t>
            </a:r>
          </a:p>
          <a:p>
            <a:pPr>
              <a:lnSpc>
                <a:spcPct val="150000"/>
              </a:lnSpc>
            </a:pPr>
            <a:r>
              <a:rPr lang="en-US" dirty="0"/>
              <a:t>- Điều trị theo cơ chế bệnh sinh: </a:t>
            </a:r>
            <a:r>
              <a:rPr lang="en-US" dirty="0">
                <a:solidFill>
                  <a:srgbClr val="FF0000"/>
                </a:solidFill>
              </a:rPr>
              <a:t>giảm AU máu</a:t>
            </a:r>
          </a:p>
          <a:p>
            <a:pPr>
              <a:lnSpc>
                <a:spcPct val="150000"/>
              </a:lnSpc>
            </a:pPr>
            <a:r>
              <a:rPr lang="en-US" dirty="0"/>
              <a:t>- Điều trị các nguyên nhân gây gút thứ phát</a:t>
            </a:r>
          </a:p>
          <a:p>
            <a:pPr>
              <a:lnSpc>
                <a:spcPct val="150000"/>
              </a:lnSpc>
            </a:pPr>
            <a:r>
              <a:rPr lang="en-US" dirty="0">
                <a:solidFill>
                  <a:srgbClr val="FF0000"/>
                </a:solidFill>
              </a:rPr>
              <a:t>- Điều trị kéo dài </a:t>
            </a:r>
            <a:r>
              <a:rPr lang="en-US" dirty="0"/>
              <a:t>để phòng cơn gút cấp tái phát</a:t>
            </a:r>
          </a:p>
          <a:p>
            <a:pPr>
              <a:lnSpc>
                <a:spcPct val="150000"/>
              </a:lnSpc>
            </a:pPr>
            <a:r>
              <a:rPr lang="en-US" dirty="0">
                <a:solidFill>
                  <a:srgbClr val="FF0000"/>
                </a:solidFill>
              </a:rPr>
              <a:t>- Điều trị phối hợp nhiều biện pháp: </a:t>
            </a:r>
            <a:r>
              <a:rPr lang="en-US" dirty="0"/>
              <a:t>dùng thuốc, không dùng thuốc, </a:t>
            </a:r>
            <a:r>
              <a:rPr lang="en-US" dirty="0">
                <a:solidFill>
                  <a:srgbClr val="FF0000"/>
                </a:solidFill>
              </a:rPr>
              <a:t>ngoại khoa.</a:t>
            </a:r>
          </a:p>
        </p:txBody>
      </p:sp>
    </p:spTree>
    <p:extLst>
      <p:ext uri="{BB962C8B-B14F-4D97-AF65-F5344CB8AC3E}">
        <p14:creationId xmlns:p14="http://schemas.microsoft.com/office/powerpoint/2010/main" val="31834554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diclofena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3075" y="3976211"/>
            <a:ext cx="4749039" cy="267727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66669" y="347730"/>
            <a:ext cx="11199254" cy="5945143"/>
          </a:xfrm>
        </p:spPr>
        <p:txBody>
          <a:bodyPr/>
          <a:lstStyle/>
          <a:p>
            <a:pPr>
              <a:lnSpc>
                <a:spcPct val="150000"/>
              </a:lnSpc>
            </a:pPr>
            <a:r>
              <a:rPr lang="en-US" b="1" dirty="0"/>
              <a:t>4.2. Điều trị cơn gút cấp hoặc đợt cấp của gút mạn tính:</a:t>
            </a:r>
            <a:br>
              <a:rPr lang="en-US" dirty="0"/>
            </a:br>
            <a:r>
              <a:rPr lang="en-US" b="1" i="1" dirty="0">
                <a:solidFill>
                  <a:srgbClr val="FF0000"/>
                </a:solidFill>
              </a:rPr>
              <a:t>4.2.1. Thuốc chống viêm </a:t>
            </a:r>
            <a:r>
              <a:rPr lang="en-US" b="1" i="1" dirty="0" err="1">
                <a:solidFill>
                  <a:srgbClr val="FF0000"/>
                </a:solidFill>
              </a:rPr>
              <a:t>không</a:t>
            </a:r>
            <a:r>
              <a:rPr lang="en-US" b="1" i="1" dirty="0">
                <a:solidFill>
                  <a:srgbClr val="FF0000"/>
                </a:solidFill>
              </a:rPr>
              <a:t> steroid:</a:t>
            </a:r>
            <a:br>
              <a:rPr lang="en-US" b="1" i="1" dirty="0">
                <a:solidFill>
                  <a:srgbClr val="FF0000"/>
                </a:solidFill>
              </a:rPr>
            </a:br>
            <a:r>
              <a:rPr lang="en-US" dirty="0"/>
              <a:t>- Lựa chọn hàng đầu.</a:t>
            </a:r>
            <a:br>
              <a:rPr lang="en-US" dirty="0"/>
            </a:br>
            <a:r>
              <a:rPr lang="en-US" dirty="0"/>
              <a:t>- Thuốc thường dùng: Diclofenac </a:t>
            </a:r>
            <a:r>
              <a:rPr lang="en-US" dirty="0">
                <a:solidFill>
                  <a:srgbClr val="FF0000"/>
                </a:solidFill>
              </a:rPr>
              <a:t>(Voltaren), </a:t>
            </a:r>
            <a:r>
              <a:rPr lang="en-US" dirty="0"/>
              <a:t>piroxicam (feldene), meloxicam (</a:t>
            </a:r>
            <a:r>
              <a:rPr lang="en-US" dirty="0">
                <a:solidFill>
                  <a:srgbClr val="FF0000"/>
                </a:solidFill>
              </a:rPr>
              <a:t>Mobic)</a:t>
            </a:r>
            <a:r>
              <a:rPr lang="en-US" dirty="0"/>
              <a:t>…</a:t>
            </a:r>
          </a:p>
          <a:p>
            <a:pPr>
              <a:lnSpc>
                <a:spcPct val="150000"/>
              </a:lnSpc>
            </a:pPr>
            <a:r>
              <a:rPr lang="en-US" dirty="0">
                <a:solidFill>
                  <a:srgbClr val="FF0000"/>
                </a:solidFill>
              </a:rPr>
              <a:t>- Tác dụng phụ: </a:t>
            </a:r>
            <a:r>
              <a:rPr lang="en-US" dirty="0"/>
              <a:t>đường tiêu hoá (</a:t>
            </a:r>
            <a:r>
              <a:rPr lang="en-US" dirty="0">
                <a:solidFill>
                  <a:srgbClr val="FF0000"/>
                </a:solidFill>
              </a:rPr>
              <a:t>viêm, loét, chảy máu, thủng dạ dày-tá tràng).</a:t>
            </a:r>
          </a:p>
        </p:txBody>
      </p:sp>
    </p:spTree>
    <p:extLst>
      <p:ext uri="{BB962C8B-B14F-4D97-AF65-F5344CB8AC3E}">
        <p14:creationId xmlns:p14="http://schemas.microsoft.com/office/powerpoint/2010/main" val="212373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2"/>
          <a:stretch>
            <a:fillRect/>
          </a:stretch>
        </p:blipFill>
        <p:spPr>
          <a:xfrm>
            <a:off x="8229601" y="518099"/>
            <a:ext cx="3657600" cy="2022580"/>
          </a:xfrm>
          <a:prstGeom prst="rect">
            <a:avLst/>
          </a:prstGeom>
        </p:spPr>
      </p:pic>
      <p:sp>
        <p:nvSpPr>
          <p:cNvPr id="3" name="Content Placeholder 2"/>
          <p:cNvSpPr>
            <a:spLocks noGrp="1"/>
          </p:cNvSpPr>
          <p:nvPr>
            <p:ph idx="1"/>
          </p:nvPr>
        </p:nvSpPr>
        <p:spPr>
          <a:xfrm>
            <a:off x="566669" y="347730"/>
            <a:ext cx="11199254" cy="5945143"/>
          </a:xfrm>
        </p:spPr>
        <p:txBody>
          <a:bodyPr>
            <a:normAutofit lnSpcReduction="10000"/>
          </a:bodyPr>
          <a:lstStyle/>
          <a:p>
            <a:r>
              <a:rPr lang="en-US" b="1" dirty="0"/>
              <a:t> </a:t>
            </a:r>
            <a:r>
              <a:rPr lang="it-IT" b="1" dirty="0"/>
              <a:t>- Kiến thức</a:t>
            </a:r>
            <a:endParaRPr lang="en-US" sz="3600" dirty="0"/>
          </a:p>
          <a:p>
            <a:r>
              <a:rPr lang="it-IT" dirty="0"/>
              <a:t>1. Trình bày được định nghĩa, nguyên nhân, phân loại, triệu chứng  và hướng điều trị bệnh Gout. </a:t>
            </a:r>
            <a:endParaRPr lang="en-US" sz="3600" dirty="0"/>
          </a:p>
          <a:p>
            <a:r>
              <a:rPr lang="it-IT" dirty="0"/>
              <a:t>2. Trình bày được cách chăm sóc người lớn bệnh Gout. </a:t>
            </a:r>
            <a:endParaRPr lang="en-US" sz="3600" dirty="0"/>
          </a:p>
          <a:p>
            <a:r>
              <a:rPr lang="it-IT" b="1" dirty="0"/>
              <a:t>- Kỹ năng</a:t>
            </a:r>
            <a:endParaRPr lang="en-US" sz="3600" dirty="0"/>
          </a:p>
          <a:p>
            <a:r>
              <a:rPr lang="it-IT" dirty="0"/>
              <a:t>3. </a:t>
            </a:r>
            <a:r>
              <a:rPr lang="vi-VN" dirty="0"/>
              <a:t>Đ</a:t>
            </a:r>
            <a:r>
              <a:rPr lang="it-IT" dirty="0"/>
              <a:t>ưa ra </a:t>
            </a:r>
            <a:r>
              <a:rPr lang="vi-VN" dirty="0"/>
              <a:t>được </a:t>
            </a:r>
            <a:r>
              <a:rPr lang="it-IT" dirty="0"/>
              <a:t>các chẩn đoán chăm sóc và </a:t>
            </a:r>
            <a:r>
              <a:rPr lang="vi-VN" dirty="0"/>
              <a:t>chẩn đoán </a:t>
            </a:r>
            <a:r>
              <a:rPr lang="it-IT" dirty="0"/>
              <a:t>chăm sóc ưu tiên đối với  người bệnh Gout trong bài tập tình huống. </a:t>
            </a:r>
            <a:endParaRPr lang="en-US" sz="3600" dirty="0"/>
          </a:p>
          <a:p>
            <a:r>
              <a:rPr lang="it-IT" dirty="0"/>
              <a:t>4. </a:t>
            </a:r>
            <a:r>
              <a:rPr lang="vi-VN" dirty="0"/>
              <a:t>Lập được kế hoạch </a:t>
            </a:r>
            <a:r>
              <a:rPr lang="it-IT" dirty="0"/>
              <a:t>chăm sóc người bệnh Gout </a:t>
            </a:r>
            <a:r>
              <a:rPr lang="vi-VN" dirty="0"/>
              <a:t> trong bài tập tình huống</a:t>
            </a:r>
            <a:r>
              <a:rPr lang="it-IT" dirty="0"/>
              <a:t>. </a:t>
            </a:r>
            <a:endParaRPr lang="en-US" dirty="0"/>
          </a:p>
          <a:p>
            <a:r>
              <a:rPr lang="nb-NO" b="1" dirty="0"/>
              <a:t>- Năng lực tự chủ và trách nhiệm</a:t>
            </a:r>
            <a:endParaRPr lang="en-US" dirty="0"/>
          </a:p>
          <a:p>
            <a:r>
              <a:rPr lang="da-DK" dirty="0"/>
              <a:t>5. Thể hiện được tính tích cực, khả năng hợp tác hiệu quả với các thành viên trong nhóm học tập. Sử dụng tốt công nghệ thông tin để giải quyết bài tập. </a:t>
            </a:r>
            <a:endParaRPr lang="en-US" dirty="0"/>
          </a:p>
        </p:txBody>
      </p:sp>
      <p:sp>
        <p:nvSpPr>
          <p:cNvPr id="8" name="AutoShape 10" descr="Image result for muc tie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Image result for muc tie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969036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Áp dụng những kinh nghiệm sau trong việc điều trị bệnh dạ dày - Thời trang,  đồng phục cho giới trẻ"/>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285" y="138954"/>
            <a:ext cx="8616915" cy="6469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54184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i="1" dirty="0">
                <a:solidFill>
                  <a:srgbClr val="FF0000"/>
                </a:solidFill>
              </a:rPr>
              <a:t>4.2.2. Colchicin</a:t>
            </a:r>
            <a:br>
              <a:rPr lang="en-US" dirty="0"/>
            </a:br>
            <a:r>
              <a:rPr lang="en-US" dirty="0">
                <a:solidFill>
                  <a:srgbClr val="FF0000"/>
                </a:solidFill>
              </a:rPr>
              <a:t>- Có tác dụng giảm viêm, giảm đau nhanh </a:t>
            </a:r>
            <a:r>
              <a:rPr lang="en-US" dirty="0"/>
              <a:t>và mạnh trong vòng </a:t>
            </a:r>
            <a:r>
              <a:rPr lang="en-US" dirty="0">
                <a:solidFill>
                  <a:srgbClr val="FF0000"/>
                </a:solidFill>
              </a:rPr>
              <a:t>24-48h</a:t>
            </a:r>
            <a:r>
              <a:rPr lang="en-US" dirty="0"/>
              <a:t> sau khi dùng thuốc.</a:t>
            </a:r>
            <a:br>
              <a:rPr lang="en-US" dirty="0"/>
            </a:br>
            <a:r>
              <a:rPr lang="en-US" dirty="0">
                <a:solidFill>
                  <a:srgbClr val="FF0000"/>
                </a:solidFill>
              </a:rPr>
              <a:t>- Tác dụng phụ: </a:t>
            </a:r>
            <a:r>
              <a:rPr lang="en-US" dirty="0"/>
              <a:t>tiêu chảy, đau bụng, buồn nôn, nôn, giảm bạch cầu</a:t>
            </a:r>
          </a:p>
          <a:p>
            <a:pPr>
              <a:lnSpc>
                <a:spcPct val="150000"/>
              </a:lnSpc>
            </a:pPr>
            <a:endParaRPr lang="en-US" dirty="0"/>
          </a:p>
        </p:txBody>
      </p:sp>
      <p:pic>
        <p:nvPicPr>
          <p:cNvPr id="2052" name="Picture 4" descr="Image result for Colchicin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9719" y="3124588"/>
            <a:ext cx="5081744" cy="33878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040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i="1" dirty="0"/>
              <a:t>4.2.3. Cortico-steroid và adenocorticotropic hormon (ACTH):</a:t>
            </a:r>
            <a:endParaRPr lang="en-US" dirty="0"/>
          </a:p>
          <a:p>
            <a:pPr>
              <a:lnSpc>
                <a:spcPct val="150000"/>
              </a:lnSpc>
            </a:pPr>
            <a:r>
              <a:rPr lang="en-US" dirty="0">
                <a:solidFill>
                  <a:srgbClr val="FF0000"/>
                </a:solidFill>
              </a:rPr>
              <a:t>- Tác dụng phụ: tăng đường máu, </a:t>
            </a:r>
            <a:r>
              <a:rPr lang="en-US" dirty="0"/>
              <a:t>THA, suy thượng thận, loãng xương, giảm calci, kali máu…</a:t>
            </a:r>
          </a:p>
          <a:p>
            <a:pPr>
              <a:lnSpc>
                <a:spcPct val="150000"/>
              </a:lnSpc>
            </a:pPr>
            <a:endParaRPr lang="en-US" dirty="0"/>
          </a:p>
        </p:txBody>
      </p:sp>
      <p:pic>
        <p:nvPicPr>
          <p:cNvPr id="3074" name="Picture 2" descr="Image result for corticosteroid dru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86651" y="2736761"/>
            <a:ext cx="523875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8579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fontScale="92500" lnSpcReduction="20000"/>
          </a:bodyPr>
          <a:lstStyle/>
          <a:p>
            <a:pPr>
              <a:lnSpc>
                <a:spcPct val="150000"/>
              </a:lnSpc>
            </a:pPr>
            <a:r>
              <a:rPr lang="en-US" b="1" dirty="0">
                <a:solidFill>
                  <a:srgbClr val="FF0000"/>
                </a:solidFill>
              </a:rPr>
              <a:t>4.3. Điều trị cơ bản, dự phòng cơn gút cấp tính tái phát:</a:t>
            </a:r>
            <a:br>
              <a:rPr lang="en-US" dirty="0">
                <a:solidFill>
                  <a:srgbClr val="FF0000"/>
                </a:solidFill>
              </a:rPr>
            </a:br>
            <a:r>
              <a:rPr lang="en-US" b="1" i="1" dirty="0">
                <a:solidFill>
                  <a:srgbClr val="FF0000"/>
                </a:solidFill>
              </a:rPr>
              <a:t>4.3.1. Chế độ ăn uống, sinh </a:t>
            </a:r>
            <a:r>
              <a:rPr lang="en-US" b="1" i="1" dirty="0" err="1">
                <a:solidFill>
                  <a:srgbClr val="FF0000"/>
                </a:solidFill>
              </a:rPr>
              <a:t>hoạt</a:t>
            </a:r>
            <a:r>
              <a:rPr lang="en-US" b="1" i="1" dirty="0">
                <a:solidFill>
                  <a:srgbClr val="FF0000"/>
                </a:solidFill>
              </a:rPr>
              <a:t> </a:t>
            </a:r>
          </a:p>
          <a:p>
            <a:pPr>
              <a:lnSpc>
                <a:spcPct val="150000"/>
              </a:lnSpc>
            </a:pPr>
            <a:r>
              <a:rPr lang="en-US" dirty="0"/>
              <a:t>- Giảm calo, </a:t>
            </a:r>
            <a:r>
              <a:rPr lang="en-US" dirty="0">
                <a:solidFill>
                  <a:srgbClr val="FF0000"/>
                </a:solidFill>
              </a:rPr>
              <a:t>trọng lượng </a:t>
            </a:r>
            <a:r>
              <a:rPr lang="en-US" dirty="0"/>
              <a:t>cơ thể hợp lý.</a:t>
            </a:r>
          </a:p>
          <a:p>
            <a:pPr>
              <a:lnSpc>
                <a:spcPct val="150000"/>
              </a:lnSpc>
            </a:pPr>
            <a:r>
              <a:rPr lang="en-US" dirty="0">
                <a:solidFill>
                  <a:srgbClr val="FF0000"/>
                </a:solidFill>
              </a:rPr>
              <a:t>- Ăn giảm đạm</a:t>
            </a:r>
            <a:r>
              <a:rPr lang="en-US" dirty="0"/>
              <a:t>, tránh thức ăn giàu purin </a:t>
            </a:r>
          </a:p>
          <a:p>
            <a:pPr>
              <a:lnSpc>
                <a:spcPct val="150000"/>
              </a:lnSpc>
            </a:pPr>
            <a:r>
              <a:rPr lang="en-US" dirty="0"/>
              <a:t>- Kiềm hoá nước tiểu bằng cách </a:t>
            </a:r>
            <a:r>
              <a:rPr lang="en-US" dirty="0">
                <a:solidFill>
                  <a:srgbClr val="FF0000"/>
                </a:solidFill>
              </a:rPr>
              <a:t>uống 250 – 500ml các loại nước khoáng có kiềm</a:t>
            </a:r>
            <a:r>
              <a:rPr lang="en-US" dirty="0"/>
              <a:t> hoặc natribicarbonat 14%o và thêm </a:t>
            </a:r>
            <a:r>
              <a:rPr lang="en-US" dirty="0">
                <a:solidFill>
                  <a:srgbClr val="FF0000"/>
                </a:solidFill>
              </a:rPr>
              <a:t>2 lít nước lọc mỗi ngày </a:t>
            </a:r>
            <a:r>
              <a:rPr lang="en-US" dirty="0"/>
              <a:t>nếu không có chống chỉ định.</a:t>
            </a:r>
          </a:p>
          <a:p>
            <a:pPr>
              <a:lnSpc>
                <a:spcPct val="150000"/>
              </a:lnSpc>
            </a:pPr>
            <a:r>
              <a:rPr lang="en-US" dirty="0">
                <a:solidFill>
                  <a:srgbClr val="FF0000"/>
                </a:solidFill>
              </a:rPr>
              <a:t>- Kiêng rượu, bia</a:t>
            </a:r>
            <a:r>
              <a:rPr lang="en-US" dirty="0"/>
              <a:t>; tránh trà, cà phê.</a:t>
            </a:r>
          </a:p>
          <a:p>
            <a:pPr>
              <a:lnSpc>
                <a:spcPct val="150000"/>
              </a:lnSpc>
            </a:pPr>
            <a:r>
              <a:rPr lang="en-US" dirty="0"/>
              <a:t>- Tránh lao động quá mức, tránh các yếu tố có thể khởi phát cơn gút như chấn thương…</a:t>
            </a:r>
          </a:p>
        </p:txBody>
      </p:sp>
    </p:spTree>
    <p:extLst>
      <p:ext uri="{BB962C8B-B14F-4D97-AF65-F5344CB8AC3E}">
        <p14:creationId xmlns:p14="http://schemas.microsoft.com/office/powerpoint/2010/main" val="101552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a:bodyPr>
          <a:lstStyle/>
          <a:p>
            <a:pPr>
              <a:lnSpc>
                <a:spcPct val="150000"/>
              </a:lnSpc>
            </a:pPr>
            <a:r>
              <a:rPr lang="en-US" b="1" i="1" dirty="0">
                <a:solidFill>
                  <a:srgbClr val="FF0000"/>
                </a:solidFill>
              </a:rPr>
              <a:t>4.3.2. Dùng thuốc:</a:t>
            </a:r>
            <a:br>
              <a:rPr lang="en-US" i="1" dirty="0"/>
            </a:br>
            <a:r>
              <a:rPr lang="en-US" dirty="0">
                <a:solidFill>
                  <a:srgbClr val="FF0000"/>
                </a:solidFill>
              </a:rPr>
              <a:t>* Điều trị liên tục bằng colchicine liều thấp: </a:t>
            </a:r>
            <a:r>
              <a:rPr lang="en-US" dirty="0"/>
              <a:t>1 mg/24 giờ có tác dụng </a:t>
            </a:r>
            <a:r>
              <a:rPr lang="en-US" dirty="0">
                <a:solidFill>
                  <a:srgbClr val="FF0000"/>
                </a:solidFill>
              </a:rPr>
              <a:t>làm giảm số cơn tái phát, </a:t>
            </a:r>
            <a:r>
              <a:rPr lang="en-US" dirty="0"/>
              <a:t>nhất là trong trường hợp bệnh nhân viêm nhiều khớp và có nhiều cơn cấp tính tái phát.</a:t>
            </a:r>
            <a:br>
              <a:rPr lang="en-US" dirty="0"/>
            </a:br>
            <a:r>
              <a:rPr lang="en-US" b="1" i="1" dirty="0"/>
              <a:t>* Các thuốc hạ AU máu</a:t>
            </a:r>
            <a:endParaRPr lang="en-US" dirty="0"/>
          </a:p>
          <a:p>
            <a:pPr>
              <a:lnSpc>
                <a:spcPct val="150000"/>
              </a:lnSpc>
            </a:pPr>
            <a:r>
              <a:rPr lang="en-US" i="1" dirty="0">
                <a:solidFill>
                  <a:srgbClr val="FF0000"/>
                </a:solidFill>
              </a:rPr>
              <a:t>- Thuốc ức chế tổng hợp AU: </a:t>
            </a:r>
            <a:r>
              <a:rPr lang="en-US" dirty="0">
                <a:solidFill>
                  <a:srgbClr val="FF0000"/>
                </a:solidFill>
              </a:rPr>
              <a:t>Allopurin</a:t>
            </a:r>
            <a:endParaRPr lang="en-US" i="1" dirty="0">
              <a:solidFill>
                <a:srgbClr val="FF0000"/>
              </a:solidFill>
            </a:endParaRPr>
          </a:p>
          <a:p>
            <a:pPr>
              <a:lnSpc>
                <a:spcPct val="150000"/>
              </a:lnSpc>
            </a:pPr>
            <a:r>
              <a:rPr lang="en-US" i="1" dirty="0">
                <a:solidFill>
                  <a:srgbClr val="FF0000"/>
                </a:solidFill>
              </a:rPr>
              <a:t>- Thuốc tăng thải AU</a:t>
            </a:r>
            <a:r>
              <a:rPr lang="en-US" dirty="0">
                <a:solidFill>
                  <a:srgbClr val="FF0000"/>
                </a:solidFill>
              </a:rPr>
              <a:t>: </a:t>
            </a:r>
            <a:r>
              <a:rPr lang="en-US" dirty="0"/>
              <a:t>Probenecid (Benemid), Benzbromaron…</a:t>
            </a:r>
          </a:p>
          <a:p>
            <a:pPr>
              <a:lnSpc>
                <a:spcPct val="150000"/>
              </a:lnSpc>
            </a:pPr>
            <a:r>
              <a:rPr lang="en-US" dirty="0">
                <a:solidFill>
                  <a:srgbClr val="FF0000"/>
                </a:solidFill>
              </a:rPr>
              <a:t>- </a:t>
            </a:r>
            <a:r>
              <a:rPr lang="en-US" i="1" dirty="0">
                <a:solidFill>
                  <a:srgbClr val="FF0000"/>
                </a:solidFill>
              </a:rPr>
              <a:t>Thuốc tiêu AU:</a:t>
            </a:r>
            <a:r>
              <a:rPr lang="en-US" dirty="0">
                <a:solidFill>
                  <a:srgbClr val="FF0000"/>
                </a:solidFill>
              </a:rPr>
              <a:t> </a:t>
            </a:r>
            <a:r>
              <a:rPr lang="en-US" dirty="0"/>
              <a:t>Uricase, Pegloticase</a:t>
            </a:r>
          </a:p>
        </p:txBody>
      </p:sp>
    </p:spTree>
    <p:extLst>
      <p:ext uri="{BB962C8B-B14F-4D97-AF65-F5344CB8AC3E}">
        <p14:creationId xmlns:p14="http://schemas.microsoft.com/office/powerpoint/2010/main" val="16304026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a:bodyPr>
          <a:lstStyle/>
          <a:p>
            <a:r>
              <a:rPr lang="en-US" b="1" i="1" dirty="0">
                <a:solidFill>
                  <a:srgbClr val="FF0000"/>
                </a:solidFill>
              </a:rPr>
              <a:t>* Điều trị ngoại khoa</a:t>
            </a:r>
            <a:r>
              <a:rPr lang="en-US" dirty="0">
                <a:solidFill>
                  <a:srgbClr val="FF0000"/>
                </a:solidFill>
              </a:rPr>
              <a:t>:</a:t>
            </a:r>
            <a:r>
              <a:rPr lang="en-US" dirty="0"/>
              <a:t> nội soi </a:t>
            </a:r>
            <a:r>
              <a:rPr lang="en-US" dirty="0">
                <a:solidFill>
                  <a:srgbClr val="FF0000"/>
                </a:solidFill>
              </a:rPr>
              <a:t>rửa khớp</a:t>
            </a:r>
            <a:r>
              <a:rPr lang="en-US" dirty="0"/>
              <a:t>, phẫu thuật cắt </a:t>
            </a:r>
            <a:r>
              <a:rPr lang="en-US" dirty="0">
                <a:solidFill>
                  <a:srgbClr val="FF0000"/>
                </a:solidFill>
              </a:rPr>
              <a:t>bỏ hạt tophi.</a:t>
            </a:r>
          </a:p>
          <a:p>
            <a:endParaRPr lang="en-US" dirty="0"/>
          </a:p>
        </p:txBody>
      </p:sp>
    </p:spTree>
    <p:extLst>
      <p:ext uri="{BB962C8B-B14F-4D97-AF65-F5344CB8AC3E}">
        <p14:creationId xmlns:p14="http://schemas.microsoft.com/office/powerpoint/2010/main" val="4014724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lnSpcReduction="10000"/>
          </a:bodyPr>
          <a:lstStyle/>
          <a:p>
            <a:pPr>
              <a:lnSpc>
                <a:spcPct val="150000"/>
              </a:lnSpc>
            </a:pPr>
            <a:r>
              <a:rPr lang="en-US" b="1" dirty="0">
                <a:solidFill>
                  <a:srgbClr val="FF0000"/>
                </a:solidFill>
              </a:rPr>
              <a:t>6. CHĂM SÓC</a:t>
            </a:r>
            <a:endParaRPr lang="en-US" dirty="0">
              <a:solidFill>
                <a:srgbClr val="FF0000"/>
              </a:solidFill>
            </a:endParaRPr>
          </a:p>
          <a:p>
            <a:pPr>
              <a:lnSpc>
                <a:spcPct val="150000"/>
              </a:lnSpc>
            </a:pPr>
            <a:r>
              <a:rPr lang="en-US" b="1" dirty="0">
                <a:solidFill>
                  <a:srgbClr val="FF0000"/>
                </a:solidFill>
              </a:rPr>
              <a:t>6.1. Nhận định</a:t>
            </a:r>
            <a:endParaRPr lang="en-US" dirty="0">
              <a:solidFill>
                <a:srgbClr val="FF0000"/>
              </a:solidFill>
            </a:endParaRPr>
          </a:p>
          <a:p>
            <a:pPr>
              <a:lnSpc>
                <a:spcPct val="150000"/>
              </a:lnSpc>
            </a:pPr>
            <a:r>
              <a:rPr lang="en-US" b="1" dirty="0"/>
              <a:t>6.1.1. Hỏi bệnh:</a:t>
            </a:r>
            <a:endParaRPr lang="en-US" dirty="0"/>
          </a:p>
          <a:p>
            <a:pPr>
              <a:lnSpc>
                <a:spcPct val="150000"/>
              </a:lnSpc>
            </a:pPr>
            <a:r>
              <a:rPr lang="en-US" dirty="0"/>
              <a:t>- Có ăn mất ngon miệng, đau đầu, buồn nôn và nôn, đau quặn bụng không?</a:t>
            </a:r>
            <a:br>
              <a:rPr lang="en-US" dirty="0"/>
            </a:br>
            <a:r>
              <a:rPr lang="en-US" dirty="0"/>
              <a:t>- Có đau ở khớp không? Mức độ đau? có đau tăng khi sờ khớp?</a:t>
            </a:r>
            <a:br>
              <a:rPr lang="en-US" dirty="0"/>
            </a:br>
            <a:r>
              <a:rPr lang="en-US" dirty="0"/>
              <a:t>- Thời gian đau kéo dài?</a:t>
            </a:r>
          </a:p>
          <a:p>
            <a:pPr>
              <a:lnSpc>
                <a:spcPct val="150000"/>
              </a:lnSpc>
            </a:pPr>
            <a:r>
              <a:rPr lang="en-US" dirty="0"/>
              <a:t>- Tiền sử bệnh? Sử dụng rượu bia? Chế độ ăn nhiều đạm?</a:t>
            </a:r>
            <a:br>
              <a:rPr lang="en-US" dirty="0"/>
            </a:br>
            <a:endParaRPr lang="en-US" dirty="0"/>
          </a:p>
        </p:txBody>
      </p:sp>
    </p:spTree>
    <p:extLst>
      <p:ext uri="{BB962C8B-B14F-4D97-AF65-F5344CB8AC3E}">
        <p14:creationId xmlns:p14="http://schemas.microsoft.com/office/powerpoint/2010/main" val="3992652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dirty="0"/>
              <a:t>6.1.2. Thăm khám</a:t>
            </a:r>
            <a:endParaRPr lang="en-US" dirty="0"/>
          </a:p>
          <a:p>
            <a:pPr>
              <a:lnSpc>
                <a:spcPct val="150000"/>
              </a:lnSpc>
            </a:pPr>
            <a:r>
              <a:rPr lang="en-US" dirty="0"/>
              <a:t>- Da vùng khớp viêm sưng, nề, nóng, đỏ, căng bóng, tăng nhạy cảm?</a:t>
            </a:r>
            <a:br>
              <a:rPr lang="en-US" dirty="0"/>
            </a:br>
            <a:r>
              <a:rPr lang="en-US" dirty="0"/>
              <a:t>- Dấu hiệu sinh tồn (lưu ý thân nhiệt)</a:t>
            </a:r>
          </a:p>
          <a:p>
            <a:pPr>
              <a:lnSpc>
                <a:spcPct val="150000"/>
              </a:lnSpc>
            </a:pPr>
            <a:r>
              <a:rPr lang="en-US" dirty="0"/>
              <a:t>- Hạt tophi</a:t>
            </a:r>
          </a:p>
          <a:p>
            <a:pPr>
              <a:lnSpc>
                <a:spcPct val="150000"/>
              </a:lnSpc>
            </a:pPr>
            <a:endParaRPr lang="en-US" dirty="0"/>
          </a:p>
        </p:txBody>
      </p:sp>
    </p:spTree>
    <p:extLst>
      <p:ext uri="{BB962C8B-B14F-4D97-AF65-F5344CB8AC3E}">
        <p14:creationId xmlns:p14="http://schemas.microsoft.com/office/powerpoint/2010/main" val="32895612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dirty="0"/>
              <a:t>6.1.3. Tham khảo HSBA</a:t>
            </a:r>
            <a:endParaRPr lang="en-US" dirty="0"/>
          </a:p>
          <a:p>
            <a:pPr>
              <a:lnSpc>
                <a:spcPct val="150000"/>
              </a:lnSpc>
            </a:pPr>
            <a:r>
              <a:rPr lang="en-US" dirty="0"/>
              <a:t>- Y lệnh thuốc</a:t>
            </a:r>
          </a:p>
          <a:p>
            <a:pPr>
              <a:lnSpc>
                <a:spcPct val="150000"/>
              </a:lnSpc>
            </a:pPr>
            <a:r>
              <a:rPr lang="en-US" dirty="0"/>
              <a:t>- Xét nghiệm CLS: bạch cầu tăng, tốc độ máu lắng tăng cao. Dịch khớp có nhiều bạch cầu, soi tìm thấy các tinh thể urat trong các bạch cầu...</a:t>
            </a:r>
            <a:br>
              <a:rPr lang="en-US" dirty="0"/>
            </a:br>
            <a:endParaRPr lang="en-US" dirty="0"/>
          </a:p>
        </p:txBody>
      </p:sp>
    </p:spTree>
    <p:extLst>
      <p:ext uri="{BB962C8B-B14F-4D97-AF65-F5344CB8AC3E}">
        <p14:creationId xmlns:p14="http://schemas.microsoft.com/office/powerpoint/2010/main" val="11083717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dirty="0">
                <a:solidFill>
                  <a:srgbClr val="FF0000"/>
                </a:solidFill>
              </a:rPr>
              <a:t>6.2. Chẩn đoán chăm sóc</a:t>
            </a:r>
            <a:endParaRPr lang="en-US" dirty="0">
              <a:solidFill>
                <a:srgbClr val="FF0000"/>
              </a:solidFill>
            </a:endParaRPr>
          </a:p>
          <a:p>
            <a:pPr>
              <a:lnSpc>
                <a:spcPct val="150000"/>
              </a:lnSpc>
            </a:pPr>
            <a:r>
              <a:rPr lang="en-US" dirty="0">
                <a:effectLst/>
              </a:rPr>
              <a:t>1. Đau cấp và mạn tính khớp tổn thương</a:t>
            </a:r>
          </a:p>
          <a:p>
            <a:pPr>
              <a:lnSpc>
                <a:spcPct val="150000"/>
              </a:lnSpc>
            </a:pPr>
            <a:r>
              <a:rPr lang="en-US" dirty="0">
                <a:effectLst/>
              </a:rPr>
              <a:t>2. Thiếu hụt dinh dưỡng</a:t>
            </a:r>
          </a:p>
          <a:p>
            <a:pPr>
              <a:lnSpc>
                <a:spcPct val="150000"/>
              </a:lnSpc>
            </a:pPr>
            <a:r>
              <a:rPr lang="en-US" dirty="0">
                <a:effectLst/>
              </a:rPr>
              <a:t>3. Nguy cơ hình thành sỏi thận và tổn thương thận</a:t>
            </a:r>
          </a:p>
          <a:p>
            <a:pPr>
              <a:lnSpc>
                <a:spcPct val="150000"/>
              </a:lnSpc>
            </a:pPr>
            <a:r>
              <a:rPr lang="en-US" dirty="0">
                <a:effectLst/>
              </a:rPr>
              <a:t>4. Nguy cơ bị tác dụng không mong muốn của thuốc điều trị</a:t>
            </a:r>
          </a:p>
          <a:p>
            <a:pPr>
              <a:lnSpc>
                <a:spcPct val="150000"/>
              </a:lnSpc>
            </a:pPr>
            <a:r>
              <a:rPr lang="en-US" dirty="0">
                <a:effectLst/>
              </a:rPr>
              <a:t>5. Lo lắng về bệnh</a:t>
            </a:r>
          </a:p>
          <a:p>
            <a:pPr>
              <a:lnSpc>
                <a:spcPct val="150000"/>
              </a:lnSpc>
            </a:pPr>
            <a:r>
              <a:rPr lang="en-US" dirty="0">
                <a:effectLst/>
              </a:rPr>
              <a:t>6. Thiếu hiểu biết về bệnh</a:t>
            </a:r>
          </a:p>
          <a:p>
            <a:pPr>
              <a:lnSpc>
                <a:spcPct val="150000"/>
              </a:lnSpc>
            </a:pPr>
            <a:endParaRPr lang="en-US" dirty="0"/>
          </a:p>
        </p:txBody>
      </p:sp>
    </p:spTree>
    <p:extLst>
      <p:ext uri="{BB962C8B-B14F-4D97-AF65-F5344CB8AC3E}">
        <p14:creationId xmlns:p14="http://schemas.microsoft.com/office/powerpoint/2010/main" val="11921500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dirty="0">
                <a:solidFill>
                  <a:srgbClr val="FF0000"/>
                </a:solidFill>
              </a:rPr>
              <a:t>1. ĐẠI CƯƠNG</a:t>
            </a:r>
            <a:endParaRPr lang="en-US" dirty="0">
              <a:solidFill>
                <a:srgbClr val="FF0000"/>
              </a:solidFill>
            </a:endParaRPr>
          </a:p>
          <a:p>
            <a:pPr>
              <a:lnSpc>
                <a:spcPct val="150000"/>
              </a:lnSpc>
            </a:pPr>
            <a:r>
              <a:rPr lang="en-US" b="1" dirty="0">
                <a:solidFill>
                  <a:srgbClr val="FF0000"/>
                </a:solidFill>
              </a:rPr>
              <a:t>1.1. Khái niệm</a:t>
            </a:r>
            <a:r>
              <a:rPr lang="en-US" dirty="0">
                <a:solidFill>
                  <a:srgbClr val="FF0000"/>
                </a:solidFill>
              </a:rPr>
              <a:t>:</a:t>
            </a:r>
            <a:br>
              <a:rPr lang="en-US" dirty="0"/>
            </a:br>
            <a:r>
              <a:rPr lang="en-US" dirty="0"/>
              <a:t>* Gút (Gout) là bệnh lý </a:t>
            </a:r>
            <a:r>
              <a:rPr lang="en-US" dirty="0">
                <a:solidFill>
                  <a:srgbClr val="FF0000"/>
                </a:solidFill>
              </a:rPr>
              <a:t>RL chuyển hóa </a:t>
            </a:r>
            <a:r>
              <a:rPr lang="en-US" dirty="0"/>
              <a:t>các nhân </a:t>
            </a:r>
            <a:r>
              <a:rPr lang="en-US" dirty="0">
                <a:solidFill>
                  <a:srgbClr val="FF0000"/>
                </a:solidFill>
              </a:rPr>
              <a:t>purin, </a:t>
            </a:r>
            <a:r>
              <a:rPr lang="en-US" dirty="0"/>
              <a:t>có đặc điểm là tăng </a:t>
            </a:r>
            <a:r>
              <a:rPr lang="en-US" dirty="0">
                <a:solidFill>
                  <a:srgbClr val="FF0000"/>
                </a:solidFill>
              </a:rPr>
              <a:t>acid uric (AU) máu</a:t>
            </a:r>
            <a:r>
              <a:rPr lang="en-US" dirty="0"/>
              <a:t>, gây lắng đọng các tinh thể </a:t>
            </a:r>
            <a:r>
              <a:rPr lang="en-US" dirty="0">
                <a:solidFill>
                  <a:srgbClr val="FF0000"/>
                </a:solidFill>
              </a:rPr>
              <a:t>monosodium urat ở các mô.</a:t>
            </a:r>
          </a:p>
          <a:p>
            <a:pPr>
              <a:lnSpc>
                <a:spcPct val="150000"/>
              </a:lnSpc>
            </a:pPr>
            <a:r>
              <a:rPr lang="en-US" dirty="0"/>
              <a:t>* Tăng acid uric: </a:t>
            </a:r>
            <a:r>
              <a:rPr lang="en-US" dirty="0">
                <a:solidFill>
                  <a:srgbClr val="FF0000"/>
                </a:solidFill>
              </a:rPr>
              <a:t>Nam &gt; 7,0 mg/l; Nữ &gt; 6,0 mg/l</a:t>
            </a:r>
          </a:p>
          <a:p>
            <a:pPr>
              <a:lnSpc>
                <a:spcPct val="150000"/>
              </a:lnSpc>
            </a:pPr>
            <a:r>
              <a:rPr lang="en-US" dirty="0"/>
              <a:t>Nồng độ urat huyết thanh liên quan với nồng độ ure, creatinin máu, khối lượng cơ thể, chiều cao, tuổi, HA và uống rượu.</a:t>
            </a:r>
          </a:p>
          <a:p>
            <a:pPr>
              <a:lnSpc>
                <a:spcPct val="150000"/>
              </a:lnSpc>
            </a:pPr>
            <a:endParaRPr lang="en-US" dirty="0"/>
          </a:p>
        </p:txBody>
      </p:sp>
    </p:spTree>
    <p:extLst>
      <p:ext uri="{BB962C8B-B14F-4D97-AF65-F5344CB8AC3E}">
        <p14:creationId xmlns:p14="http://schemas.microsoft.com/office/powerpoint/2010/main" val="1141150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lnSpcReduction="10000"/>
          </a:bodyPr>
          <a:lstStyle/>
          <a:p>
            <a:pPr>
              <a:lnSpc>
                <a:spcPct val="150000"/>
              </a:lnSpc>
            </a:pPr>
            <a:r>
              <a:rPr lang="en-US" b="1" dirty="0">
                <a:solidFill>
                  <a:srgbClr val="FF0000"/>
                </a:solidFill>
                <a:effectLst/>
              </a:rPr>
              <a:t>6.3. Lập và thực hiện kế hoạch chăm sóc</a:t>
            </a:r>
            <a:endParaRPr lang="en-US" dirty="0">
              <a:solidFill>
                <a:srgbClr val="FF0000"/>
              </a:solidFill>
              <a:effectLst/>
            </a:endParaRPr>
          </a:p>
          <a:p>
            <a:pPr>
              <a:lnSpc>
                <a:spcPct val="150000"/>
              </a:lnSpc>
            </a:pPr>
            <a:r>
              <a:rPr lang="en-US" dirty="0">
                <a:effectLst/>
              </a:rPr>
              <a:t>Mục tiêu:</a:t>
            </a:r>
          </a:p>
          <a:p>
            <a:pPr>
              <a:lnSpc>
                <a:spcPct val="150000"/>
              </a:lnSpc>
            </a:pPr>
            <a:r>
              <a:rPr lang="en-US" dirty="0">
                <a:effectLst/>
              </a:rPr>
              <a:t>1. Giảm đau khớp và hỗ trợ vận động</a:t>
            </a:r>
          </a:p>
          <a:p>
            <a:pPr>
              <a:lnSpc>
                <a:spcPct val="150000"/>
              </a:lnSpc>
            </a:pPr>
            <a:r>
              <a:rPr lang="en-US" dirty="0">
                <a:effectLst/>
              </a:rPr>
              <a:t>2. Lập chế độ dinh dưỡng phù hợp </a:t>
            </a:r>
          </a:p>
          <a:p>
            <a:pPr>
              <a:lnSpc>
                <a:spcPct val="150000"/>
              </a:lnSpc>
            </a:pPr>
            <a:r>
              <a:rPr lang="en-US" dirty="0">
                <a:effectLst/>
              </a:rPr>
              <a:t>3. Đề phòng nguy cơ hình thành sỏi thận và tổn thương thận</a:t>
            </a:r>
          </a:p>
          <a:p>
            <a:pPr>
              <a:lnSpc>
                <a:spcPct val="150000"/>
              </a:lnSpc>
            </a:pPr>
            <a:r>
              <a:rPr lang="en-US" dirty="0">
                <a:effectLst/>
              </a:rPr>
              <a:t>4. Đề phòng các tác dụng không mong muốn của thuốc điều trị</a:t>
            </a:r>
          </a:p>
          <a:p>
            <a:pPr>
              <a:lnSpc>
                <a:spcPct val="150000"/>
              </a:lnSpc>
            </a:pPr>
            <a:r>
              <a:rPr lang="en-US" dirty="0">
                <a:effectLst/>
              </a:rPr>
              <a:t>5. Giảm lo lắng </a:t>
            </a:r>
          </a:p>
          <a:p>
            <a:pPr>
              <a:lnSpc>
                <a:spcPct val="150000"/>
              </a:lnSpc>
            </a:pPr>
            <a:r>
              <a:rPr lang="en-US" dirty="0">
                <a:effectLst/>
              </a:rPr>
              <a:t>6. Giáo dục sức khoẻ</a:t>
            </a:r>
          </a:p>
          <a:p>
            <a:pPr>
              <a:lnSpc>
                <a:spcPct val="150000"/>
              </a:lnSpc>
            </a:pPr>
            <a:endParaRPr lang="en-US" dirty="0"/>
          </a:p>
        </p:txBody>
      </p:sp>
    </p:spTree>
    <p:extLst>
      <p:ext uri="{BB962C8B-B14F-4D97-AF65-F5344CB8AC3E}">
        <p14:creationId xmlns:p14="http://schemas.microsoft.com/office/powerpoint/2010/main" val="60258115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fontScale="85000" lnSpcReduction="20000"/>
          </a:bodyPr>
          <a:lstStyle/>
          <a:p>
            <a:pPr>
              <a:lnSpc>
                <a:spcPct val="150000"/>
              </a:lnSpc>
            </a:pPr>
            <a:r>
              <a:rPr lang="en-US" b="1" dirty="0"/>
              <a:t>6.3.1. Giảm đau và hỗ trợ vận động</a:t>
            </a:r>
            <a:endParaRPr lang="en-US" dirty="0"/>
          </a:p>
          <a:p>
            <a:pPr>
              <a:lnSpc>
                <a:spcPct val="150000"/>
              </a:lnSpc>
            </a:pPr>
            <a:r>
              <a:rPr lang="en-US" dirty="0"/>
              <a:t>- Nghỉ ngơi tương đối. Tránh gắng sức, tránh căng thẳng, tránh thức quá khuya, tránh lạnh.</a:t>
            </a:r>
          </a:p>
          <a:p>
            <a:pPr>
              <a:lnSpc>
                <a:spcPct val="150000"/>
              </a:lnSpc>
            </a:pPr>
            <a:r>
              <a:rPr lang="en-US" dirty="0"/>
              <a:t>- Hướng dẫn chườm lạnh: 10 - 15 phút </a:t>
            </a:r>
          </a:p>
          <a:p>
            <a:pPr>
              <a:lnSpc>
                <a:spcPct val="150000"/>
              </a:lnSpc>
            </a:pPr>
            <a:r>
              <a:rPr lang="en-US" dirty="0"/>
              <a:t>- Ngâm chân nước ấm, không nên dùng nước quá nóng, cũng không nên ngâm lúc đang bị viêm cấp.</a:t>
            </a:r>
          </a:p>
          <a:p>
            <a:pPr>
              <a:lnSpc>
                <a:spcPct val="150000"/>
              </a:lnSpc>
            </a:pPr>
            <a:r>
              <a:rPr lang="en-US" dirty="0"/>
              <a:t>- Thực hiện thuốc giảm đau theo y lệnh. </a:t>
            </a:r>
          </a:p>
          <a:p>
            <a:pPr>
              <a:lnSpc>
                <a:spcPct val="150000"/>
              </a:lnSpc>
            </a:pPr>
            <a:r>
              <a:rPr lang="en-US" dirty="0"/>
              <a:t>- Tập luyện, vận động thường xuyên, vừa sức.</a:t>
            </a:r>
          </a:p>
          <a:p>
            <a:pPr>
              <a:lnSpc>
                <a:spcPct val="150000"/>
              </a:lnSpc>
            </a:pPr>
            <a:r>
              <a:rPr lang="en-US" dirty="0"/>
              <a:t>- Khi bệnh chuyển sang mạn tính cần có chế độ tập luyện thường xuyên, kết hợp với VLTL và PHCN để tránh teo cơ, cứng khớp và hạn chế biến dạng khớp.</a:t>
            </a:r>
          </a:p>
          <a:p>
            <a:pPr>
              <a:lnSpc>
                <a:spcPct val="150000"/>
              </a:lnSpc>
            </a:pPr>
            <a:endParaRPr lang="en-US" dirty="0"/>
          </a:p>
        </p:txBody>
      </p:sp>
    </p:spTree>
    <p:extLst>
      <p:ext uri="{BB962C8B-B14F-4D97-AF65-F5344CB8AC3E}">
        <p14:creationId xmlns:p14="http://schemas.microsoft.com/office/powerpoint/2010/main" val="3074096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a:bodyPr>
          <a:lstStyle/>
          <a:p>
            <a:pPr>
              <a:lnSpc>
                <a:spcPct val="150000"/>
              </a:lnSpc>
            </a:pPr>
            <a:r>
              <a:rPr lang="en-US" b="1" dirty="0"/>
              <a:t>6.3.2. Chế độ ăn uống</a:t>
            </a:r>
            <a:endParaRPr lang="en-US" dirty="0"/>
          </a:p>
          <a:p>
            <a:pPr>
              <a:lnSpc>
                <a:spcPct val="150000"/>
              </a:lnSpc>
            </a:pPr>
            <a:r>
              <a:rPr lang="en-US" dirty="0"/>
              <a:t>- Giảm bớt những thực phẩm giàu đạm trong khẩu phần ăn:</a:t>
            </a:r>
            <a:br>
              <a:rPr lang="en-US" dirty="0"/>
            </a:br>
            <a:r>
              <a:rPr lang="en-US" dirty="0"/>
              <a:t>+ Kiêng tuyệt đối thực phẩm giàu đạm có gốc Purin </a:t>
            </a:r>
          </a:p>
          <a:p>
            <a:pPr>
              <a:lnSpc>
                <a:spcPct val="150000"/>
              </a:lnSpc>
            </a:pPr>
            <a:r>
              <a:rPr lang="en-US" dirty="0"/>
              <a:t>+ Đạm thực vật: đậu hạt nói chung nhất là các loại đậu ăn cả hạt như: đậu trắng, đậu đỏ, đậu xanh…</a:t>
            </a:r>
            <a:br>
              <a:rPr lang="en-US" dirty="0"/>
            </a:br>
            <a:r>
              <a:rPr lang="en-US" dirty="0"/>
              <a:t>- Kiêng tất cả các loại thực phẩm có tốc độ tăng trưởng nhanh như: Măng tre, măng trúc, măng tây, nấm, giá, dọc mùng vì sẽ làm gia tăng tốc độ tổng hợp acid uric trong cơ thể.</a:t>
            </a:r>
          </a:p>
        </p:txBody>
      </p:sp>
    </p:spTree>
    <p:extLst>
      <p:ext uri="{BB962C8B-B14F-4D97-AF65-F5344CB8AC3E}">
        <p14:creationId xmlns:p14="http://schemas.microsoft.com/office/powerpoint/2010/main" val="26512049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fontScale="92500"/>
          </a:bodyPr>
          <a:lstStyle/>
          <a:p>
            <a:pPr>
              <a:lnSpc>
                <a:spcPct val="150000"/>
              </a:lnSpc>
            </a:pPr>
            <a:r>
              <a:rPr lang="en-US" dirty="0"/>
              <a:t>- Giảm các thực phẩm giàu chất béo no như: Mỡ, da động vật, thức ăn chiên, quay, thực phẩm chế biến với các chất béo no như: Mì tôm, thức ăn nhanh.</a:t>
            </a:r>
            <a:br>
              <a:rPr lang="en-US" dirty="0"/>
            </a:br>
            <a:r>
              <a:rPr lang="en-US" dirty="0"/>
              <a:t>- Duy trì cân nặng hợp lý. Không nên nhịn đói để giảm cân nhanh vì như vậy càng làm tăng axit uric máu.</a:t>
            </a:r>
          </a:p>
          <a:p>
            <a:pPr>
              <a:lnSpc>
                <a:spcPct val="150000"/>
              </a:lnSpc>
            </a:pPr>
            <a:r>
              <a:rPr lang="en-US" dirty="0"/>
              <a:t>- Nên tránh hoàn toàn rượu bia. </a:t>
            </a:r>
          </a:p>
          <a:p>
            <a:pPr>
              <a:lnSpc>
                <a:spcPct val="150000"/>
              </a:lnSpc>
            </a:pPr>
            <a:r>
              <a:rPr lang="en-US" dirty="0"/>
              <a:t>- Uống nhiều nước (2 lít nước/ngày), hoặc uống thêm nước khoáng chứa kiềm (nước sô đa). Giảm các đồ uống có tính toan như: nước cam, chanh, nước trái cây giàu vitamin C vì làm tăng nguy cơ sỏi thận.</a:t>
            </a:r>
          </a:p>
        </p:txBody>
      </p:sp>
    </p:spTree>
    <p:extLst>
      <p:ext uri="{BB962C8B-B14F-4D97-AF65-F5344CB8AC3E}">
        <p14:creationId xmlns:p14="http://schemas.microsoft.com/office/powerpoint/2010/main" val="18008318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a:bodyPr>
          <a:lstStyle/>
          <a:p>
            <a:pPr>
              <a:lnSpc>
                <a:spcPct val="150000"/>
              </a:lnSpc>
            </a:pPr>
            <a:r>
              <a:rPr lang="en-US" b="1" dirty="0"/>
              <a:t>6.3.3. Phòng nguy cơ hình thành sỏi thận và tổn thương thận</a:t>
            </a:r>
            <a:endParaRPr lang="en-US" dirty="0"/>
          </a:p>
          <a:p>
            <a:pPr>
              <a:lnSpc>
                <a:spcPct val="150000"/>
              </a:lnSpc>
            </a:pPr>
            <a:r>
              <a:rPr lang="en-US" dirty="0"/>
              <a:t>- Chế độ ăn hạn chế tăng AU (như trên)</a:t>
            </a:r>
          </a:p>
          <a:p>
            <a:pPr>
              <a:lnSpc>
                <a:spcPct val="150000"/>
              </a:lnSpc>
            </a:pPr>
            <a:r>
              <a:rPr lang="en-US" dirty="0"/>
              <a:t>- Uống nhiều nước (đảm bảo khoảng 2-3 lít nước/ ngày), hoặc uống thêm nước khoáng chứa kiềm (nước sô đa). </a:t>
            </a:r>
          </a:p>
          <a:p>
            <a:pPr>
              <a:lnSpc>
                <a:spcPct val="150000"/>
              </a:lnSpc>
            </a:pPr>
            <a:r>
              <a:rPr lang="en-US" dirty="0"/>
              <a:t>- Giảm các đồ uống có tính toan như: nước cam, chanh, nước trái cây giàu vitamin C vì làm tăng nguy cơ kết tinh urat ở ống thận, tăng nguy cơ sỏi thận.</a:t>
            </a:r>
          </a:p>
          <a:p>
            <a:pPr>
              <a:lnSpc>
                <a:spcPct val="150000"/>
              </a:lnSpc>
            </a:pPr>
            <a:endParaRPr lang="en-US" dirty="0"/>
          </a:p>
        </p:txBody>
      </p:sp>
    </p:spTree>
    <p:extLst>
      <p:ext uri="{BB962C8B-B14F-4D97-AF65-F5344CB8AC3E}">
        <p14:creationId xmlns:p14="http://schemas.microsoft.com/office/powerpoint/2010/main" val="14747514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dirty="0"/>
              <a:t>6.3.4. Phòng các tác dụng không mong muốn của thuốc điều trị</a:t>
            </a:r>
            <a:endParaRPr lang="en-US" dirty="0"/>
          </a:p>
          <a:p>
            <a:pPr>
              <a:lnSpc>
                <a:spcPct val="150000"/>
              </a:lnSpc>
            </a:pPr>
            <a:r>
              <a:rPr lang="en-US" dirty="0"/>
              <a:t>- Với các thuốc chống viêm nên cho người bệnh uống thuốc sau khi ăn no, uống với nhiều nước </a:t>
            </a:r>
          </a:p>
          <a:p>
            <a:pPr>
              <a:lnSpc>
                <a:spcPct val="150000"/>
              </a:lnSpc>
            </a:pPr>
            <a:r>
              <a:rPr lang="en-US" dirty="0"/>
              <a:t>- Với các thuốc có thể gây quá mẫn cho người bệnh thì cần theo dõi sát và phát hiện sớm các dấu hiệu của quá mẫn, đặc biệt là shock phản vệ</a:t>
            </a:r>
          </a:p>
        </p:txBody>
      </p:sp>
    </p:spTree>
    <p:extLst>
      <p:ext uri="{BB962C8B-B14F-4D97-AF65-F5344CB8AC3E}">
        <p14:creationId xmlns:p14="http://schemas.microsoft.com/office/powerpoint/2010/main" val="37088342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dirty="0"/>
              <a:t>6.3.5. Giảm lo lắng</a:t>
            </a:r>
            <a:endParaRPr lang="en-US" dirty="0"/>
          </a:p>
          <a:p>
            <a:pPr>
              <a:lnSpc>
                <a:spcPct val="150000"/>
              </a:lnSpc>
            </a:pPr>
            <a:r>
              <a:rPr lang="en-US" dirty="0"/>
              <a:t>- Động viên, thực hiện các CS giảm nhẹ giúp NB đỡ lo lắng và yên tâm điều trị</a:t>
            </a:r>
          </a:p>
          <a:p>
            <a:pPr>
              <a:lnSpc>
                <a:spcPct val="150000"/>
              </a:lnSpc>
            </a:pPr>
            <a:r>
              <a:rPr lang="en-US" dirty="0"/>
              <a:t>- Giải thích rõ về việc điều trị lâu dài, cũng như các tác dụng không mong muốn có thể xảy ra khi điều trị thuốc.</a:t>
            </a:r>
          </a:p>
          <a:p>
            <a:pPr>
              <a:lnSpc>
                <a:spcPct val="150000"/>
              </a:lnSpc>
            </a:pPr>
            <a:r>
              <a:rPr lang="en-US" dirty="0"/>
              <a:t>- Hướng dẫn tỉ mỉ, chu đáo về các biện pháp chăm sóc: giảm đau, dinh dưỡng, vận động.</a:t>
            </a:r>
          </a:p>
          <a:p>
            <a:pPr>
              <a:lnSpc>
                <a:spcPct val="150000"/>
              </a:lnSpc>
            </a:pPr>
            <a:endParaRPr lang="en-US" dirty="0"/>
          </a:p>
        </p:txBody>
      </p:sp>
    </p:spTree>
    <p:extLst>
      <p:ext uri="{BB962C8B-B14F-4D97-AF65-F5344CB8AC3E}">
        <p14:creationId xmlns:p14="http://schemas.microsoft.com/office/powerpoint/2010/main" val="12144592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dirty="0"/>
              <a:t>6.3.6. Giáo dục sức khỏe</a:t>
            </a:r>
            <a:endParaRPr lang="en-US" dirty="0"/>
          </a:p>
          <a:p>
            <a:pPr>
              <a:lnSpc>
                <a:spcPct val="150000"/>
              </a:lnSpc>
            </a:pPr>
            <a:r>
              <a:rPr lang="en-US" dirty="0"/>
              <a:t>- Giải thích về bệnh: Nguyên nhân, triệu chứng, biến chứng </a:t>
            </a:r>
          </a:p>
          <a:p>
            <a:pPr>
              <a:lnSpc>
                <a:spcPct val="150000"/>
              </a:lnSpc>
            </a:pPr>
            <a:r>
              <a:rPr lang="en-US" dirty="0"/>
              <a:t>- Hướng dẫn người bệnh các biện pháp giảm đau</a:t>
            </a:r>
          </a:p>
          <a:p>
            <a:pPr>
              <a:lnSpc>
                <a:spcPct val="150000"/>
              </a:lnSpc>
            </a:pPr>
            <a:r>
              <a:rPr lang="en-US" dirty="0"/>
              <a:t>- Tư vấn chế độ dinh dưỡng và nghỉ ngơi hợp lý</a:t>
            </a:r>
          </a:p>
          <a:p>
            <a:pPr>
              <a:lnSpc>
                <a:spcPct val="150000"/>
              </a:lnSpc>
            </a:pPr>
            <a:r>
              <a:rPr lang="en-US" dirty="0"/>
              <a:t>- Hướng dẫn NB sử dụng thuốc đúng theo đơn khi ra viện và các biện pháp hạn chế các tác dụng không mong muốn của thuốc.</a:t>
            </a:r>
          </a:p>
          <a:p>
            <a:pPr>
              <a:lnSpc>
                <a:spcPct val="150000"/>
              </a:lnSpc>
            </a:pPr>
            <a:endParaRPr lang="en-US" dirty="0"/>
          </a:p>
        </p:txBody>
      </p:sp>
    </p:spTree>
    <p:extLst>
      <p:ext uri="{BB962C8B-B14F-4D97-AF65-F5344CB8AC3E}">
        <p14:creationId xmlns:p14="http://schemas.microsoft.com/office/powerpoint/2010/main" val="9455890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b="1" dirty="0">
                <a:solidFill>
                  <a:srgbClr val="FF0000"/>
                </a:solidFill>
              </a:rPr>
              <a:t>6.4. Đánh giá</a:t>
            </a:r>
            <a:endParaRPr lang="en-US" dirty="0">
              <a:solidFill>
                <a:srgbClr val="FF0000"/>
              </a:solidFill>
            </a:endParaRPr>
          </a:p>
          <a:p>
            <a:pPr>
              <a:lnSpc>
                <a:spcPct val="150000"/>
              </a:lnSpc>
            </a:pPr>
            <a:r>
              <a:rPr lang="en-US" dirty="0"/>
              <a:t>Người bệnh Gút được đánh giá là chăm sóc tốt nếu</a:t>
            </a:r>
          </a:p>
          <a:p>
            <a:pPr>
              <a:lnSpc>
                <a:spcPct val="150000"/>
              </a:lnSpc>
            </a:pPr>
            <a:r>
              <a:rPr lang="en-US" dirty="0"/>
              <a:t>- Người bệnh đỡ đau</a:t>
            </a:r>
          </a:p>
          <a:p>
            <a:pPr>
              <a:lnSpc>
                <a:spcPct val="150000"/>
              </a:lnSpc>
            </a:pPr>
            <a:r>
              <a:rPr lang="en-US" dirty="0"/>
              <a:t>- Hiểu biết về chế độ ăn uống, nghỉ ngơi</a:t>
            </a:r>
          </a:p>
          <a:p>
            <a:pPr>
              <a:lnSpc>
                <a:spcPct val="150000"/>
              </a:lnSpc>
            </a:pPr>
            <a:r>
              <a:rPr lang="en-US" dirty="0"/>
              <a:t>- Biết được các biểu hiện bệnh lý nặng lên và đi khám định kỳ theo tình trạng bệnh</a:t>
            </a:r>
            <a:br>
              <a:rPr lang="en-US" dirty="0"/>
            </a:br>
            <a:endParaRPr lang="en-US" dirty="0"/>
          </a:p>
          <a:p>
            <a:pPr>
              <a:lnSpc>
                <a:spcPct val="150000"/>
              </a:lnSpc>
            </a:pPr>
            <a:endParaRPr lang="en-US" dirty="0"/>
          </a:p>
        </p:txBody>
      </p:sp>
    </p:spTree>
    <p:extLst>
      <p:ext uri="{BB962C8B-B14F-4D97-AF65-F5344CB8AC3E}">
        <p14:creationId xmlns:p14="http://schemas.microsoft.com/office/powerpoint/2010/main" val="28536947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Autofit/>
          </a:bodyPr>
          <a:lstStyle/>
          <a:p>
            <a:pPr>
              <a:lnSpc>
                <a:spcPct val="150000"/>
              </a:lnSpc>
            </a:pPr>
            <a:r>
              <a:rPr lang="en-US" sz="3200" b="1" dirty="0"/>
              <a:t>1.2. Dịch tễ học:</a:t>
            </a:r>
            <a:br>
              <a:rPr lang="en-US" sz="3200" dirty="0"/>
            </a:br>
            <a:r>
              <a:rPr lang="en-US" sz="3200" dirty="0"/>
              <a:t>- </a:t>
            </a:r>
            <a:r>
              <a:rPr lang="en-US" sz="3200" dirty="0" err="1"/>
              <a:t>Chiếm</a:t>
            </a:r>
            <a:r>
              <a:rPr lang="en-US" sz="3200" dirty="0"/>
              <a:t> 0,02 - 0,2% dân số</a:t>
            </a:r>
          </a:p>
          <a:p>
            <a:pPr>
              <a:lnSpc>
                <a:spcPct val="150000"/>
              </a:lnSpc>
            </a:pPr>
            <a:r>
              <a:rPr lang="en-US" sz="3200" dirty="0">
                <a:solidFill>
                  <a:srgbClr val="FF0000"/>
                </a:solidFill>
              </a:rPr>
              <a:t>- Chủ yếu gặp ở nam giới (95%), 30 – 40 tuổi</a:t>
            </a:r>
          </a:p>
          <a:p>
            <a:pPr>
              <a:lnSpc>
                <a:spcPct val="150000"/>
              </a:lnSpc>
            </a:pPr>
            <a:r>
              <a:rPr lang="en-US" sz="3200" dirty="0"/>
              <a:t>- Ở nữ ít khi xảy ra trước tuổi mãn kinh.</a:t>
            </a:r>
            <a:br>
              <a:rPr lang="en-US" sz="3200" dirty="0"/>
            </a:br>
            <a:r>
              <a:rPr lang="en-US" sz="3200" dirty="0"/>
              <a:t>- Gút đứng hàng </a:t>
            </a:r>
            <a:r>
              <a:rPr lang="en-US" sz="3200" dirty="0">
                <a:solidFill>
                  <a:srgbClr val="FF0000"/>
                </a:solidFill>
              </a:rPr>
              <a:t>thứ tư </a:t>
            </a:r>
            <a:r>
              <a:rPr lang="en-US" sz="3200" dirty="0"/>
              <a:t>trong các bệnh khớp điều trị nội trú thường gặp.</a:t>
            </a:r>
          </a:p>
        </p:txBody>
      </p:sp>
    </p:spTree>
    <p:extLst>
      <p:ext uri="{BB962C8B-B14F-4D97-AF65-F5344CB8AC3E}">
        <p14:creationId xmlns:p14="http://schemas.microsoft.com/office/powerpoint/2010/main" val="1691625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normAutofit lnSpcReduction="10000"/>
          </a:bodyPr>
          <a:lstStyle/>
          <a:p>
            <a:pPr>
              <a:lnSpc>
                <a:spcPct val="150000"/>
              </a:lnSpc>
            </a:pPr>
            <a:r>
              <a:rPr lang="en-US" b="1" dirty="0"/>
              <a:t>2. PHÂN LOẠI GÚT THEO NGUYÊN NHÂN</a:t>
            </a:r>
            <a:br>
              <a:rPr lang="en-US" dirty="0"/>
            </a:br>
            <a:r>
              <a:rPr lang="en-US" i="1" dirty="0"/>
              <a:t>2.2.1. Gút nguyên phát </a:t>
            </a:r>
            <a:r>
              <a:rPr lang="en-US" i="1" dirty="0">
                <a:solidFill>
                  <a:srgbClr val="FF0000"/>
                </a:solidFill>
              </a:rPr>
              <a:t>(&gt; 95%)</a:t>
            </a:r>
            <a:endParaRPr lang="en-US" dirty="0">
              <a:solidFill>
                <a:srgbClr val="FF0000"/>
              </a:solidFill>
            </a:endParaRPr>
          </a:p>
          <a:p>
            <a:pPr>
              <a:lnSpc>
                <a:spcPct val="150000"/>
              </a:lnSpc>
            </a:pPr>
            <a:r>
              <a:rPr lang="en-US" dirty="0">
                <a:solidFill>
                  <a:srgbClr val="FF0000"/>
                </a:solidFill>
              </a:rPr>
              <a:t>- Yếu tố di truyền: 1/3 người bệnh gút có cha/mẹ bị gút. </a:t>
            </a:r>
            <a:r>
              <a:rPr lang="en-US" dirty="0"/>
              <a:t>Trong gia đình người bệnh gút có tới </a:t>
            </a:r>
            <a:r>
              <a:rPr lang="en-US" dirty="0">
                <a:solidFill>
                  <a:srgbClr val="FF0000"/>
                </a:solidFill>
              </a:rPr>
              <a:t>20 % trường hợp có tăng AU máu.</a:t>
            </a:r>
          </a:p>
          <a:p>
            <a:pPr>
              <a:lnSpc>
                <a:spcPct val="150000"/>
              </a:lnSpc>
            </a:pPr>
            <a:r>
              <a:rPr lang="en-US" dirty="0">
                <a:solidFill>
                  <a:srgbClr val="FF0000"/>
                </a:solidFill>
              </a:rPr>
              <a:t>- Yếu tố thức ăn</a:t>
            </a:r>
            <a:r>
              <a:rPr lang="en-US" dirty="0"/>
              <a:t>: bệnh khởi phát thường do ăn uống quá nhiều </a:t>
            </a:r>
            <a:r>
              <a:rPr lang="en-US" dirty="0">
                <a:solidFill>
                  <a:srgbClr val="FF0000"/>
                </a:solidFill>
              </a:rPr>
              <a:t>bia, rượu, đạm.</a:t>
            </a:r>
          </a:p>
          <a:p>
            <a:pPr>
              <a:lnSpc>
                <a:spcPct val="150000"/>
              </a:lnSpc>
            </a:pPr>
            <a:r>
              <a:rPr lang="en-US" dirty="0"/>
              <a:t>+ Bia, rượu chứa nhiều purin có nguy cơ cao nhất. </a:t>
            </a:r>
          </a:p>
          <a:p>
            <a:pPr>
              <a:lnSpc>
                <a:spcPct val="150000"/>
              </a:lnSpc>
            </a:pPr>
            <a:r>
              <a:rPr lang="en-US" dirty="0"/>
              <a:t>+ Thức ăn: </a:t>
            </a:r>
            <a:r>
              <a:rPr lang="en-US" dirty="0">
                <a:solidFill>
                  <a:srgbClr val="FF0000"/>
                </a:solidFill>
              </a:rPr>
              <a:t>ăn nhiều hải sản làm tăng 50% nguy cơ gút</a:t>
            </a:r>
            <a:r>
              <a:rPr lang="en-US" dirty="0"/>
              <a:t>. Dùng sữa, sữa chua làm giảm nồng độ urat huyết thanh.</a:t>
            </a:r>
          </a:p>
        </p:txBody>
      </p:sp>
    </p:spTree>
    <p:extLst>
      <p:ext uri="{BB962C8B-B14F-4D97-AF65-F5344CB8AC3E}">
        <p14:creationId xmlns:p14="http://schemas.microsoft.com/office/powerpoint/2010/main" val="249096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6669" y="347730"/>
            <a:ext cx="11199254" cy="5945143"/>
          </a:xfrm>
        </p:spPr>
        <p:txBody>
          <a:bodyPr/>
          <a:lstStyle/>
          <a:p>
            <a:pPr>
              <a:lnSpc>
                <a:spcPct val="150000"/>
              </a:lnSpc>
            </a:pPr>
            <a:r>
              <a:rPr lang="en-US" i="1" dirty="0"/>
              <a:t>2.2.2. Gút thứ phát (</a:t>
            </a:r>
            <a:r>
              <a:rPr lang="en-US" i="1" dirty="0">
                <a:solidFill>
                  <a:srgbClr val="FF0000"/>
                </a:solidFill>
              </a:rPr>
              <a:t>2-5%)</a:t>
            </a:r>
            <a:endParaRPr lang="en-US" dirty="0">
              <a:solidFill>
                <a:srgbClr val="FF0000"/>
              </a:solidFill>
            </a:endParaRPr>
          </a:p>
          <a:p>
            <a:pPr>
              <a:lnSpc>
                <a:spcPct val="150000"/>
              </a:lnSpc>
            </a:pPr>
            <a:r>
              <a:rPr lang="en-US" b="1" dirty="0"/>
              <a:t>- Suy thận mạn tính: </a:t>
            </a:r>
            <a:r>
              <a:rPr lang="en-US" dirty="0"/>
              <a:t>thường gặp là </a:t>
            </a:r>
            <a:r>
              <a:rPr lang="en-US" dirty="0">
                <a:solidFill>
                  <a:srgbClr val="FF0000"/>
                </a:solidFill>
              </a:rPr>
              <a:t>suy thận do thận đa nang và nhiễm độc chì </a:t>
            </a:r>
          </a:p>
          <a:p>
            <a:pPr>
              <a:lnSpc>
                <a:spcPct val="150000"/>
              </a:lnSpc>
            </a:pPr>
            <a:r>
              <a:rPr lang="en-US" b="1" dirty="0"/>
              <a:t>- Dùng thuốc lợi tiểu: </a:t>
            </a:r>
            <a:r>
              <a:rPr lang="en-US" dirty="0"/>
              <a:t>thiazid, furosemid làm giảm mức lọc cầu thận, tăng tái hấp thu urat. </a:t>
            </a:r>
          </a:p>
        </p:txBody>
      </p:sp>
    </p:spTree>
    <p:extLst>
      <p:ext uri="{BB962C8B-B14F-4D97-AF65-F5344CB8AC3E}">
        <p14:creationId xmlns:p14="http://schemas.microsoft.com/office/powerpoint/2010/main" val="1992014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77875"/>
          </a:xfrm>
        </p:spPr>
        <p:txBody>
          <a:bodyPr/>
          <a:lstStyle/>
          <a:p>
            <a:r>
              <a:rPr lang="en-US" b="1" dirty="0"/>
              <a:t> </a:t>
            </a:r>
            <a:r>
              <a:rPr lang="en-US" sz="3600" b="1" dirty="0"/>
              <a:t>TRIỆU CHỨNG LÂM SÀNG GÚT CẤP</a:t>
            </a:r>
            <a:endParaRPr lang="en-US" sz="3600" dirty="0"/>
          </a:p>
        </p:txBody>
      </p:sp>
      <p:sp>
        <p:nvSpPr>
          <p:cNvPr id="3" name="Content Placeholder 2"/>
          <p:cNvSpPr>
            <a:spLocks noGrp="1"/>
          </p:cNvSpPr>
          <p:nvPr>
            <p:ph idx="1"/>
          </p:nvPr>
        </p:nvSpPr>
        <p:spPr>
          <a:xfrm>
            <a:off x="784860" y="1143000"/>
            <a:ext cx="10515600" cy="5280660"/>
          </a:xfrm>
        </p:spPr>
        <p:txBody>
          <a:bodyPr>
            <a:normAutofit/>
          </a:bodyPr>
          <a:lstStyle/>
          <a:p>
            <a:r>
              <a:rPr lang="en-US" sz="4400" dirty="0" err="1"/>
              <a:t>Thường</a:t>
            </a:r>
            <a:r>
              <a:rPr lang="en-US" sz="4400" dirty="0"/>
              <a:t> </a:t>
            </a:r>
            <a:r>
              <a:rPr lang="en-US" sz="4400" dirty="0" err="1"/>
              <a:t>gặp</a:t>
            </a:r>
            <a:r>
              <a:rPr lang="en-US" sz="4400" dirty="0"/>
              <a:t> </a:t>
            </a:r>
            <a:r>
              <a:rPr lang="en-US" sz="4400" dirty="0" err="1"/>
              <a:t>các</a:t>
            </a:r>
            <a:r>
              <a:rPr lang="en-US" sz="4400" dirty="0"/>
              <a:t> </a:t>
            </a:r>
            <a:r>
              <a:rPr lang="en-US" sz="4400" dirty="0" err="1"/>
              <a:t>khớp</a:t>
            </a:r>
            <a:r>
              <a:rPr lang="en-US" sz="4400" dirty="0"/>
              <a:t> ở chi </a:t>
            </a:r>
            <a:r>
              <a:rPr lang="en-US" sz="4400" dirty="0" err="1"/>
              <a:t>dưới</a:t>
            </a:r>
            <a:r>
              <a:rPr lang="en-US" sz="4400" dirty="0"/>
              <a:t>: </a:t>
            </a:r>
            <a:r>
              <a:rPr lang="en-US" sz="4400" dirty="0" err="1">
                <a:solidFill>
                  <a:srgbClr val="FF0000"/>
                </a:solidFill>
              </a:rPr>
              <a:t>ngón</a:t>
            </a:r>
            <a:r>
              <a:rPr lang="en-US" sz="4400" dirty="0">
                <a:solidFill>
                  <a:srgbClr val="FF0000"/>
                </a:solidFill>
              </a:rPr>
              <a:t> </a:t>
            </a:r>
            <a:r>
              <a:rPr lang="en-US" sz="4400" dirty="0" err="1">
                <a:solidFill>
                  <a:srgbClr val="FF0000"/>
                </a:solidFill>
              </a:rPr>
              <a:t>chân</a:t>
            </a:r>
            <a:r>
              <a:rPr lang="en-US" sz="4400" dirty="0">
                <a:solidFill>
                  <a:srgbClr val="FF0000"/>
                </a:solidFill>
              </a:rPr>
              <a:t> </a:t>
            </a:r>
            <a:r>
              <a:rPr lang="en-US" sz="4400" dirty="0" err="1">
                <a:solidFill>
                  <a:srgbClr val="FF0000"/>
                </a:solidFill>
              </a:rPr>
              <a:t>cái</a:t>
            </a:r>
            <a:r>
              <a:rPr lang="en-US" sz="4400" dirty="0"/>
              <a:t>. </a:t>
            </a:r>
            <a:r>
              <a:rPr lang="en-US" sz="4400" dirty="0" err="1"/>
              <a:t>Các</a:t>
            </a:r>
            <a:r>
              <a:rPr lang="en-US" sz="4400" dirty="0"/>
              <a:t> </a:t>
            </a:r>
            <a:r>
              <a:rPr lang="en-US" sz="4400" dirty="0" err="1"/>
              <a:t>khớp</a:t>
            </a:r>
            <a:r>
              <a:rPr lang="en-US" sz="4400" dirty="0"/>
              <a:t> </a:t>
            </a:r>
            <a:r>
              <a:rPr lang="en-US" sz="4400" dirty="0" err="1"/>
              <a:t>thường</a:t>
            </a:r>
            <a:r>
              <a:rPr lang="en-US" sz="4400" dirty="0"/>
              <a:t> </a:t>
            </a:r>
            <a:r>
              <a:rPr lang="en-US" sz="4400" dirty="0" err="1"/>
              <a:t>đều</a:t>
            </a:r>
            <a:r>
              <a:rPr lang="en-US" sz="4400" dirty="0"/>
              <a:t> </a:t>
            </a:r>
            <a:r>
              <a:rPr lang="en-US" sz="4400" dirty="0" err="1"/>
              <a:t>có</a:t>
            </a:r>
            <a:r>
              <a:rPr lang="en-US" sz="4400" dirty="0"/>
              <a:t> </a:t>
            </a:r>
            <a:r>
              <a:rPr lang="en-US" sz="4400" dirty="0" err="1"/>
              <a:t>các</a:t>
            </a:r>
            <a:r>
              <a:rPr lang="en-US" sz="4400" dirty="0"/>
              <a:t> </a:t>
            </a:r>
            <a:r>
              <a:rPr lang="en-US" sz="4400" dirty="0" err="1"/>
              <a:t>đặc</a:t>
            </a:r>
            <a:r>
              <a:rPr lang="en-US" sz="4400" dirty="0"/>
              <a:t> </a:t>
            </a:r>
            <a:r>
              <a:rPr lang="en-US" sz="4400" dirty="0" err="1"/>
              <a:t>điểm</a:t>
            </a:r>
            <a:r>
              <a:rPr lang="en-US" sz="4400" dirty="0"/>
              <a:t> </a:t>
            </a:r>
            <a:r>
              <a:rPr lang="en-US" sz="4400" dirty="0" err="1"/>
              <a:t>như</a:t>
            </a:r>
            <a:r>
              <a:rPr lang="en-US" sz="4400" dirty="0"/>
              <a:t> </a:t>
            </a:r>
            <a:r>
              <a:rPr lang="en-US" sz="4400" dirty="0" err="1"/>
              <a:t>dưới</a:t>
            </a:r>
            <a:r>
              <a:rPr lang="en-US" sz="4400" dirty="0"/>
              <a:t> </a:t>
            </a:r>
            <a:r>
              <a:rPr lang="en-US" sz="4400" dirty="0" err="1"/>
              <a:t>đây</a:t>
            </a:r>
            <a:r>
              <a:rPr lang="en-US" sz="4400" dirty="0"/>
              <a:t>.</a:t>
            </a:r>
          </a:p>
          <a:p>
            <a:pPr marL="457200" indent="-457200">
              <a:buFontTx/>
              <a:buChar char="-"/>
            </a:pPr>
            <a:r>
              <a:rPr lang="en-US" sz="4400" dirty="0" err="1">
                <a:solidFill>
                  <a:srgbClr val="FF0000"/>
                </a:solidFill>
              </a:rPr>
              <a:t>Hoàn</a:t>
            </a:r>
            <a:r>
              <a:rPr lang="en-US" sz="4400" dirty="0">
                <a:solidFill>
                  <a:srgbClr val="FF0000"/>
                </a:solidFill>
              </a:rPr>
              <a:t> </a:t>
            </a:r>
            <a:r>
              <a:rPr lang="en-US" sz="4400" dirty="0" err="1">
                <a:solidFill>
                  <a:srgbClr val="FF0000"/>
                </a:solidFill>
              </a:rPr>
              <a:t>cảnh</a:t>
            </a:r>
            <a:r>
              <a:rPr lang="en-US" sz="4400" dirty="0">
                <a:solidFill>
                  <a:srgbClr val="FF0000"/>
                </a:solidFill>
              </a:rPr>
              <a:t> </a:t>
            </a:r>
            <a:r>
              <a:rPr lang="en-US" sz="4400" dirty="0" err="1">
                <a:solidFill>
                  <a:srgbClr val="FF0000"/>
                </a:solidFill>
              </a:rPr>
              <a:t>xuất</a:t>
            </a:r>
            <a:r>
              <a:rPr lang="en-US" sz="4400" dirty="0">
                <a:solidFill>
                  <a:srgbClr val="FF0000"/>
                </a:solidFill>
              </a:rPr>
              <a:t> </a:t>
            </a:r>
            <a:r>
              <a:rPr lang="en-US" sz="4400" dirty="0" err="1">
                <a:solidFill>
                  <a:srgbClr val="FF0000"/>
                </a:solidFill>
              </a:rPr>
              <a:t>hiện</a:t>
            </a:r>
            <a:r>
              <a:rPr lang="en-US" sz="4400" dirty="0">
                <a:solidFill>
                  <a:srgbClr val="FF0000"/>
                </a:solidFill>
              </a:rPr>
              <a:t>: </a:t>
            </a:r>
            <a:r>
              <a:rPr lang="en-US" sz="4400" dirty="0" err="1"/>
              <a:t>tự</a:t>
            </a:r>
            <a:r>
              <a:rPr lang="en-US" sz="4400" dirty="0"/>
              <a:t> </a:t>
            </a:r>
            <a:r>
              <a:rPr lang="en-US" sz="4400" dirty="0" err="1"/>
              <a:t>phát</a:t>
            </a:r>
            <a:r>
              <a:rPr lang="en-US" sz="4400" dirty="0"/>
              <a:t> </a:t>
            </a:r>
            <a:r>
              <a:rPr lang="en-US" sz="4400" dirty="0" err="1"/>
              <a:t>hoặc</a:t>
            </a:r>
            <a:r>
              <a:rPr lang="en-US" sz="4400" dirty="0"/>
              <a:t> </a:t>
            </a:r>
            <a:r>
              <a:rPr lang="en-US" sz="4400" dirty="0" err="1"/>
              <a:t>sau</a:t>
            </a:r>
            <a:r>
              <a:rPr lang="en-US" sz="4400" dirty="0"/>
              <a:t> </a:t>
            </a:r>
            <a:r>
              <a:rPr lang="en-US" sz="4400" dirty="0" err="1"/>
              <a:t>bữa</a:t>
            </a:r>
            <a:r>
              <a:rPr lang="en-US" sz="4400" dirty="0"/>
              <a:t> </a:t>
            </a:r>
            <a:r>
              <a:rPr lang="en-US" sz="4400" dirty="0" err="1"/>
              <a:t>ăn</a:t>
            </a:r>
            <a:r>
              <a:rPr lang="en-US" sz="4400" dirty="0"/>
              <a:t> </a:t>
            </a:r>
            <a:r>
              <a:rPr lang="en-US" sz="4400" dirty="0" err="1">
                <a:solidFill>
                  <a:srgbClr val="FF0000"/>
                </a:solidFill>
              </a:rPr>
              <a:t>nhiều</a:t>
            </a:r>
            <a:r>
              <a:rPr lang="en-US" sz="4400" dirty="0">
                <a:solidFill>
                  <a:srgbClr val="FF0000"/>
                </a:solidFill>
              </a:rPr>
              <a:t> </a:t>
            </a:r>
            <a:r>
              <a:rPr lang="en-US" sz="4400" dirty="0" err="1">
                <a:solidFill>
                  <a:srgbClr val="FF0000"/>
                </a:solidFill>
              </a:rPr>
              <a:t>chất</a:t>
            </a:r>
            <a:r>
              <a:rPr lang="en-US" sz="4400" dirty="0">
                <a:solidFill>
                  <a:srgbClr val="FF0000"/>
                </a:solidFill>
              </a:rPr>
              <a:t> </a:t>
            </a:r>
            <a:r>
              <a:rPr lang="en-US" sz="4400" dirty="0" err="1">
                <a:solidFill>
                  <a:srgbClr val="FF0000"/>
                </a:solidFill>
              </a:rPr>
              <a:t>đạm</a:t>
            </a:r>
            <a:r>
              <a:rPr lang="en-US" sz="4400" dirty="0">
                <a:solidFill>
                  <a:srgbClr val="FF0000"/>
                </a:solidFill>
              </a:rPr>
              <a:t> </a:t>
            </a:r>
            <a:r>
              <a:rPr lang="en-US" sz="4400" dirty="0" err="1">
                <a:solidFill>
                  <a:srgbClr val="FF0000"/>
                </a:solidFill>
              </a:rPr>
              <a:t>hoặc</a:t>
            </a:r>
            <a:r>
              <a:rPr lang="en-US" sz="4400" dirty="0">
                <a:solidFill>
                  <a:srgbClr val="FF0000"/>
                </a:solidFill>
              </a:rPr>
              <a:t> </a:t>
            </a:r>
            <a:r>
              <a:rPr lang="en-US" sz="4400" dirty="0" err="1">
                <a:solidFill>
                  <a:srgbClr val="FF0000"/>
                </a:solidFill>
              </a:rPr>
              <a:t>uống</a:t>
            </a:r>
            <a:r>
              <a:rPr lang="en-US" sz="4400" dirty="0">
                <a:solidFill>
                  <a:srgbClr val="FF0000"/>
                </a:solidFill>
              </a:rPr>
              <a:t> </a:t>
            </a:r>
            <a:r>
              <a:rPr lang="en-US" sz="4400" dirty="0" err="1">
                <a:solidFill>
                  <a:srgbClr val="FF0000"/>
                </a:solidFill>
              </a:rPr>
              <a:t>bia</a:t>
            </a:r>
            <a:r>
              <a:rPr lang="en-US" sz="4400" dirty="0">
                <a:solidFill>
                  <a:srgbClr val="FF0000"/>
                </a:solidFill>
              </a:rPr>
              <a:t> </a:t>
            </a:r>
            <a:r>
              <a:rPr lang="en-US" sz="4400" dirty="0" err="1">
                <a:solidFill>
                  <a:srgbClr val="FF0000"/>
                </a:solidFill>
              </a:rPr>
              <a:t>rượu</a:t>
            </a:r>
            <a:r>
              <a:rPr lang="en-US" sz="4400" dirty="0">
                <a:solidFill>
                  <a:srgbClr val="FF0000"/>
                </a:solidFill>
              </a:rPr>
              <a:t> </a:t>
            </a:r>
            <a:r>
              <a:rPr lang="en-US" sz="4400" dirty="0" err="1">
                <a:solidFill>
                  <a:srgbClr val="FF0000"/>
                </a:solidFill>
              </a:rPr>
              <a:t>quá</a:t>
            </a:r>
            <a:r>
              <a:rPr lang="en-US" sz="4400" dirty="0">
                <a:solidFill>
                  <a:srgbClr val="FF0000"/>
                </a:solidFill>
              </a:rPr>
              <a:t> </a:t>
            </a:r>
            <a:r>
              <a:rPr lang="en-US" sz="4400" dirty="0" err="1">
                <a:solidFill>
                  <a:srgbClr val="FF0000"/>
                </a:solidFill>
              </a:rPr>
              <a:t>mức</a:t>
            </a:r>
            <a:r>
              <a:rPr lang="en-US" sz="4400" dirty="0">
                <a:solidFill>
                  <a:srgbClr val="FF0000"/>
                </a:solidFill>
              </a:rPr>
              <a:t>;</a:t>
            </a:r>
          </a:p>
          <a:p>
            <a:pPr marL="457200" indent="-457200">
              <a:buFontTx/>
              <a:buChar char="-"/>
            </a:pPr>
            <a:r>
              <a:rPr lang="en-US" sz="4400" dirty="0" err="1">
                <a:solidFill>
                  <a:srgbClr val="FF0000"/>
                </a:solidFill>
              </a:rPr>
              <a:t>Thời</a:t>
            </a:r>
            <a:r>
              <a:rPr lang="en-US" sz="4400" dirty="0">
                <a:solidFill>
                  <a:srgbClr val="FF0000"/>
                </a:solidFill>
              </a:rPr>
              <a:t> </a:t>
            </a:r>
            <a:r>
              <a:rPr lang="en-US" sz="4400" dirty="0" err="1">
                <a:solidFill>
                  <a:srgbClr val="FF0000"/>
                </a:solidFill>
              </a:rPr>
              <a:t>điểm</a:t>
            </a:r>
            <a:r>
              <a:rPr lang="en-US" sz="4400" dirty="0">
                <a:solidFill>
                  <a:srgbClr val="FF0000"/>
                </a:solidFill>
              </a:rPr>
              <a:t> </a:t>
            </a:r>
            <a:r>
              <a:rPr lang="en-US" sz="4400" dirty="0" err="1">
                <a:solidFill>
                  <a:srgbClr val="FF0000"/>
                </a:solidFill>
              </a:rPr>
              <a:t>khởi</a:t>
            </a:r>
            <a:r>
              <a:rPr lang="en-US" sz="4400" dirty="0">
                <a:solidFill>
                  <a:srgbClr val="FF0000"/>
                </a:solidFill>
              </a:rPr>
              <a:t> </a:t>
            </a:r>
            <a:r>
              <a:rPr lang="en-US" sz="4400" dirty="0" err="1">
                <a:solidFill>
                  <a:srgbClr val="FF0000"/>
                </a:solidFill>
              </a:rPr>
              <a:t>phát</a:t>
            </a:r>
            <a:r>
              <a:rPr lang="en-US" sz="4400" dirty="0">
                <a:solidFill>
                  <a:srgbClr val="FF0000"/>
                </a:solidFill>
              </a:rPr>
              <a:t>: </a:t>
            </a:r>
            <a:r>
              <a:rPr lang="en-US" sz="4400" dirty="0" err="1"/>
              <a:t>khởi</a:t>
            </a:r>
            <a:r>
              <a:rPr lang="en-US" sz="4400" dirty="0"/>
              <a:t> </a:t>
            </a:r>
            <a:r>
              <a:rPr lang="en-US" sz="4400" dirty="0" err="1"/>
              <a:t>phát</a:t>
            </a:r>
            <a:r>
              <a:rPr lang="en-US" sz="4400" dirty="0"/>
              <a:t> </a:t>
            </a:r>
            <a:r>
              <a:rPr lang="en-US" sz="4400" dirty="0" err="1">
                <a:solidFill>
                  <a:srgbClr val="FF0000"/>
                </a:solidFill>
              </a:rPr>
              <a:t>đột</a:t>
            </a:r>
            <a:r>
              <a:rPr lang="en-US" sz="4400" dirty="0">
                <a:solidFill>
                  <a:srgbClr val="FF0000"/>
                </a:solidFill>
              </a:rPr>
              <a:t> </a:t>
            </a:r>
            <a:r>
              <a:rPr lang="en-US" sz="4400" dirty="0" err="1">
                <a:solidFill>
                  <a:srgbClr val="FF0000"/>
                </a:solidFill>
              </a:rPr>
              <a:t>ngột</a:t>
            </a:r>
            <a:r>
              <a:rPr lang="en-US" sz="4400" dirty="0">
                <a:solidFill>
                  <a:srgbClr val="FF0000"/>
                </a:solidFill>
              </a:rPr>
              <a:t> </a:t>
            </a:r>
            <a:r>
              <a:rPr lang="en-US" sz="4400" dirty="0" err="1">
                <a:solidFill>
                  <a:srgbClr val="FF0000"/>
                </a:solidFill>
              </a:rPr>
              <a:t>vào</a:t>
            </a:r>
            <a:r>
              <a:rPr lang="en-US" sz="4400" dirty="0">
                <a:solidFill>
                  <a:srgbClr val="FF0000"/>
                </a:solidFill>
              </a:rPr>
              <a:t> </a:t>
            </a:r>
            <a:r>
              <a:rPr lang="en-US" sz="4400" dirty="0" err="1">
                <a:solidFill>
                  <a:srgbClr val="FF0000"/>
                </a:solidFill>
              </a:rPr>
              <a:t>lúc</a:t>
            </a:r>
            <a:r>
              <a:rPr lang="en-US" sz="4400" dirty="0">
                <a:solidFill>
                  <a:srgbClr val="FF0000"/>
                </a:solidFill>
              </a:rPr>
              <a:t> </a:t>
            </a:r>
            <a:r>
              <a:rPr lang="en-US" sz="4400" dirty="0" err="1">
                <a:solidFill>
                  <a:srgbClr val="FF0000"/>
                </a:solidFill>
              </a:rPr>
              <a:t>nửa</a:t>
            </a:r>
            <a:r>
              <a:rPr lang="en-US" sz="4400" dirty="0">
                <a:solidFill>
                  <a:srgbClr val="FF0000"/>
                </a:solidFill>
              </a:rPr>
              <a:t> </a:t>
            </a:r>
            <a:r>
              <a:rPr lang="en-US" sz="4400" dirty="0" err="1">
                <a:solidFill>
                  <a:srgbClr val="FF0000"/>
                </a:solidFill>
              </a:rPr>
              <a:t>đêm</a:t>
            </a:r>
            <a:r>
              <a:rPr lang="en-US" dirty="0"/>
              <a:t>.</a:t>
            </a:r>
          </a:p>
          <a:p>
            <a:endParaRPr lang="en-US" dirty="0"/>
          </a:p>
        </p:txBody>
      </p:sp>
    </p:spTree>
    <p:extLst>
      <p:ext uri="{BB962C8B-B14F-4D97-AF65-F5344CB8AC3E}">
        <p14:creationId xmlns:p14="http://schemas.microsoft.com/office/powerpoint/2010/main" val="165146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60020"/>
            <a:ext cx="10515600" cy="6016943"/>
          </a:xfrm>
        </p:spPr>
        <p:txBody>
          <a:bodyPr/>
          <a:lstStyle/>
          <a:p>
            <a:r>
              <a:rPr lang="en-US" sz="4400" dirty="0" err="1"/>
              <a:t>Tính</a:t>
            </a:r>
            <a:r>
              <a:rPr lang="en-US" sz="4400" dirty="0"/>
              <a:t> </a:t>
            </a:r>
            <a:r>
              <a:rPr lang="en-US" sz="4400" dirty="0" err="1"/>
              <a:t>chất</a:t>
            </a:r>
            <a:r>
              <a:rPr lang="en-US" sz="4400" dirty="0"/>
              <a:t>: </a:t>
            </a:r>
            <a:r>
              <a:rPr lang="en-US" sz="4400" dirty="0" err="1"/>
              <a:t>khớp</a:t>
            </a:r>
            <a:r>
              <a:rPr lang="en-US" sz="4400" dirty="0"/>
              <a:t> </a:t>
            </a:r>
            <a:r>
              <a:rPr lang="en-US" sz="4400" dirty="0" err="1"/>
              <a:t>rất</a:t>
            </a:r>
            <a:r>
              <a:rPr lang="en-US" sz="4400" dirty="0"/>
              <a:t> </a:t>
            </a:r>
            <a:r>
              <a:rPr lang="en-US" sz="4400" dirty="0" err="1"/>
              <a:t>đau</a:t>
            </a:r>
            <a:r>
              <a:rPr lang="en-US" sz="4400" dirty="0"/>
              <a:t>, </a:t>
            </a:r>
            <a:r>
              <a:rPr lang="en-US" sz="4400" dirty="0" err="1">
                <a:solidFill>
                  <a:srgbClr val="FF0000"/>
                </a:solidFill>
              </a:rPr>
              <a:t>bỏng</a:t>
            </a:r>
            <a:r>
              <a:rPr lang="en-US" sz="4400" dirty="0">
                <a:solidFill>
                  <a:srgbClr val="FF0000"/>
                </a:solidFill>
              </a:rPr>
              <a:t> </a:t>
            </a:r>
            <a:r>
              <a:rPr lang="en-US" sz="4400" dirty="0" err="1">
                <a:solidFill>
                  <a:srgbClr val="FF0000"/>
                </a:solidFill>
              </a:rPr>
              <a:t>rát</a:t>
            </a:r>
            <a:r>
              <a:rPr lang="en-US" sz="4400" dirty="0">
                <a:solidFill>
                  <a:srgbClr val="FF0000"/>
                </a:solidFill>
              </a:rPr>
              <a:t> </a:t>
            </a:r>
            <a:r>
              <a:rPr lang="en-US" sz="4400" dirty="0" err="1">
                <a:solidFill>
                  <a:srgbClr val="FF0000"/>
                </a:solidFill>
              </a:rPr>
              <a:t>gây</a:t>
            </a:r>
            <a:r>
              <a:rPr lang="en-US" sz="4400" dirty="0">
                <a:solidFill>
                  <a:srgbClr val="FF0000"/>
                </a:solidFill>
              </a:rPr>
              <a:t> </a:t>
            </a:r>
            <a:r>
              <a:rPr lang="en-US" sz="4400" dirty="0" err="1">
                <a:solidFill>
                  <a:srgbClr val="FF0000"/>
                </a:solidFill>
              </a:rPr>
              <a:t>mất</a:t>
            </a:r>
            <a:r>
              <a:rPr lang="en-US" sz="4400" dirty="0">
                <a:solidFill>
                  <a:srgbClr val="FF0000"/>
                </a:solidFill>
              </a:rPr>
              <a:t> </a:t>
            </a:r>
            <a:r>
              <a:rPr lang="en-US" sz="4400" dirty="0" err="1">
                <a:solidFill>
                  <a:srgbClr val="FF0000"/>
                </a:solidFill>
              </a:rPr>
              <a:t>ngủ</a:t>
            </a:r>
            <a:r>
              <a:rPr lang="en-US" sz="4400" dirty="0">
                <a:solidFill>
                  <a:srgbClr val="FF0000"/>
                </a:solidFill>
              </a:rPr>
              <a:t>. </a:t>
            </a:r>
            <a:r>
              <a:rPr lang="en-US" sz="4400" dirty="0" err="1"/>
              <a:t>sốt</a:t>
            </a:r>
            <a:r>
              <a:rPr lang="en-US" sz="4400" dirty="0"/>
              <a:t> </a:t>
            </a:r>
            <a:r>
              <a:rPr lang="en-US" sz="4400" dirty="0" err="1"/>
              <a:t>rét</a:t>
            </a:r>
            <a:r>
              <a:rPr lang="en-US" sz="4400" dirty="0"/>
              <a:t> run 38 - 38°5.</a:t>
            </a:r>
          </a:p>
          <a:p>
            <a:pPr marL="457200" indent="-457200">
              <a:buFontTx/>
              <a:buChar char="-"/>
            </a:pPr>
            <a:r>
              <a:rPr lang="en-US" sz="4400" dirty="0" err="1"/>
              <a:t>Khớp</a:t>
            </a:r>
            <a:r>
              <a:rPr lang="en-US" sz="4400" dirty="0"/>
              <a:t> </a:t>
            </a:r>
            <a:r>
              <a:rPr lang="en-US" sz="4400" dirty="0" err="1"/>
              <a:t>tổn</a:t>
            </a:r>
            <a:r>
              <a:rPr lang="en-US" sz="4400" dirty="0"/>
              <a:t> </a:t>
            </a:r>
            <a:r>
              <a:rPr lang="en-US" sz="4400" dirty="0" err="1"/>
              <a:t>thương</a:t>
            </a:r>
            <a:r>
              <a:rPr lang="en-US" sz="4400" dirty="0"/>
              <a:t> </a:t>
            </a:r>
            <a:r>
              <a:rPr lang="en-US" sz="4400" dirty="0" err="1">
                <a:solidFill>
                  <a:srgbClr val="FF0000"/>
                </a:solidFill>
              </a:rPr>
              <a:t>sưng</a:t>
            </a:r>
            <a:r>
              <a:rPr lang="en-US" sz="4400" dirty="0">
                <a:solidFill>
                  <a:srgbClr val="FF0000"/>
                </a:solidFill>
              </a:rPr>
              <a:t>, da </a:t>
            </a:r>
            <a:r>
              <a:rPr lang="en-US" sz="4400" dirty="0" err="1">
                <a:solidFill>
                  <a:srgbClr val="FF0000"/>
                </a:solidFill>
              </a:rPr>
              <a:t>trên</a:t>
            </a:r>
            <a:r>
              <a:rPr lang="en-US" sz="4400" dirty="0">
                <a:solidFill>
                  <a:srgbClr val="FF0000"/>
                </a:solidFill>
              </a:rPr>
              <a:t> </a:t>
            </a:r>
            <a:r>
              <a:rPr lang="en-US" sz="4400" dirty="0" err="1">
                <a:solidFill>
                  <a:srgbClr val="FF0000"/>
                </a:solidFill>
              </a:rPr>
              <a:t>đó</a:t>
            </a:r>
            <a:r>
              <a:rPr lang="en-US" sz="4400" dirty="0">
                <a:solidFill>
                  <a:srgbClr val="FF0000"/>
                </a:solidFill>
              </a:rPr>
              <a:t> </a:t>
            </a:r>
            <a:r>
              <a:rPr lang="en-US" sz="4400" dirty="0" err="1">
                <a:solidFill>
                  <a:srgbClr val="FF0000"/>
                </a:solidFill>
              </a:rPr>
              <a:t>hồng</a:t>
            </a:r>
            <a:r>
              <a:rPr lang="en-US" sz="4400" dirty="0">
                <a:solidFill>
                  <a:srgbClr val="FF0000"/>
                </a:solidFill>
              </a:rPr>
              <a:t> </a:t>
            </a:r>
            <a:r>
              <a:rPr lang="en-US" sz="4400" dirty="0" err="1">
                <a:solidFill>
                  <a:srgbClr val="FF0000"/>
                </a:solidFill>
              </a:rPr>
              <a:t>hoặc</a:t>
            </a:r>
            <a:r>
              <a:rPr lang="en-US" sz="4400" dirty="0">
                <a:solidFill>
                  <a:srgbClr val="FF0000"/>
                </a:solidFill>
              </a:rPr>
              <a:t> </a:t>
            </a:r>
            <a:r>
              <a:rPr lang="en-US" sz="4400" dirty="0" err="1">
                <a:solidFill>
                  <a:srgbClr val="FF0000"/>
                </a:solidFill>
              </a:rPr>
              <a:t>đỏ</a:t>
            </a:r>
            <a:endParaRPr lang="en-US" sz="4400" dirty="0">
              <a:solidFill>
                <a:srgbClr val="FF0000"/>
              </a:solidFill>
            </a:endParaRPr>
          </a:p>
          <a:p>
            <a:r>
              <a:rPr lang="en-US" sz="4400" dirty="0">
                <a:solidFill>
                  <a:srgbClr val="FF0000"/>
                </a:solidFill>
              </a:rPr>
              <a:t>- </a:t>
            </a:r>
            <a:r>
              <a:rPr lang="en-US" sz="4400" dirty="0" err="1">
                <a:solidFill>
                  <a:srgbClr val="FF0000"/>
                </a:solidFill>
              </a:rPr>
              <a:t>Đáp</a:t>
            </a:r>
            <a:r>
              <a:rPr lang="en-US" sz="4400" dirty="0">
                <a:solidFill>
                  <a:srgbClr val="FF0000"/>
                </a:solidFill>
              </a:rPr>
              <a:t> </a:t>
            </a:r>
            <a:r>
              <a:rPr lang="en-US" sz="4400" dirty="0" err="1">
                <a:solidFill>
                  <a:srgbClr val="FF0000"/>
                </a:solidFill>
              </a:rPr>
              <a:t>ứng</a:t>
            </a:r>
            <a:r>
              <a:rPr lang="en-US" sz="4400" dirty="0">
                <a:solidFill>
                  <a:srgbClr val="FF0000"/>
                </a:solidFill>
              </a:rPr>
              <a:t> </a:t>
            </a:r>
            <a:r>
              <a:rPr lang="en-US" sz="4400" dirty="0" err="1">
                <a:solidFill>
                  <a:srgbClr val="FF0000"/>
                </a:solidFill>
              </a:rPr>
              <a:t>với</a:t>
            </a:r>
            <a:r>
              <a:rPr lang="en-US" sz="4400" dirty="0">
                <a:solidFill>
                  <a:srgbClr val="FF0000"/>
                </a:solidFill>
              </a:rPr>
              <a:t> </a:t>
            </a:r>
            <a:r>
              <a:rPr lang="en-US" sz="4400" dirty="0" err="1">
                <a:solidFill>
                  <a:srgbClr val="FF0000"/>
                </a:solidFill>
              </a:rPr>
              <a:t>điều</a:t>
            </a:r>
            <a:r>
              <a:rPr lang="en-US" sz="4400" dirty="0">
                <a:solidFill>
                  <a:srgbClr val="FF0000"/>
                </a:solidFill>
              </a:rPr>
              <a:t> </a:t>
            </a:r>
            <a:r>
              <a:rPr lang="en-US" sz="4400" dirty="0" err="1">
                <a:solidFill>
                  <a:srgbClr val="FF0000"/>
                </a:solidFill>
              </a:rPr>
              <a:t>trị</a:t>
            </a:r>
            <a:r>
              <a:rPr lang="en-US" sz="4400" dirty="0">
                <a:solidFill>
                  <a:srgbClr val="FF0000"/>
                </a:solidFill>
              </a:rPr>
              <a:t>: </a:t>
            </a:r>
            <a:r>
              <a:rPr lang="en-US" sz="4400" dirty="0" err="1"/>
              <a:t>nhạy</a:t>
            </a:r>
            <a:r>
              <a:rPr lang="en-US" sz="4400" dirty="0"/>
              <a:t> </a:t>
            </a:r>
            <a:r>
              <a:rPr lang="en-US" sz="4400" dirty="0" err="1"/>
              <a:t>cảm</a:t>
            </a:r>
            <a:r>
              <a:rPr lang="en-US" sz="4400" dirty="0"/>
              <a:t> </a:t>
            </a:r>
            <a:r>
              <a:rPr lang="en-US" sz="4400" dirty="0" err="1"/>
              <a:t>với</a:t>
            </a:r>
            <a:r>
              <a:rPr lang="en-US" sz="4400" dirty="0"/>
              <a:t> </a:t>
            </a:r>
            <a:r>
              <a:rPr lang="en-US" sz="4400" dirty="0">
                <a:solidFill>
                  <a:srgbClr val="FF0000"/>
                </a:solidFill>
              </a:rPr>
              <a:t>colchicine,</a:t>
            </a:r>
            <a:r>
              <a:rPr lang="en-US" sz="4400" dirty="0"/>
              <a:t> </a:t>
            </a:r>
            <a:r>
              <a:rPr lang="en-US" sz="4400" dirty="0" err="1"/>
              <a:t>các</a:t>
            </a:r>
            <a:r>
              <a:rPr lang="en-US" sz="4400" dirty="0"/>
              <a:t> </a:t>
            </a:r>
            <a:r>
              <a:rPr lang="en-US" sz="4400" dirty="0" err="1"/>
              <a:t>triệu</a:t>
            </a:r>
            <a:r>
              <a:rPr lang="en-US" sz="4400" dirty="0"/>
              <a:t> </a:t>
            </a:r>
            <a:r>
              <a:rPr lang="en-US" sz="4400" dirty="0" err="1"/>
              <a:t>chứng</a:t>
            </a:r>
            <a:r>
              <a:rPr lang="en-US" sz="4400" dirty="0"/>
              <a:t> </a:t>
            </a:r>
            <a:r>
              <a:rPr lang="en-US" sz="4400" dirty="0" err="1"/>
              <a:t>viêm</a:t>
            </a:r>
            <a:r>
              <a:rPr lang="en-US" sz="4400" dirty="0"/>
              <a:t> </a:t>
            </a:r>
            <a:r>
              <a:rPr lang="en-US" sz="4400" dirty="0" err="1"/>
              <a:t>thuyên</a:t>
            </a:r>
            <a:r>
              <a:rPr lang="en-US" sz="4400" dirty="0"/>
              <a:t> </a:t>
            </a:r>
            <a:r>
              <a:rPr lang="en-US" sz="4400" dirty="0" err="1"/>
              <a:t>giảm</a:t>
            </a:r>
            <a:r>
              <a:rPr lang="en-US" sz="4400" dirty="0"/>
              <a:t> </a:t>
            </a:r>
            <a:r>
              <a:rPr lang="en-US" sz="4400" dirty="0" err="1"/>
              <a:t>hoàn</a:t>
            </a:r>
            <a:r>
              <a:rPr lang="en-US" sz="4400" dirty="0"/>
              <a:t> </a:t>
            </a:r>
            <a:r>
              <a:rPr lang="en-US" sz="4400" dirty="0" err="1"/>
              <a:t>toàn</a:t>
            </a:r>
            <a:r>
              <a:rPr lang="en-US" sz="4400" dirty="0"/>
              <a:t> </a:t>
            </a:r>
            <a:r>
              <a:rPr lang="en-US" sz="4400" dirty="0" err="1"/>
              <a:t>sau</a:t>
            </a:r>
            <a:r>
              <a:rPr lang="en-US" sz="4400" dirty="0"/>
              <a:t> 48 </a:t>
            </a:r>
            <a:r>
              <a:rPr lang="en-US" sz="4400" dirty="0" err="1"/>
              <a:t>giờ</a:t>
            </a:r>
            <a:endParaRPr lang="en-US" sz="4400" dirty="0"/>
          </a:p>
          <a:p>
            <a:endParaRPr lang="en-US" dirty="0"/>
          </a:p>
        </p:txBody>
      </p:sp>
    </p:spTree>
    <p:extLst>
      <p:ext uri="{BB962C8B-B14F-4D97-AF65-F5344CB8AC3E}">
        <p14:creationId xmlns:p14="http://schemas.microsoft.com/office/powerpoint/2010/main" val="18924092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2155"/>
          </a:xfrm>
        </p:spPr>
        <p:txBody>
          <a:bodyPr>
            <a:normAutofit fontScale="90000"/>
          </a:bodyPr>
          <a:lstStyle/>
          <a:p>
            <a:r>
              <a:rPr lang="en-US" b="1" dirty="0" err="1"/>
              <a:t>Triệu</a:t>
            </a:r>
            <a:r>
              <a:rPr lang="en-US" b="1" dirty="0"/>
              <a:t> </a:t>
            </a:r>
            <a:r>
              <a:rPr lang="en-US" b="1" dirty="0" err="1"/>
              <a:t>chứng</a:t>
            </a:r>
            <a:r>
              <a:rPr lang="en-US" b="1" dirty="0"/>
              <a:t> </a:t>
            </a:r>
            <a:r>
              <a:rPr lang="en-US" b="1" dirty="0" err="1"/>
              <a:t>gút</a:t>
            </a:r>
            <a:br>
              <a:rPr lang="en-US" dirty="0"/>
            </a:br>
            <a:endParaRPr lang="en-US" dirty="0"/>
          </a:p>
        </p:txBody>
      </p:sp>
      <p:pic>
        <p:nvPicPr>
          <p:cNvPr id="1026" name="Picture 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602" y="1097280"/>
            <a:ext cx="9642158" cy="51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649557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172</TotalTime>
  <Words>2475</Words>
  <Application>Microsoft Office PowerPoint</Application>
  <PresentationFormat>Màn hình rộng</PresentationFormat>
  <Paragraphs>138</Paragraphs>
  <Slides>38</Slides>
  <Notes>0</Notes>
  <HiddenSlides>0</HiddenSlides>
  <MMClips>0</MMClips>
  <ScaleCrop>false</ScaleCrop>
  <HeadingPairs>
    <vt:vector size="6" baseType="variant">
      <vt:variant>
        <vt:lpstr>Phông được Dùng</vt:lpstr>
      </vt:variant>
      <vt:variant>
        <vt:i4>1</vt:i4>
      </vt:variant>
      <vt:variant>
        <vt:lpstr>Chủ đề</vt:lpstr>
      </vt:variant>
      <vt:variant>
        <vt:i4>1</vt:i4>
      </vt:variant>
      <vt:variant>
        <vt:lpstr>Tiêu đề Bản chiếu</vt:lpstr>
      </vt:variant>
      <vt:variant>
        <vt:i4>38</vt:i4>
      </vt:variant>
    </vt:vector>
  </HeadingPairs>
  <TitlesOfParts>
    <vt:vector size="40" baseType="lpstr">
      <vt:lpstr>Arial</vt:lpstr>
      <vt:lpstr>Office Theme</vt:lpstr>
      <vt:lpstr> CHĂM SÓC NGƯỜI BỆNH GOUT  </vt:lpstr>
      <vt:lpstr>Bản trình bày PowerPoint</vt:lpstr>
      <vt:lpstr>Bản trình bày PowerPoint</vt:lpstr>
      <vt:lpstr>Bản trình bày PowerPoint</vt:lpstr>
      <vt:lpstr>Bản trình bày PowerPoint</vt:lpstr>
      <vt:lpstr>Bản trình bày PowerPoint</vt:lpstr>
      <vt:lpstr> TRIỆU CHỨNG LÂM SÀNG GÚT CẤP</vt:lpstr>
      <vt:lpstr>Bản trình bày PowerPoint</vt:lpstr>
      <vt:lpstr>Triệu chứng gút </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CHĂM SÓC NGƯỜI BỆNH  GOUT MẠN TÍNH</dc:title>
  <dc:creator>MR DO</dc:creator>
  <cp:lastModifiedBy>PHAM HOANG MINH</cp:lastModifiedBy>
  <cp:revision>23</cp:revision>
  <dcterms:created xsi:type="dcterms:W3CDTF">2016-10-03T14:39:17Z</dcterms:created>
  <dcterms:modified xsi:type="dcterms:W3CDTF">2023-03-01T01:37:55Z</dcterms:modified>
</cp:coreProperties>
</file>