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7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10" d="100"/>
          <a:sy n="110" d="100"/>
        </p:scale>
        <p:origin x="16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3CE745E1-EFA1-30AE-436D-2BBD10AC4D89}"/>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30ED98AB-D22D-4218-F5B6-E3832FAFC0F9}"/>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347F15CE-968A-5C5C-D44E-1D48830C9506}"/>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a:extLst>
                <a:ext uri="{FF2B5EF4-FFF2-40B4-BE49-F238E27FC236}">
                  <a16:creationId xmlns:a16="http://schemas.microsoft.com/office/drawing/2014/main" id="{6EFCE944-8EEB-6455-27A8-EC3557D56DA6}"/>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a:extLst>
                <a:ext uri="{FF2B5EF4-FFF2-40B4-BE49-F238E27FC236}">
                  <a16:creationId xmlns:a16="http://schemas.microsoft.com/office/drawing/2014/main" id="{25322A83-20D1-80BB-F5EF-53DB2C4BF3BC}"/>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a:extLst>
                <a:ext uri="{FF2B5EF4-FFF2-40B4-BE49-F238E27FC236}">
                  <a16:creationId xmlns:a16="http://schemas.microsoft.com/office/drawing/2014/main" id="{CBC9508E-3FAE-C3BD-8BC2-1D50499E2AEE}"/>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a:extLst>
                <a:ext uri="{FF2B5EF4-FFF2-40B4-BE49-F238E27FC236}">
                  <a16:creationId xmlns:a16="http://schemas.microsoft.com/office/drawing/2014/main" id="{DCA1BECC-5994-9794-F10E-C048B505F770}"/>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E6DDBB1F-E7AD-CC53-96A5-D1A869EFBB49}"/>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D05EAC9F-DF2E-4914-2AE8-4FD0B80AD39A}"/>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1D63EF34-C0D1-67EC-39E9-8AFE2E276B78}"/>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8B711FE1-1A4F-4AD4-89FC-5242475DF4AF}"/>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9414D7BF-417D-9F7C-6D5F-7AA341612391}"/>
              </a:ext>
            </a:extLst>
          </p:cNvPr>
          <p:cNvSpPr>
            <a:spLocks noGrp="1"/>
          </p:cNvSpPr>
          <p:nvPr>
            <p:ph type="dt" sz="half" idx="10"/>
          </p:nvPr>
        </p:nvSpPr>
        <p:spPr/>
        <p:txBody>
          <a:bodyPr/>
          <a:lstStyle>
            <a:lvl1pPr>
              <a:defRPr/>
            </a:lvl1pPr>
          </a:lstStyle>
          <a:p>
            <a:pPr>
              <a:defRPr/>
            </a:pPr>
            <a:endParaRPr lang="en-US" altLang="en-US"/>
          </a:p>
        </p:txBody>
      </p:sp>
      <p:sp>
        <p:nvSpPr>
          <p:cNvPr id="16" name="Footer Placeholder 4">
            <a:extLst>
              <a:ext uri="{FF2B5EF4-FFF2-40B4-BE49-F238E27FC236}">
                <a16:creationId xmlns:a16="http://schemas.microsoft.com/office/drawing/2014/main" id="{A987B7AC-AE33-6195-D9B8-D396DA0DDEE2}"/>
              </a:ext>
            </a:extLst>
          </p:cNvPr>
          <p:cNvSpPr>
            <a:spLocks noGrp="1"/>
          </p:cNvSpPr>
          <p:nvPr>
            <p:ph type="ftr" sz="quarter" idx="11"/>
          </p:nvPr>
        </p:nvSpPr>
        <p:spPr/>
        <p:txBody>
          <a:bodyPr/>
          <a:lstStyle>
            <a:lvl1pPr>
              <a:defRPr/>
            </a:lvl1pPr>
          </a:lstStyle>
          <a:p>
            <a:pPr>
              <a:defRPr/>
            </a:pPr>
            <a:endParaRPr lang="en-US" altLang="en-US"/>
          </a:p>
        </p:txBody>
      </p:sp>
      <p:sp>
        <p:nvSpPr>
          <p:cNvPr id="17" name="Slide Number Placeholder 5">
            <a:extLst>
              <a:ext uri="{FF2B5EF4-FFF2-40B4-BE49-F238E27FC236}">
                <a16:creationId xmlns:a16="http://schemas.microsoft.com/office/drawing/2014/main" id="{7853DF64-870F-6280-67A2-0B1892B25EAE}"/>
              </a:ext>
            </a:extLst>
          </p:cNvPr>
          <p:cNvSpPr>
            <a:spLocks noGrp="1"/>
          </p:cNvSpPr>
          <p:nvPr>
            <p:ph type="sldNum" sz="quarter" idx="12"/>
          </p:nvPr>
        </p:nvSpPr>
        <p:spPr/>
        <p:txBody>
          <a:bodyPr/>
          <a:lstStyle>
            <a:lvl1pPr>
              <a:defRPr/>
            </a:lvl1pPr>
          </a:lstStyle>
          <a:p>
            <a:fld id="{7FB2F1CF-4E46-E841-81CD-4B7C09912832}" type="slidenum">
              <a:rPr lang="en-US" altLang="en-US"/>
              <a:pPr/>
              <a:t>‹#›</a:t>
            </a:fld>
            <a:endParaRPr lang="en-US" altLang="en-US"/>
          </a:p>
        </p:txBody>
      </p:sp>
    </p:spTree>
    <p:extLst>
      <p:ext uri="{BB962C8B-B14F-4D97-AF65-F5344CB8AC3E}">
        <p14:creationId xmlns:p14="http://schemas.microsoft.com/office/powerpoint/2010/main" val="219619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D8600A7-A606-83CC-8CCA-10A1DE24D6A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6C54FC2A-3ABD-1D4B-73B7-2C0CC2BC9BA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0F7A508-AC33-2362-E7F7-3447FCDCBB94}"/>
              </a:ext>
            </a:extLst>
          </p:cNvPr>
          <p:cNvSpPr>
            <a:spLocks noGrp="1"/>
          </p:cNvSpPr>
          <p:nvPr>
            <p:ph type="sldNum" sz="quarter" idx="12"/>
          </p:nvPr>
        </p:nvSpPr>
        <p:spPr/>
        <p:txBody>
          <a:bodyPr/>
          <a:lstStyle>
            <a:lvl1pPr>
              <a:defRPr/>
            </a:lvl1pPr>
          </a:lstStyle>
          <a:p>
            <a:fld id="{486C8562-3425-2946-90AF-5657955EA54A}" type="slidenum">
              <a:rPr lang="en-US" altLang="en-US"/>
              <a:pPr/>
              <a:t>‹#›</a:t>
            </a:fld>
            <a:endParaRPr lang="en-US" altLang="en-US"/>
          </a:p>
        </p:txBody>
      </p:sp>
    </p:spTree>
    <p:extLst>
      <p:ext uri="{BB962C8B-B14F-4D97-AF65-F5344CB8AC3E}">
        <p14:creationId xmlns:p14="http://schemas.microsoft.com/office/powerpoint/2010/main" val="289059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337CE2-678A-5334-F04C-1CA9B832E9CD}"/>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defRPr/>
            </a:pPr>
            <a:r>
              <a:rPr lang="en-US" altLang="en-US" sz="8000">
                <a:solidFill>
                  <a:srgbClr val="C0E474"/>
                </a:solidFill>
                <a:latin typeface="Arial" panose="020B0604020202020204" pitchFamily="34" charset="0"/>
              </a:rPr>
              <a:t>“</a:t>
            </a:r>
          </a:p>
        </p:txBody>
      </p:sp>
      <p:sp>
        <p:nvSpPr>
          <p:cNvPr id="5" name="TextBox 4">
            <a:extLst>
              <a:ext uri="{FF2B5EF4-FFF2-40B4-BE49-F238E27FC236}">
                <a16:creationId xmlns:a16="http://schemas.microsoft.com/office/drawing/2014/main" id="{6092B624-8EB4-19C2-F60C-051DD530AFAA}"/>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Date Placeholder 3">
            <a:extLst>
              <a:ext uri="{FF2B5EF4-FFF2-40B4-BE49-F238E27FC236}">
                <a16:creationId xmlns:a16="http://schemas.microsoft.com/office/drawing/2014/main" id="{53DE9A27-EF08-8541-3BEB-DAB0DD087103}"/>
              </a:ext>
            </a:extLst>
          </p:cNvPr>
          <p:cNvSpPr>
            <a:spLocks noGrp="1"/>
          </p:cNvSpPr>
          <p:nvPr>
            <p:ph type="dt" sz="half" idx="14"/>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D69C6EDB-7963-893E-596F-FB80BAE0814C}"/>
              </a:ext>
            </a:extLst>
          </p:cNvPr>
          <p:cNvSpPr>
            <a:spLocks noGrp="1"/>
          </p:cNvSpPr>
          <p:nvPr>
            <p:ph type="ftr" sz="quarter" idx="15"/>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9DB70508-05C4-F685-A086-9EAAD1C96CF2}"/>
              </a:ext>
            </a:extLst>
          </p:cNvPr>
          <p:cNvSpPr>
            <a:spLocks noGrp="1"/>
          </p:cNvSpPr>
          <p:nvPr>
            <p:ph type="sldNum" sz="quarter" idx="16"/>
          </p:nvPr>
        </p:nvSpPr>
        <p:spPr/>
        <p:txBody>
          <a:bodyPr/>
          <a:lstStyle>
            <a:lvl1pPr>
              <a:defRPr/>
            </a:lvl1pPr>
          </a:lstStyle>
          <a:p>
            <a:fld id="{0ECFA600-30BF-6F46-B657-DD972F5745E7}" type="slidenum">
              <a:rPr lang="en-US" altLang="en-US"/>
              <a:pPr/>
              <a:t>‹#›</a:t>
            </a:fld>
            <a:endParaRPr lang="en-US" altLang="en-US"/>
          </a:p>
        </p:txBody>
      </p:sp>
    </p:spTree>
    <p:extLst>
      <p:ext uri="{BB962C8B-B14F-4D97-AF65-F5344CB8AC3E}">
        <p14:creationId xmlns:p14="http://schemas.microsoft.com/office/powerpoint/2010/main" val="2300420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6AA544-8509-70C8-8773-1410BBDDCC9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3DF87B5-548C-1C1D-0855-5FC9E3A9E76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A5696F8-C822-3F14-0FEE-69FEB12D5316}"/>
              </a:ext>
            </a:extLst>
          </p:cNvPr>
          <p:cNvSpPr>
            <a:spLocks noGrp="1"/>
          </p:cNvSpPr>
          <p:nvPr>
            <p:ph type="sldNum" sz="quarter" idx="12"/>
          </p:nvPr>
        </p:nvSpPr>
        <p:spPr/>
        <p:txBody>
          <a:bodyPr/>
          <a:lstStyle>
            <a:lvl1pPr>
              <a:defRPr/>
            </a:lvl1pPr>
          </a:lstStyle>
          <a:p>
            <a:fld id="{2295F82C-295D-B14C-8FC4-D26E6971C9D3}" type="slidenum">
              <a:rPr lang="en-US" altLang="en-US"/>
              <a:pPr/>
              <a:t>‹#›</a:t>
            </a:fld>
            <a:endParaRPr lang="en-US" altLang="en-US"/>
          </a:p>
        </p:txBody>
      </p:sp>
    </p:spTree>
    <p:extLst>
      <p:ext uri="{BB962C8B-B14F-4D97-AF65-F5344CB8AC3E}">
        <p14:creationId xmlns:p14="http://schemas.microsoft.com/office/powerpoint/2010/main" val="324440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0856413-8AEB-96F8-7E17-975C6980E975}"/>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defRPr/>
            </a:pPr>
            <a:r>
              <a:rPr lang="en-US" altLang="en-US" sz="8000">
                <a:solidFill>
                  <a:srgbClr val="C0E474"/>
                </a:solidFill>
                <a:latin typeface="Arial" panose="020B0604020202020204" pitchFamily="34" charset="0"/>
              </a:rPr>
              <a:t>“</a:t>
            </a:r>
          </a:p>
        </p:txBody>
      </p:sp>
      <p:sp>
        <p:nvSpPr>
          <p:cNvPr id="5" name="TextBox 4">
            <a:extLst>
              <a:ext uri="{FF2B5EF4-FFF2-40B4-BE49-F238E27FC236}">
                <a16:creationId xmlns:a16="http://schemas.microsoft.com/office/drawing/2014/main" id="{644527C4-41D3-465E-6070-A986D2912805}"/>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Date Placeholder 3">
            <a:extLst>
              <a:ext uri="{FF2B5EF4-FFF2-40B4-BE49-F238E27FC236}">
                <a16:creationId xmlns:a16="http://schemas.microsoft.com/office/drawing/2014/main" id="{BAD93A80-2D25-22FB-1873-C7365D9D769B}"/>
              </a:ext>
            </a:extLst>
          </p:cNvPr>
          <p:cNvSpPr>
            <a:spLocks noGrp="1"/>
          </p:cNvSpPr>
          <p:nvPr>
            <p:ph type="dt" sz="half" idx="14"/>
          </p:nvPr>
        </p:nvSpPr>
        <p:spPr/>
        <p:txBody>
          <a:bodyPr/>
          <a:lstStyle>
            <a:lvl1pPr>
              <a:defRPr/>
            </a:lvl1pPr>
          </a:lstStyle>
          <a:p>
            <a:pPr>
              <a:defRPr/>
            </a:pPr>
            <a:endParaRPr lang="en-US" altLang="en-US"/>
          </a:p>
        </p:txBody>
      </p:sp>
      <p:sp>
        <p:nvSpPr>
          <p:cNvPr id="7" name="Footer Placeholder 4">
            <a:extLst>
              <a:ext uri="{FF2B5EF4-FFF2-40B4-BE49-F238E27FC236}">
                <a16:creationId xmlns:a16="http://schemas.microsoft.com/office/drawing/2014/main" id="{C9769ED1-D328-A489-1444-6F423821955D}"/>
              </a:ext>
            </a:extLst>
          </p:cNvPr>
          <p:cNvSpPr>
            <a:spLocks noGrp="1"/>
          </p:cNvSpPr>
          <p:nvPr>
            <p:ph type="ftr" sz="quarter" idx="15"/>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A47152F6-BC46-F79C-412A-D78B55D99040}"/>
              </a:ext>
            </a:extLst>
          </p:cNvPr>
          <p:cNvSpPr>
            <a:spLocks noGrp="1"/>
          </p:cNvSpPr>
          <p:nvPr>
            <p:ph type="sldNum" sz="quarter" idx="16"/>
          </p:nvPr>
        </p:nvSpPr>
        <p:spPr/>
        <p:txBody>
          <a:bodyPr/>
          <a:lstStyle>
            <a:lvl1pPr>
              <a:defRPr/>
            </a:lvl1pPr>
          </a:lstStyle>
          <a:p>
            <a:fld id="{EE50F935-9EEE-BB4F-8EEF-E9890B742BDD}" type="slidenum">
              <a:rPr lang="en-US" altLang="en-US"/>
              <a:pPr/>
              <a:t>‹#›</a:t>
            </a:fld>
            <a:endParaRPr lang="en-US" altLang="en-US"/>
          </a:p>
        </p:txBody>
      </p:sp>
    </p:spTree>
    <p:extLst>
      <p:ext uri="{BB962C8B-B14F-4D97-AF65-F5344CB8AC3E}">
        <p14:creationId xmlns:p14="http://schemas.microsoft.com/office/powerpoint/2010/main" val="3533940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789B05-AD29-9E2D-FD98-4F884FAC406A}"/>
              </a:ext>
            </a:extLst>
          </p:cNvPr>
          <p:cNvSpPr>
            <a:spLocks noGrp="1"/>
          </p:cNvSpPr>
          <p:nvPr>
            <p:ph type="dt" sz="half" idx="14"/>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DE858D4-9342-1502-27B1-5DA31EA85301}"/>
              </a:ext>
            </a:extLst>
          </p:cNvPr>
          <p:cNvSpPr>
            <a:spLocks noGrp="1"/>
          </p:cNvSpPr>
          <p:nvPr>
            <p:ph type="ftr" sz="quarter" idx="15"/>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08E4F5A-ADC6-42CA-E503-5A5B3A7BF325}"/>
              </a:ext>
            </a:extLst>
          </p:cNvPr>
          <p:cNvSpPr>
            <a:spLocks noGrp="1"/>
          </p:cNvSpPr>
          <p:nvPr>
            <p:ph type="sldNum" sz="quarter" idx="16"/>
          </p:nvPr>
        </p:nvSpPr>
        <p:spPr/>
        <p:txBody>
          <a:bodyPr/>
          <a:lstStyle>
            <a:lvl1pPr>
              <a:defRPr/>
            </a:lvl1pPr>
          </a:lstStyle>
          <a:p>
            <a:fld id="{6A018A05-95F9-6B4C-AA76-56EEBB474B8C}" type="slidenum">
              <a:rPr lang="en-US" altLang="en-US"/>
              <a:pPr/>
              <a:t>‹#›</a:t>
            </a:fld>
            <a:endParaRPr lang="en-US" altLang="en-US"/>
          </a:p>
        </p:txBody>
      </p:sp>
    </p:spTree>
    <p:extLst>
      <p:ext uri="{BB962C8B-B14F-4D97-AF65-F5344CB8AC3E}">
        <p14:creationId xmlns:p14="http://schemas.microsoft.com/office/powerpoint/2010/main" val="3783131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3AD8A2F-BD76-F2F5-C168-0BB2ADDBD78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65EB1F8-FD85-32DA-BC4E-66D5F9B8796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2F096AA-6FDC-85A6-498A-C1118A94355A}"/>
              </a:ext>
            </a:extLst>
          </p:cNvPr>
          <p:cNvSpPr>
            <a:spLocks noGrp="1"/>
          </p:cNvSpPr>
          <p:nvPr>
            <p:ph type="sldNum" sz="quarter" idx="12"/>
          </p:nvPr>
        </p:nvSpPr>
        <p:spPr/>
        <p:txBody>
          <a:bodyPr/>
          <a:lstStyle>
            <a:lvl1pPr>
              <a:defRPr/>
            </a:lvl1pPr>
          </a:lstStyle>
          <a:p>
            <a:fld id="{11A96605-451D-7641-974E-6BBB0A2D9CC8}" type="slidenum">
              <a:rPr lang="en-US" altLang="en-US"/>
              <a:pPr/>
              <a:t>‹#›</a:t>
            </a:fld>
            <a:endParaRPr lang="en-US" altLang="en-US"/>
          </a:p>
        </p:txBody>
      </p:sp>
    </p:spTree>
    <p:extLst>
      <p:ext uri="{BB962C8B-B14F-4D97-AF65-F5344CB8AC3E}">
        <p14:creationId xmlns:p14="http://schemas.microsoft.com/office/powerpoint/2010/main" val="4175218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9FF6FD8-CA94-1A4E-5D50-B8B85C1A92BF}"/>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7310E8C-7099-CC57-9484-AB1FAC722BE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CB4DFA0-9D0B-8A2B-1412-E1A996D0ED9A}"/>
              </a:ext>
            </a:extLst>
          </p:cNvPr>
          <p:cNvSpPr>
            <a:spLocks noGrp="1"/>
          </p:cNvSpPr>
          <p:nvPr>
            <p:ph type="sldNum" sz="quarter" idx="12"/>
          </p:nvPr>
        </p:nvSpPr>
        <p:spPr/>
        <p:txBody>
          <a:bodyPr/>
          <a:lstStyle>
            <a:lvl1pPr>
              <a:defRPr/>
            </a:lvl1pPr>
          </a:lstStyle>
          <a:p>
            <a:fld id="{E3E2E463-E204-3A47-8E4F-C02B3493A640}" type="slidenum">
              <a:rPr lang="en-US" altLang="en-US"/>
              <a:pPr/>
              <a:t>‹#›</a:t>
            </a:fld>
            <a:endParaRPr lang="en-US" altLang="en-US"/>
          </a:p>
        </p:txBody>
      </p:sp>
    </p:spTree>
    <p:extLst>
      <p:ext uri="{BB962C8B-B14F-4D97-AF65-F5344CB8AC3E}">
        <p14:creationId xmlns:p14="http://schemas.microsoft.com/office/powerpoint/2010/main" val="3099243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F45B6BD-B5C3-7601-FD2C-80A3ED41357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9ACE56B9-5CD9-B507-526F-DB4D11FBEDB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F140645-4666-B999-86B0-BF4BE608BF01}"/>
              </a:ext>
            </a:extLst>
          </p:cNvPr>
          <p:cNvSpPr>
            <a:spLocks noGrp="1"/>
          </p:cNvSpPr>
          <p:nvPr>
            <p:ph type="sldNum" sz="quarter" idx="12"/>
          </p:nvPr>
        </p:nvSpPr>
        <p:spPr/>
        <p:txBody>
          <a:bodyPr/>
          <a:lstStyle>
            <a:lvl1pPr>
              <a:defRPr/>
            </a:lvl1pPr>
          </a:lstStyle>
          <a:p>
            <a:fld id="{02952A70-454E-C34B-A467-1427EAA6E6BA}" type="slidenum">
              <a:rPr lang="en-US" altLang="en-US"/>
              <a:pPr/>
              <a:t>‹#›</a:t>
            </a:fld>
            <a:endParaRPr lang="en-US" altLang="en-US"/>
          </a:p>
        </p:txBody>
      </p:sp>
    </p:spTree>
    <p:extLst>
      <p:ext uri="{BB962C8B-B14F-4D97-AF65-F5344CB8AC3E}">
        <p14:creationId xmlns:p14="http://schemas.microsoft.com/office/powerpoint/2010/main" val="1355568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83159F-99D1-E7BE-86FE-4E5609BE303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BB5BAEA-1BE8-042B-758B-7CC8CC3A7D4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C401264-3E5A-0B90-59A4-45FBA6B2DE9E}"/>
              </a:ext>
            </a:extLst>
          </p:cNvPr>
          <p:cNvSpPr>
            <a:spLocks noGrp="1"/>
          </p:cNvSpPr>
          <p:nvPr>
            <p:ph type="sldNum" sz="quarter" idx="12"/>
          </p:nvPr>
        </p:nvSpPr>
        <p:spPr/>
        <p:txBody>
          <a:bodyPr/>
          <a:lstStyle>
            <a:lvl1pPr>
              <a:defRPr/>
            </a:lvl1pPr>
          </a:lstStyle>
          <a:p>
            <a:fld id="{99B0EB50-87D3-F043-886E-D405DA58C86C}" type="slidenum">
              <a:rPr lang="en-US" altLang="en-US"/>
              <a:pPr/>
              <a:t>‹#›</a:t>
            </a:fld>
            <a:endParaRPr lang="en-US" altLang="en-US"/>
          </a:p>
        </p:txBody>
      </p:sp>
    </p:spTree>
    <p:extLst>
      <p:ext uri="{BB962C8B-B14F-4D97-AF65-F5344CB8AC3E}">
        <p14:creationId xmlns:p14="http://schemas.microsoft.com/office/powerpoint/2010/main" val="195712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09F2041-7973-6774-D6C3-EDAAA098618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22BA21B-3B7A-C16C-90DE-4759A6B81DB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8AE5D16-4D32-6AFE-E9C6-F9BF2BD789F8}"/>
              </a:ext>
            </a:extLst>
          </p:cNvPr>
          <p:cNvSpPr>
            <a:spLocks noGrp="1"/>
          </p:cNvSpPr>
          <p:nvPr>
            <p:ph type="sldNum" sz="quarter" idx="12"/>
          </p:nvPr>
        </p:nvSpPr>
        <p:spPr/>
        <p:txBody>
          <a:bodyPr/>
          <a:lstStyle>
            <a:lvl1pPr>
              <a:defRPr/>
            </a:lvl1pPr>
          </a:lstStyle>
          <a:p>
            <a:fld id="{06308DC5-3A0B-A04E-AC01-C42512353C0B}" type="slidenum">
              <a:rPr lang="en-US" altLang="en-US"/>
              <a:pPr/>
              <a:t>‹#›</a:t>
            </a:fld>
            <a:endParaRPr lang="en-US" altLang="en-US"/>
          </a:p>
        </p:txBody>
      </p:sp>
    </p:spTree>
    <p:extLst>
      <p:ext uri="{BB962C8B-B14F-4D97-AF65-F5344CB8AC3E}">
        <p14:creationId xmlns:p14="http://schemas.microsoft.com/office/powerpoint/2010/main" val="251041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45E3BDC-5C8C-4EE4-7A2D-4247D7A3878C}"/>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E6665C42-7D83-53FD-04D7-87E99C6D4BFF}"/>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1130AF45-6403-E582-3752-CEF4A2BD9BD8}"/>
              </a:ext>
            </a:extLst>
          </p:cNvPr>
          <p:cNvSpPr>
            <a:spLocks noGrp="1"/>
          </p:cNvSpPr>
          <p:nvPr>
            <p:ph type="sldNum" sz="quarter" idx="12"/>
          </p:nvPr>
        </p:nvSpPr>
        <p:spPr/>
        <p:txBody>
          <a:bodyPr/>
          <a:lstStyle>
            <a:lvl1pPr>
              <a:defRPr/>
            </a:lvl1pPr>
          </a:lstStyle>
          <a:p>
            <a:fld id="{009276A9-D9C3-874D-8DE2-BAA9200DCDB8}" type="slidenum">
              <a:rPr lang="en-US" altLang="en-US"/>
              <a:pPr/>
              <a:t>‹#›</a:t>
            </a:fld>
            <a:endParaRPr lang="en-US" altLang="en-US"/>
          </a:p>
        </p:txBody>
      </p:sp>
    </p:spTree>
    <p:extLst>
      <p:ext uri="{BB962C8B-B14F-4D97-AF65-F5344CB8AC3E}">
        <p14:creationId xmlns:p14="http://schemas.microsoft.com/office/powerpoint/2010/main" val="159330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C8035E99-E320-71A7-D949-F9A094BA4C5C}"/>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52AB5D9A-9B8E-8F1D-9053-BD0CEAAE3206}"/>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52A05A60-4159-3023-A758-733EE42A5358}"/>
              </a:ext>
            </a:extLst>
          </p:cNvPr>
          <p:cNvSpPr>
            <a:spLocks noGrp="1"/>
          </p:cNvSpPr>
          <p:nvPr>
            <p:ph type="sldNum" sz="quarter" idx="12"/>
          </p:nvPr>
        </p:nvSpPr>
        <p:spPr/>
        <p:txBody>
          <a:bodyPr/>
          <a:lstStyle>
            <a:lvl1pPr>
              <a:defRPr/>
            </a:lvl1pPr>
          </a:lstStyle>
          <a:p>
            <a:fld id="{3E982006-8D60-0B44-AE0D-7787DA7670F5}" type="slidenum">
              <a:rPr lang="en-US" altLang="en-US"/>
              <a:pPr/>
              <a:t>‹#›</a:t>
            </a:fld>
            <a:endParaRPr lang="en-US" altLang="en-US"/>
          </a:p>
        </p:txBody>
      </p:sp>
    </p:spTree>
    <p:extLst>
      <p:ext uri="{BB962C8B-B14F-4D97-AF65-F5344CB8AC3E}">
        <p14:creationId xmlns:p14="http://schemas.microsoft.com/office/powerpoint/2010/main" val="117753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B2CEDC4-2D87-804B-D4CC-982634DD5AA7}"/>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070F506D-5317-6BB5-2EB3-BB999D8717C7}"/>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F73A5A61-7D1B-4E92-9D39-F9C7B24455E4}"/>
              </a:ext>
            </a:extLst>
          </p:cNvPr>
          <p:cNvSpPr>
            <a:spLocks noGrp="1"/>
          </p:cNvSpPr>
          <p:nvPr>
            <p:ph type="sldNum" sz="quarter" idx="12"/>
          </p:nvPr>
        </p:nvSpPr>
        <p:spPr/>
        <p:txBody>
          <a:bodyPr/>
          <a:lstStyle>
            <a:lvl1pPr>
              <a:defRPr/>
            </a:lvl1pPr>
          </a:lstStyle>
          <a:p>
            <a:fld id="{33D8F4E7-8FEB-D943-92FE-62106E1A0763}" type="slidenum">
              <a:rPr lang="en-US" altLang="en-US"/>
              <a:pPr/>
              <a:t>‹#›</a:t>
            </a:fld>
            <a:endParaRPr lang="en-US" altLang="en-US"/>
          </a:p>
        </p:txBody>
      </p:sp>
    </p:spTree>
    <p:extLst>
      <p:ext uri="{BB962C8B-B14F-4D97-AF65-F5344CB8AC3E}">
        <p14:creationId xmlns:p14="http://schemas.microsoft.com/office/powerpoint/2010/main" val="84462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3">
            <a:extLst>
              <a:ext uri="{FF2B5EF4-FFF2-40B4-BE49-F238E27FC236}">
                <a16:creationId xmlns:a16="http://schemas.microsoft.com/office/drawing/2014/main" id="{8F2F0E7E-AEE6-5CD4-84EE-7C7C45110AD1}"/>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B6B6B935-F82E-10E7-F17C-7DD58616596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922AEA3D-932B-9A86-17C2-ABFAAB20FBA2}"/>
              </a:ext>
            </a:extLst>
          </p:cNvPr>
          <p:cNvSpPr>
            <a:spLocks noGrp="1"/>
          </p:cNvSpPr>
          <p:nvPr>
            <p:ph type="sldNum" sz="quarter" idx="12"/>
          </p:nvPr>
        </p:nvSpPr>
        <p:spPr/>
        <p:txBody>
          <a:bodyPr/>
          <a:lstStyle>
            <a:lvl1pPr>
              <a:defRPr/>
            </a:lvl1pPr>
          </a:lstStyle>
          <a:p>
            <a:fld id="{2A6D0374-0976-1746-B941-C5BAAF00D6B4}" type="slidenum">
              <a:rPr lang="en-US" altLang="en-US"/>
              <a:pPr/>
              <a:t>‹#›</a:t>
            </a:fld>
            <a:endParaRPr lang="en-US" altLang="en-US"/>
          </a:p>
        </p:txBody>
      </p:sp>
    </p:spTree>
    <p:extLst>
      <p:ext uri="{BB962C8B-B14F-4D97-AF65-F5344CB8AC3E}">
        <p14:creationId xmlns:p14="http://schemas.microsoft.com/office/powerpoint/2010/main" val="87625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a:extLst>
              <a:ext uri="{FF2B5EF4-FFF2-40B4-BE49-F238E27FC236}">
                <a16:creationId xmlns:a16="http://schemas.microsoft.com/office/drawing/2014/main" id="{DA781BAB-A633-E6CB-BCB8-B63F1C0DBE6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89976364-E54E-1B8D-E951-5E871BAA6C4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FD985A42-EEF4-85FA-DD7E-422EE6C2371D}"/>
              </a:ext>
            </a:extLst>
          </p:cNvPr>
          <p:cNvSpPr>
            <a:spLocks noGrp="1"/>
          </p:cNvSpPr>
          <p:nvPr>
            <p:ph type="sldNum" sz="quarter" idx="12"/>
          </p:nvPr>
        </p:nvSpPr>
        <p:spPr/>
        <p:txBody>
          <a:bodyPr/>
          <a:lstStyle>
            <a:lvl1pPr>
              <a:defRPr/>
            </a:lvl1pPr>
          </a:lstStyle>
          <a:p>
            <a:fld id="{109B61F9-8FF2-BB4E-86D9-EDA88B7B2796}" type="slidenum">
              <a:rPr lang="en-US" altLang="en-US"/>
              <a:pPr/>
              <a:t>‹#›</a:t>
            </a:fld>
            <a:endParaRPr lang="en-US" altLang="en-US"/>
          </a:p>
        </p:txBody>
      </p:sp>
    </p:spTree>
    <p:extLst>
      <p:ext uri="{BB962C8B-B14F-4D97-AF65-F5344CB8AC3E}">
        <p14:creationId xmlns:p14="http://schemas.microsoft.com/office/powerpoint/2010/main" val="391083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A041D1C6-C466-3C4F-4292-AAA1AE05D06D}"/>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4B8FE40E-57DB-41E8-9A77-E0D8CBBAC756}"/>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89B422E2-9DA3-4B88-8D54-FC8F352ACD3C}"/>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F1C06A2B-4372-4B8F-AD83-CACE4E7393E2}"/>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C96CB6BF-E487-4E21-8190-AF7F04EC6D6F}"/>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4C44F5E8-8DE3-4138-9769-C2AAC8CAC58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CB5E7AF0-839C-429B-80C9-D8EDC73E8F98}"/>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F3DBF397-158D-468C-A71A-154BBDC30F7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2048BA64-B4BD-4EB6-9E64-843E59C6CB16}"/>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E6B122B7-4CB7-46E4-9B68-AED531A7CD2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5342BCDC-B216-4567-A61D-56B76E4B8114}"/>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5D524F80-1602-32B0-36DC-CF1402C91E32}"/>
              </a:ext>
            </a:extLst>
          </p:cNvPr>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370E957A-7B3D-CDFB-FAFD-B50BD193DA79}"/>
              </a:ext>
            </a:extLst>
          </p:cNvPr>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5DB27BB-6383-499B-8FAF-56C0D3ADB073}"/>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759D08E3-CE41-4FE6-865B-007BB59A8E0D}"/>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FBA298A9-2F62-40E7-9A13-23FBF354C8E8}"/>
              </a:ext>
            </a:extLst>
          </p:cNvPr>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solidFill>
              </a:defRPr>
            </a:lvl1pPr>
          </a:lstStyle>
          <a:p>
            <a:fld id="{CC5C7FE9-4BEE-F542-9667-F96E71A4C9C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5"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6" r:id="rId11"/>
    <p:sldLayoutId id="2147483841" r:id="rId12"/>
    <p:sldLayoutId id="2147483847" r:id="rId13"/>
    <p:sldLayoutId id="2147483842" r:id="rId14"/>
    <p:sldLayoutId id="2147483843" r:id="rId15"/>
    <p:sldLayoutId id="2147483844"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2"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AAD9B1B-C346-9043-80BE-9213E3EEC64D}"/>
              </a:ext>
            </a:extLst>
          </p:cNvPr>
          <p:cNvSpPr>
            <a:spLocks noGrp="1"/>
          </p:cNvSpPr>
          <p:nvPr>
            <p:ph type="ctrTitle"/>
          </p:nvPr>
        </p:nvSpPr>
        <p:spPr>
          <a:xfrm>
            <a:off x="1130300" y="2405063"/>
            <a:ext cx="5827713" cy="1646237"/>
          </a:xfrm>
        </p:spPr>
        <p:txBody>
          <a:bodyPr/>
          <a:lstStyle/>
          <a:p>
            <a:pPr eaLnBrk="1" hangingPunct="1"/>
            <a:r>
              <a:rPr lang="en-US" altLang="en-US">
                <a:latin typeface="Times New Roman" panose="02020603050405020304" pitchFamily="18" charset="0"/>
              </a:rPr>
              <a:t>CHĂM SÓC NGƯỜI BỆNH BÓ BỘT</a:t>
            </a:r>
          </a:p>
        </p:txBody>
      </p:sp>
      <p:sp>
        <p:nvSpPr>
          <p:cNvPr id="2" name="Subtitle 1">
            <a:extLst>
              <a:ext uri="{FF2B5EF4-FFF2-40B4-BE49-F238E27FC236}">
                <a16:creationId xmlns:a16="http://schemas.microsoft.com/office/drawing/2014/main" id="{954D6B8A-871C-4469-9A16-3492F25637A9}"/>
              </a:ext>
            </a:extLst>
          </p:cNvPr>
          <p:cNvSpPr>
            <a:spLocks noGrp="1"/>
          </p:cNvSpPr>
          <p:nvPr>
            <p:ph type="subTitle" idx="1"/>
          </p:nvPr>
        </p:nvSpPr>
        <p:spPr>
          <a:xfrm>
            <a:off x="1130300" y="4051300"/>
            <a:ext cx="5827713" cy="1096963"/>
          </a:xfrm>
        </p:spPr>
        <p:txBody>
          <a:bodyPr/>
          <a:lstStyle/>
          <a:p>
            <a:pPr>
              <a:buFont typeface="Wingdings 3" panose="05040102010807070707" pitchFamily="18" charset="2"/>
              <a:buNone/>
              <a:defRPr/>
            </a:pP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F01EACB-A8E0-4B5F-B94D-BE489F1D843E}"/>
              </a:ext>
            </a:extLst>
          </p:cNvPr>
          <p:cNvSpPr>
            <a:spLocks noGrp="1" noRot="1" noChangeArrowheads="1"/>
          </p:cNvSpPr>
          <p:nvPr>
            <p:ph type="title"/>
          </p:nvPr>
        </p:nvSpPr>
        <p:spPr/>
        <p:txBody>
          <a:bodyPr rtlCol="0">
            <a:normAutofit fontScale="90000"/>
          </a:bodyPr>
          <a:lstStyle/>
          <a:p>
            <a:pPr eaLnBrk="1" fontAlgn="auto" hangingPunct="1">
              <a:spcAft>
                <a:spcPts val="0"/>
              </a:spcAft>
              <a:defRPr/>
            </a:pPr>
            <a:r>
              <a:rPr lang="en-US" altLang="en-US" b="1" dirty="0"/>
              <a:t>5.2. </a:t>
            </a:r>
            <a:r>
              <a:rPr lang="en-US" altLang="en-US" b="1" dirty="0" err="1"/>
              <a:t>Lập</a:t>
            </a:r>
            <a:r>
              <a:rPr lang="en-US" altLang="en-US" b="1" dirty="0"/>
              <a:t> </a:t>
            </a:r>
            <a:r>
              <a:rPr lang="en-US" altLang="en-US" b="1" dirty="0" err="1"/>
              <a:t>kế</a:t>
            </a:r>
            <a:r>
              <a:rPr lang="en-US" altLang="en-US" b="1" dirty="0"/>
              <a:t> </a:t>
            </a:r>
            <a:r>
              <a:rPr lang="en-US" altLang="en-US" b="1" dirty="0" err="1"/>
              <a:t>hoạch</a:t>
            </a:r>
            <a:r>
              <a:rPr lang="en-US" altLang="en-US" b="1" dirty="0"/>
              <a:t> </a:t>
            </a:r>
            <a:r>
              <a:rPr lang="en-US" altLang="en-US" b="1" dirty="0" err="1"/>
              <a:t>chăm</a:t>
            </a:r>
            <a:r>
              <a:rPr lang="en-US" altLang="en-US" b="1" dirty="0"/>
              <a:t> </a:t>
            </a:r>
            <a:r>
              <a:rPr lang="en-US" altLang="en-US" b="1" dirty="0" err="1"/>
              <a:t>sóc</a:t>
            </a:r>
            <a:r>
              <a:rPr lang="en-US" altLang="en-US" b="1" dirty="0"/>
              <a:t> </a:t>
            </a:r>
            <a:r>
              <a:rPr lang="en-US" altLang="en-US" b="1" dirty="0" err="1"/>
              <a:t>và</a:t>
            </a:r>
            <a:r>
              <a:rPr lang="en-US" altLang="en-US" b="1" dirty="0"/>
              <a:t> </a:t>
            </a:r>
            <a:r>
              <a:rPr lang="en-US" altLang="en-US" b="1" dirty="0" err="1"/>
              <a:t>theo</a:t>
            </a:r>
            <a:r>
              <a:rPr lang="en-US" altLang="en-US" b="1" dirty="0"/>
              <a:t> </a:t>
            </a:r>
            <a:r>
              <a:rPr lang="en-US" altLang="en-US" b="1" dirty="0" err="1"/>
              <a:t>dõi</a:t>
            </a:r>
            <a:br>
              <a:rPr lang="en-US" altLang="en-US" dirty="0"/>
            </a:br>
            <a:endParaRPr lang="en-US" altLang="en-US" dirty="0"/>
          </a:p>
        </p:txBody>
      </p:sp>
      <p:sp>
        <p:nvSpPr>
          <p:cNvPr id="14339" name="Rectangle 3">
            <a:extLst>
              <a:ext uri="{FF2B5EF4-FFF2-40B4-BE49-F238E27FC236}">
                <a16:creationId xmlns:a16="http://schemas.microsoft.com/office/drawing/2014/main" id="{52A91600-8A85-AF70-84F4-19D91F9F1898}"/>
              </a:ext>
            </a:extLst>
          </p:cNvPr>
          <p:cNvSpPr>
            <a:spLocks noGrp="1"/>
          </p:cNvSpPr>
          <p:nvPr>
            <p:ph idx="1"/>
          </p:nvPr>
        </p:nvSpPr>
        <p:spPr/>
        <p:txBody>
          <a:bodyPr/>
          <a:lstStyle/>
          <a:p>
            <a:pPr eaLnBrk="1" hangingPunct="1">
              <a:buFont typeface="Wingdings" pitchFamily="2" charset="2"/>
              <a:buNone/>
            </a:pPr>
            <a:r>
              <a:rPr lang="en-US" altLang="en-US"/>
              <a:t>- </a:t>
            </a:r>
            <a:r>
              <a:rPr lang="en-US" altLang="en-US" sz="2800"/>
              <a:t>Trước khi bó bột: người bệnh không mổ, người bệnh mổ.</a:t>
            </a:r>
          </a:p>
          <a:p>
            <a:pPr eaLnBrk="1" hangingPunct="1">
              <a:buFont typeface="Wingdings" pitchFamily="2" charset="2"/>
              <a:buNone/>
            </a:pPr>
            <a:r>
              <a:rPr lang="en-US" altLang="en-US" sz="2800"/>
              <a:t>- Sau khi bó bột: Người bệnh có vết thương, người bệnh không có vết thương.</a:t>
            </a:r>
          </a:p>
          <a:p>
            <a:pPr eaLnBrk="1" hangingPunct="1">
              <a:buFont typeface="Wingdings" pitchFamily="2" charset="2"/>
              <a:buNone/>
            </a:pPr>
            <a:r>
              <a:rPr lang="en-US" altLang="en-US" sz="2800"/>
              <a:t>- Sau khi tháo bột.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278483A-7B49-3236-5EE7-8D6849740535}"/>
              </a:ext>
            </a:extLst>
          </p:cNvPr>
          <p:cNvSpPr>
            <a:spLocks noGrp="1" noRot="1"/>
          </p:cNvSpPr>
          <p:nvPr>
            <p:ph type="title"/>
          </p:nvPr>
        </p:nvSpPr>
        <p:spPr/>
        <p:txBody>
          <a:bodyPr/>
          <a:lstStyle/>
          <a:p>
            <a:pPr eaLnBrk="1" hangingPunct="1"/>
            <a:endParaRPr lang="en-US" altLang="en-US"/>
          </a:p>
        </p:txBody>
      </p:sp>
      <p:sp>
        <p:nvSpPr>
          <p:cNvPr id="15363" name="Rectangle 3">
            <a:extLst>
              <a:ext uri="{FF2B5EF4-FFF2-40B4-BE49-F238E27FC236}">
                <a16:creationId xmlns:a16="http://schemas.microsoft.com/office/drawing/2014/main" id="{1C58256E-5DBB-9558-0356-FC4C1B6BB2E7}"/>
              </a:ext>
            </a:extLst>
          </p:cNvPr>
          <p:cNvSpPr>
            <a:spLocks noGrp="1"/>
          </p:cNvSpPr>
          <p:nvPr>
            <p:ph idx="1"/>
          </p:nvPr>
        </p:nvSpPr>
        <p:spPr>
          <a:xfrm>
            <a:off x="304800" y="0"/>
            <a:ext cx="8382000" cy="6858000"/>
          </a:xfrm>
        </p:spPr>
        <p:txBody>
          <a:bodyPr/>
          <a:lstStyle/>
          <a:p>
            <a:pPr eaLnBrk="1" hangingPunct="1">
              <a:lnSpc>
                <a:spcPct val="80000"/>
              </a:lnSpc>
              <a:buFont typeface="Wingdings" pitchFamily="2" charset="2"/>
              <a:buNone/>
            </a:pPr>
            <a:r>
              <a:rPr lang="en-US" altLang="en-US" sz="2400" b="1"/>
              <a:t>5.3. Thực hiện kế hoạch chăm sóc, theo dõi</a:t>
            </a:r>
          </a:p>
          <a:p>
            <a:pPr eaLnBrk="1" hangingPunct="1">
              <a:lnSpc>
                <a:spcPct val="80000"/>
              </a:lnSpc>
              <a:buFont typeface="Wingdings" pitchFamily="2" charset="2"/>
              <a:buNone/>
            </a:pPr>
            <a:r>
              <a:rPr lang="en-US" altLang="en-US" sz="2400" b="1"/>
              <a:t>  - Địa điểm:</a:t>
            </a:r>
          </a:p>
          <a:p>
            <a:pPr eaLnBrk="1" hangingPunct="1">
              <a:lnSpc>
                <a:spcPct val="80000"/>
              </a:lnSpc>
              <a:buFont typeface="Wingdings" pitchFamily="2" charset="2"/>
              <a:buNone/>
            </a:pPr>
            <a:r>
              <a:rPr lang="en-US" altLang="en-US" sz="2400" b="1"/>
              <a:t>   + Phải có phòng riêng để bó bột, có khi bó ở nhà mổ, phòng tiểu phẫu.</a:t>
            </a:r>
          </a:p>
          <a:p>
            <a:pPr eaLnBrk="1" hangingPunct="1">
              <a:lnSpc>
                <a:spcPct val="80000"/>
              </a:lnSpc>
              <a:buFont typeface="Wingdings" pitchFamily="2" charset="2"/>
              <a:buNone/>
            </a:pPr>
            <a:r>
              <a:rPr lang="en-US" altLang="en-US" sz="2400" b="1"/>
              <a:t>   + Trang bị trong phòng: bàn kéo nắn chỉnh hình, X quang tại chỗ, bàn làm bột, tủ đựng dụng cụ.</a:t>
            </a:r>
          </a:p>
          <a:p>
            <a:pPr eaLnBrk="1" hangingPunct="1">
              <a:lnSpc>
                <a:spcPct val="80000"/>
              </a:lnSpc>
              <a:buFont typeface="Wingdings" pitchFamily="2" charset="2"/>
              <a:buNone/>
            </a:pPr>
            <a:r>
              <a:rPr lang="en-US" altLang="en-US" sz="2400" b="1"/>
              <a:t>  - Người bệnh:</a:t>
            </a:r>
          </a:p>
          <a:p>
            <a:pPr eaLnBrk="1" hangingPunct="1">
              <a:lnSpc>
                <a:spcPct val="80000"/>
              </a:lnSpc>
              <a:buFont typeface="Wingdings" pitchFamily="2" charset="2"/>
              <a:buNone/>
            </a:pPr>
            <a:r>
              <a:rPr lang="en-US" altLang="en-US" sz="2400" b="1"/>
              <a:t>   + Giải thích mục tiêu bó bột. Khám toàn diện, phát hiện những bệnh ảnh hưởng đến bó bột như mảng mục, cứng khớp cũ, bại liệt, hen phế quản ...</a:t>
            </a:r>
          </a:p>
          <a:p>
            <a:pPr eaLnBrk="1" hangingPunct="1">
              <a:lnSpc>
                <a:spcPct val="80000"/>
              </a:lnSpc>
              <a:buFont typeface="Wingdings" pitchFamily="2" charset="2"/>
              <a:buNone/>
            </a:pPr>
            <a:r>
              <a:rPr lang="en-US" altLang="en-US" sz="2400" b="1"/>
              <a:t>   + Làm vệ sinh vùng bó bột: cạo lông, lau rửa sạch sẽ bằng nước.  Thay băng vết thương (nếu có) trải một lớp gạc mỏng lên vết thương.</a:t>
            </a:r>
          </a:p>
          <a:p>
            <a:pPr eaLnBrk="1" hangingPunct="1">
              <a:lnSpc>
                <a:spcPct val="80000"/>
              </a:lnSpc>
              <a:buFont typeface="Wingdings" pitchFamily="2" charset="2"/>
              <a:buNone/>
            </a:pPr>
            <a:r>
              <a:rPr lang="en-US" altLang="en-US" sz="2400" b="1"/>
              <a:t>   + Nếu người bệnh phải gây mê phải dặn nhịn ăn, uống trước 6 giờ.</a:t>
            </a:r>
          </a:p>
          <a:p>
            <a:pPr eaLnBrk="1" hangingPunct="1">
              <a:lnSpc>
                <a:spcPct val="80000"/>
              </a:lnSpc>
              <a:buFont typeface="Wingdings" pitchFamily="2" charset="2"/>
              <a:buNone/>
            </a:pPr>
            <a:r>
              <a:rPr lang="en-US" altLang="en-US" sz="2400" b="1"/>
              <a:t>   + Đặt người bệnh ở tư thế thích hợp.</a:t>
            </a:r>
          </a:p>
          <a:p>
            <a:pPr eaLnBrk="1" hangingPunct="1">
              <a:lnSpc>
                <a:spcPct val="80000"/>
              </a:lnSpc>
              <a:buFont typeface="Wingdings" pitchFamily="2" charset="2"/>
              <a:buNone/>
            </a:pPr>
            <a:r>
              <a:rPr lang="en-US" altLang="en-US" sz="2400" b="1"/>
              <a:t>  - Dụng cụ:  Hộp thay băng nếu cần. Kìm, kéo, dao dụng cụ để cắt bột. Khay dụng cụ gây tê, gây mê. Vật liệu để bó bột: bột bó, bông mỡ, dây vải, bút chì...</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8DAFEBC-C8E9-EBD0-0AA7-2CB343849DB5}"/>
              </a:ext>
            </a:extLst>
          </p:cNvPr>
          <p:cNvSpPr>
            <a:spLocks noGrp="1" noRot="1"/>
          </p:cNvSpPr>
          <p:nvPr>
            <p:ph type="title"/>
          </p:nvPr>
        </p:nvSpPr>
        <p:spPr/>
        <p:txBody>
          <a:bodyPr/>
          <a:lstStyle/>
          <a:p>
            <a:pPr eaLnBrk="1" hangingPunct="1"/>
            <a:endParaRPr lang="en-US" altLang="en-US"/>
          </a:p>
        </p:txBody>
      </p:sp>
      <p:sp>
        <p:nvSpPr>
          <p:cNvPr id="13315" name="Rectangle 3">
            <a:extLst>
              <a:ext uri="{FF2B5EF4-FFF2-40B4-BE49-F238E27FC236}">
                <a16:creationId xmlns:a16="http://schemas.microsoft.com/office/drawing/2014/main" id="{75FB7EFC-92C3-4635-914A-AEE0DCAB0BDF}"/>
              </a:ext>
            </a:extLst>
          </p:cNvPr>
          <p:cNvSpPr>
            <a:spLocks noGrp="1" noChangeArrowheads="1"/>
          </p:cNvSpPr>
          <p:nvPr>
            <p:ph idx="1"/>
          </p:nvPr>
        </p:nvSpPr>
        <p:spPr>
          <a:xfrm>
            <a:off x="457200" y="152400"/>
            <a:ext cx="8229600" cy="6705600"/>
          </a:xfrm>
        </p:spPr>
        <p:txBody>
          <a:bodyPr rtlCol="0">
            <a:normAutofit lnSpcReduction="10000"/>
          </a:bodyPr>
          <a:lstStyle/>
          <a:p>
            <a:pPr eaLnBrk="1" fontAlgn="auto" hangingPunct="1">
              <a:lnSpc>
                <a:spcPct val="90000"/>
              </a:lnSpc>
              <a:spcAft>
                <a:spcPts val="0"/>
              </a:spcAft>
              <a:buFont typeface="Wingdings" panose="05000000000000000000" pitchFamily="2" charset="2"/>
              <a:buNone/>
              <a:defRPr/>
            </a:pPr>
            <a:r>
              <a:rPr lang="en-US" altLang="en-US" sz="2400" b="1">
                <a:solidFill>
                  <a:schemeClr val="tx1">
                    <a:lumMod val="75000"/>
                    <a:lumOff val="25000"/>
                  </a:schemeClr>
                </a:solidFill>
              </a:rPr>
              <a:t>5.3.2. Sau khi bó bột:</a:t>
            </a:r>
            <a:r>
              <a:rPr lang="en-US" altLang="en-US" sz="2400">
                <a:solidFill>
                  <a:schemeClr val="tx1">
                    <a:lumMod val="75000"/>
                    <a:lumOff val="25000"/>
                  </a:schemeClr>
                </a:solidFill>
              </a:rPr>
              <a:t> chuẩn bị giường và các dụng cụ cần thiết như độn nót gối, nâng cao chi...</a:t>
            </a: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 </a:t>
            </a:r>
            <a:r>
              <a:rPr lang="en-US" altLang="en-US" sz="2400" i="1">
                <a:solidFill>
                  <a:schemeClr val="tx1">
                    <a:lumMod val="75000"/>
                    <a:lumOff val="25000"/>
                  </a:schemeClr>
                </a:solidFill>
              </a:rPr>
              <a:t>Khi bột chưa khô:</a:t>
            </a:r>
            <a:endParaRPr lang="en-US" altLang="en-US" sz="240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 Không được che phủ làm bột lâu khô. Mùa rét, bột ẩm phải dùng  lò   sưởi sấy cho bột mau khô để người bệnh khỏi bị lạnh.  </a:t>
            </a: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 Không được vận chuyển khi bột còn ướt, vì vận chuyển có thể làm bột gãy hoặc các ngón tay tỳ vào bột tạo thành chỗ lõm bột gây đè ép trên phần da khi bột khô.</a:t>
            </a: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 Rạch dọc bột khi gãy xương đến sớm còn phù nề nhiều. Mở cửa sổ khi có vết thương cần chăm sóc, theo dõi.</a:t>
            </a: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 Cắt sửa mép bột, hạn chế các phần không cần thiết bất động như: hõm </a:t>
            </a:r>
            <a:r>
              <a:rPr lang="pt-BR" altLang="en-US" sz="2400">
                <a:solidFill>
                  <a:schemeClr val="tx1">
                    <a:lumMod val="75000"/>
                    <a:lumOff val="25000"/>
                  </a:schemeClr>
                </a:solidFill>
              </a:rPr>
              <a:t>nách, nếp bẹn, mu bàn chân, gan bàn tay.</a:t>
            </a:r>
          </a:p>
          <a:p>
            <a:pPr eaLnBrk="1" fontAlgn="auto" hangingPunct="1">
              <a:lnSpc>
                <a:spcPct val="90000"/>
              </a:lnSpc>
              <a:spcAft>
                <a:spcPts val="0"/>
              </a:spcAft>
              <a:buFont typeface="Wingdings" panose="05000000000000000000" pitchFamily="2" charset="2"/>
              <a:buNone/>
              <a:defRPr/>
            </a:pPr>
            <a:r>
              <a:rPr lang="pt-BR" altLang="en-US" sz="2400">
                <a:solidFill>
                  <a:schemeClr val="tx1">
                    <a:lumMod val="75000"/>
                    <a:lumOff val="25000"/>
                  </a:schemeClr>
                </a:solidFill>
              </a:rPr>
              <a:t>  + Lau sạch các đầu chi bó bột, xoa dầu và xoa bóp  mỗi ngày, tốt nhất là dùng cồn.</a:t>
            </a:r>
          </a:p>
          <a:p>
            <a:pPr eaLnBrk="1" fontAlgn="auto" hangingPunct="1">
              <a:lnSpc>
                <a:spcPct val="90000"/>
              </a:lnSpc>
              <a:spcAft>
                <a:spcPts val="0"/>
              </a:spcAft>
              <a:buFont typeface="Wingdings" panose="05000000000000000000" pitchFamily="2" charset="2"/>
              <a:buNone/>
              <a:defRPr/>
            </a:pPr>
            <a:r>
              <a:rPr lang="pt-BR" altLang="en-US" sz="2400">
                <a:solidFill>
                  <a:schemeClr val="tx1">
                    <a:lumMod val="75000"/>
                    <a:lumOff val="25000"/>
                  </a:schemeClr>
                </a:solidFill>
              </a:rPr>
              <a:t>  + Đối với người bệnh  gây mê để nắn bó bột phải đợi người bệnh tỉnh mới cho về phòng bệnh.</a:t>
            </a:r>
            <a:endParaRPr lang="en-US" altLang="en-US" sz="240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F407E5F-C6BA-2531-2D9E-64FC4DD71C9B}"/>
              </a:ext>
            </a:extLst>
          </p:cNvPr>
          <p:cNvSpPr>
            <a:spLocks noGrp="1" noRot="1"/>
          </p:cNvSpPr>
          <p:nvPr>
            <p:ph type="title"/>
          </p:nvPr>
        </p:nvSpPr>
        <p:spPr/>
        <p:txBody>
          <a:bodyPr/>
          <a:lstStyle/>
          <a:p>
            <a:pPr eaLnBrk="1" hangingPunct="1"/>
            <a:endParaRPr lang="en-US" altLang="en-US"/>
          </a:p>
        </p:txBody>
      </p:sp>
      <p:sp>
        <p:nvSpPr>
          <p:cNvPr id="17411" name="Rectangle 3">
            <a:extLst>
              <a:ext uri="{FF2B5EF4-FFF2-40B4-BE49-F238E27FC236}">
                <a16:creationId xmlns:a16="http://schemas.microsoft.com/office/drawing/2014/main" id="{4A56979C-D640-1260-CD5B-CFD458D93C12}"/>
              </a:ext>
            </a:extLst>
          </p:cNvPr>
          <p:cNvSpPr>
            <a:spLocks noGrp="1"/>
          </p:cNvSpPr>
          <p:nvPr>
            <p:ph idx="1"/>
          </p:nvPr>
        </p:nvSpPr>
        <p:spPr>
          <a:xfrm>
            <a:off x="609600" y="228600"/>
            <a:ext cx="6348413" cy="5813425"/>
          </a:xfrm>
        </p:spPr>
        <p:txBody>
          <a:bodyPr/>
          <a:lstStyle/>
          <a:p>
            <a:pPr eaLnBrk="1" hangingPunct="1">
              <a:lnSpc>
                <a:spcPct val="90000"/>
              </a:lnSpc>
              <a:buFont typeface="Wingdings" pitchFamily="2" charset="2"/>
              <a:buNone/>
            </a:pPr>
            <a:r>
              <a:rPr lang="pt-BR" altLang="en-US"/>
              <a:t>- </a:t>
            </a:r>
            <a:r>
              <a:rPr lang="pt-BR" altLang="en-US" sz="2800"/>
              <a:t>Khi bột khô:</a:t>
            </a:r>
          </a:p>
          <a:p>
            <a:pPr eaLnBrk="1" hangingPunct="1">
              <a:lnSpc>
                <a:spcPct val="90000"/>
              </a:lnSpc>
              <a:buFont typeface="Wingdings" pitchFamily="2" charset="2"/>
              <a:buNone/>
            </a:pPr>
            <a:r>
              <a:rPr lang="pt-BR" altLang="en-US" sz="2800"/>
              <a:t>  + Phải dặn người bệnh giữ bột sạch sẽ, nếu thấy chặt gây đau phải đưa vào viện ngay hoặc báo cho thầy thuốc biết.</a:t>
            </a:r>
          </a:p>
          <a:p>
            <a:pPr eaLnBrk="1" hangingPunct="1">
              <a:lnSpc>
                <a:spcPct val="90000"/>
              </a:lnSpc>
              <a:buFont typeface="Wingdings" pitchFamily="2" charset="2"/>
              <a:buNone/>
            </a:pPr>
            <a:r>
              <a:rPr lang="pt-BR" altLang="en-US" sz="2800"/>
              <a:t>  + Tất cả các trường hợp bó bột phải được kiểm tra vào ngày hôm sau (24 giờ đầu): bột có khô không? Phải xem màu sắc, trắng trong, gõ nghe thanh và gọn là bột khô.</a:t>
            </a:r>
          </a:p>
          <a:p>
            <a:pPr eaLnBrk="1" hangingPunct="1">
              <a:lnSpc>
                <a:spcPct val="90000"/>
              </a:lnSpc>
              <a:buFont typeface="Wingdings" pitchFamily="2" charset="2"/>
              <a:buNone/>
            </a:pPr>
            <a:r>
              <a:rPr lang="pt-BR" altLang="en-US" sz="2800"/>
              <a:t>   Cố định tốt: bột không bị gãy, không chèn ép.</a:t>
            </a:r>
            <a:endParaRPr lang="en-US"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2A11449-E6E4-776C-C07A-2FC1C1800ECF}"/>
              </a:ext>
            </a:extLst>
          </p:cNvPr>
          <p:cNvSpPr>
            <a:spLocks noGrp="1" noRot="1"/>
          </p:cNvSpPr>
          <p:nvPr>
            <p:ph type="title"/>
          </p:nvPr>
        </p:nvSpPr>
        <p:spPr/>
        <p:txBody>
          <a:bodyPr/>
          <a:lstStyle/>
          <a:p>
            <a:pPr eaLnBrk="1" hangingPunct="1"/>
            <a:endParaRPr lang="en-US" altLang="en-US"/>
          </a:p>
        </p:txBody>
      </p:sp>
      <p:sp>
        <p:nvSpPr>
          <p:cNvPr id="18435" name="Rectangle 3">
            <a:extLst>
              <a:ext uri="{FF2B5EF4-FFF2-40B4-BE49-F238E27FC236}">
                <a16:creationId xmlns:a16="http://schemas.microsoft.com/office/drawing/2014/main" id="{766DBF7B-76F0-F7EB-CE44-3320336E9368}"/>
              </a:ext>
            </a:extLst>
          </p:cNvPr>
          <p:cNvSpPr>
            <a:spLocks noGrp="1"/>
          </p:cNvSpPr>
          <p:nvPr>
            <p:ph idx="1"/>
          </p:nvPr>
        </p:nvSpPr>
        <p:spPr>
          <a:xfrm>
            <a:off x="762000" y="914400"/>
            <a:ext cx="6196013" cy="5127625"/>
          </a:xfrm>
        </p:spPr>
        <p:txBody>
          <a:bodyPr/>
          <a:lstStyle/>
          <a:p>
            <a:pPr eaLnBrk="1" hangingPunct="1">
              <a:buFont typeface="Wingdings" pitchFamily="2" charset="2"/>
              <a:buNone/>
            </a:pPr>
            <a:r>
              <a:rPr lang="pt-BR" altLang="en-US" sz="3200"/>
              <a:t>  Nếu chặt quá: người bệnh đau nhức không chịu được, mạch giảm hoặc mất, đầu chi tím nhợt, lạnh và phù nề; Giảm hoặc mất cảm giác và vận động. Nếu có các triệu chứng trên phải nới bột ngay, kê cao chi.</a:t>
            </a:r>
            <a:r>
              <a:rPr lang="en-US" altLang="en-US" sz="320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C4420741-29B8-4CC5-9765-D63241EE1D87}"/>
              </a:ext>
            </a:extLst>
          </p:cNvPr>
          <p:cNvSpPr>
            <a:spLocks noGrp="1" noChangeArrowheads="1"/>
          </p:cNvSpPr>
          <p:nvPr>
            <p:ph idx="1"/>
          </p:nvPr>
        </p:nvSpPr>
        <p:spPr>
          <a:xfrm>
            <a:off x="457200" y="533400"/>
            <a:ext cx="8229600" cy="5592763"/>
          </a:xfrm>
        </p:spPr>
        <p:txBody>
          <a:bodyPr rtlCol="0">
            <a:normAutofit lnSpcReduction="10000"/>
          </a:bodyPr>
          <a:lstStyle/>
          <a:p>
            <a:pPr eaLnBrk="1" fontAlgn="auto" hangingPunct="1">
              <a:lnSpc>
                <a:spcPct val="90000"/>
              </a:lnSpc>
              <a:spcAft>
                <a:spcPts val="0"/>
              </a:spcAft>
              <a:buFont typeface="Wingdings" panose="05000000000000000000" pitchFamily="2" charset="2"/>
              <a:buNone/>
              <a:defRPr/>
            </a:pPr>
            <a:r>
              <a:rPr lang="pt-BR" altLang="en-US" sz="2800" dirty="0">
                <a:solidFill>
                  <a:schemeClr val="tx1">
                    <a:lumMod val="75000"/>
                    <a:lumOff val="25000"/>
                  </a:schemeClr>
                </a:solidFill>
              </a:rPr>
              <a:t> + Những trường hợp mới gãy xương phải kiểm tra bằng X quang chụp qua bột. Nếu tốt mới cho về, chưa tốt phải nắn bó lại.</a:t>
            </a:r>
          </a:p>
          <a:p>
            <a:pPr eaLnBrk="1" fontAlgn="auto" hangingPunct="1">
              <a:lnSpc>
                <a:spcPct val="90000"/>
              </a:lnSpc>
              <a:spcAft>
                <a:spcPts val="0"/>
              </a:spcAft>
              <a:buFont typeface="Wingdings" panose="05000000000000000000" pitchFamily="2" charset="2"/>
              <a:buNone/>
              <a:defRPr/>
            </a:pPr>
            <a:r>
              <a:rPr lang="pt-BR" altLang="en-US" sz="2800" dirty="0">
                <a:solidFill>
                  <a:schemeClr val="tx1">
                    <a:lumMod val="75000"/>
                    <a:lumOff val="25000"/>
                  </a:schemeClr>
                </a:solidFill>
              </a:rPr>
              <a:t> + Sau một tuần kiểm tra lần hai: bột rạch dọc lỏng quá phải thay bột. Nếu không lỏng quá ta bó tròn luôn, cho người bệnh về hẹn một tháng sau đến khám lại hoặc tháo bột.</a:t>
            </a:r>
          </a:p>
          <a:p>
            <a:pPr eaLnBrk="1" fontAlgn="auto" hangingPunct="1">
              <a:lnSpc>
                <a:spcPct val="90000"/>
              </a:lnSpc>
              <a:spcAft>
                <a:spcPts val="0"/>
              </a:spcAft>
              <a:buFont typeface="Wingdings" panose="05000000000000000000" pitchFamily="2" charset="2"/>
              <a:buNone/>
              <a:defRPr/>
            </a:pPr>
            <a:r>
              <a:rPr lang="pt-BR" altLang="en-US" sz="2800" dirty="0">
                <a:solidFill>
                  <a:schemeClr val="tx1">
                    <a:lumMod val="75000"/>
                    <a:lumOff val="25000"/>
                  </a:schemeClr>
                </a:solidFill>
              </a:rPr>
              <a:t> + Bột khô cố định tốt phải hướng dẫn người bệnh tập lên gân trong bột, vận động các khớp còn lại của chi tránh teo cơ cứng khớp.</a:t>
            </a:r>
          </a:p>
          <a:p>
            <a:pPr eaLnBrk="1" fontAlgn="auto" hangingPunct="1">
              <a:lnSpc>
                <a:spcPct val="90000"/>
              </a:lnSpc>
              <a:spcAft>
                <a:spcPts val="0"/>
              </a:spcAft>
              <a:buFont typeface="Wingdings" panose="05000000000000000000" pitchFamily="2" charset="2"/>
              <a:buNone/>
              <a:defRPr/>
            </a:pPr>
            <a:r>
              <a:rPr lang="pt-BR" altLang="en-US" sz="2800" dirty="0">
                <a:solidFill>
                  <a:schemeClr val="tx1">
                    <a:lumMod val="75000"/>
                    <a:lumOff val="25000"/>
                  </a:schemeClr>
                </a:solidFill>
              </a:rPr>
              <a:t> + Chăm sóc vệ sinh người bệnh: tắm rửa, lau mình hàng ngày nhất là sau khi đại tiểu tiện. Không dùng que chọc vào da làm xước da trong bột gây nhiễm trùng.</a:t>
            </a:r>
            <a:endParaRPr lang="en-US" altLang="en-US" sz="2800"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ADA25C5-BDA5-4D89-30EF-A27C7E976FC0}"/>
              </a:ext>
            </a:extLst>
          </p:cNvPr>
          <p:cNvSpPr>
            <a:spLocks noGrp="1" noRot="1"/>
          </p:cNvSpPr>
          <p:nvPr>
            <p:ph type="title"/>
          </p:nvPr>
        </p:nvSpPr>
        <p:spPr/>
        <p:txBody>
          <a:bodyPr/>
          <a:lstStyle/>
          <a:p>
            <a:pPr eaLnBrk="1" hangingPunct="1"/>
            <a:endParaRPr lang="en-US" altLang="en-US"/>
          </a:p>
        </p:txBody>
      </p:sp>
      <p:sp>
        <p:nvSpPr>
          <p:cNvPr id="20483" name="Rectangle 3">
            <a:extLst>
              <a:ext uri="{FF2B5EF4-FFF2-40B4-BE49-F238E27FC236}">
                <a16:creationId xmlns:a16="http://schemas.microsoft.com/office/drawing/2014/main" id="{1E5765A7-BC95-BA89-199C-A65E44906BBA}"/>
              </a:ext>
            </a:extLst>
          </p:cNvPr>
          <p:cNvSpPr>
            <a:spLocks noGrp="1"/>
          </p:cNvSpPr>
          <p:nvPr>
            <p:ph idx="1"/>
          </p:nvPr>
        </p:nvSpPr>
        <p:spPr>
          <a:xfrm>
            <a:off x="457200" y="304800"/>
            <a:ext cx="6500813" cy="5737225"/>
          </a:xfrm>
        </p:spPr>
        <p:txBody>
          <a:bodyPr/>
          <a:lstStyle/>
          <a:p>
            <a:pPr eaLnBrk="1" hangingPunct="1">
              <a:buFont typeface="Wingdings" pitchFamily="2" charset="2"/>
              <a:buNone/>
            </a:pPr>
            <a:r>
              <a:rPr lang="pt-BR" altLang="en-US" sz="3200"/>
              <a:t>Thường xuyên quan sát vùng da nơi các mép bột tỳ ép như: vùng gáy, khuỷu, gai chậu phát hiện sự cọ sát, phù nề, đổi màu da hoặc loét. </a:t>
            </a:r>
          </a:p>
          <a:p>
            <a:pPr eaLnBrk="1" hangingPunct="1">
              <a:buFont typeface="Wingdings" pitchFamily="2" charset="2"/>
              <a:buNone/>
            </a:pPr>
            <a:r>
              <a:rPr lang="pt-BR" altLang="en-US" sz="3200"/>
              <a:t>Cần xoa bóp bằng cồn và thoa phấn rôm. Hướng dẫn người bệnh cách theo dõi da tránh làm tổn thương da (dùng gương để theo dõi vùng da không xem trực tiếp được).</a:t>
            </a:r>
            <a:endParaRPr lang="en-US" altLang="en-US" sz="3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82A8DE6-FDF6-3FBA-EEAA-57225D6662FA}"/>
              </a:ext>
            </a:extLst>
          </p:cNvPr>
          <p:cNvSpPr>
            <a:spLocks noGrp="1" noRot="1"/>
          </p:cNvSpPr>
          <p:nvPr>
            <p:ph type="title"/>
          </p:nvPr>
        </p:nvSpPr>
        <p:spPr/>
        <p:txBody>
          <a:bodyPr/>
          <a:lstStyle/>
          <a:p>
            <a:pPr eaLnBrk="1" hangingPunct="1"/>
            <a:endParaRPr lang="en-US" altLang="en-US"/>
          </a:p>
        </p:txBody>
      </p:sp>
      <p:sp>
        <p:nvSpPr>
          <p:cNvPr id="21507" name="Rectangle 3">
            <a:extLst>
              <a:ext uri="{FF2B5EF4-FFF2-40B4-BE49-F238E27FC236}">
                <a16:creationId xmlns:a16="http://schemas.microsoft.com/office/drawing/2014/main" id="{AD1A2965-0AAF-D431-551B-1B194FB231E6}"/>
              </a:ext>
            </a:extLst>
          </p:cNvPr>
          <p:cNvSpPr>
            <a:spLocks noGrp="1"/>
          </p:cNvSpPr>
          <p:nvPr>
            <p:ph idx="1"/>
          </p:nvPr>
        </p:nvSpPr>
        <p:spPr>
          <a:xfrm>
            <a:off x="381000" y="609600"/>
            <a:ext cx="6577013" cy="6019800"/>
          </a:xfrm>
        </p:spPr>
        <p:txBody>
          <a:bodyPr/>
          <a:lstStyle/>
          <a:p>
            <a:pPr eaLnBrk="1" hangingPunct="1">
              <a:buFont typeface="Wingdings" pitchFamily="2" charset="2"/>
              <a:buNone/>
            </a:pPr>
            <a:r>
              <a:rPr lang="pt-BR" altLang="en-US"/>
              <a:t> </a:t>
            </a:r>
            <a:r>
              <a:rPr lang="pt-BR" altLang="en-US" sz="3200"/>
              <a:t>+ Người bệnh ăn chế độ bồi dưỡng, nâng cao thể trạng, chú ý ăn uống tránh táo bón, sỏi tiết niệu.</a:t>
            </a:r>
          </a:p>
          <a:p>
            <a:pPr eaLnBrk="1" hangingPunct="1">
              <a:buFont typeface="Wingdings" pitchFamily="2" charset="2"/>
              <a:buNone/>
            </a:pPr>
            <a:r>
              <a:rPr lang="pt-BR" altLang="en-US" sz="3200"/>
              <a:t> + Không được tự động tháo bột, nếu bột bẩn mùi hôi thối (vết thương thấm dịch vào bột) phải đến bệnh viện để sửa bột, thay băng vết thương.</a:t>
            </a:r>
            <a:endParaRPr lang="en-US" altLang="en-US" sz="3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9ABB14B-382D-DBA2-42F9-E9FA1F02B713}"/>
              </a:ext>
            </a:extLst>
          </p:cNvPr>
          <p:cNvSpPr>
            <a:spLocks noGrp="1" noRot="1"/>
          </p:cNvSpPr>
          <p:nvPr>
            <p:ph type="title"/>
          </p:nvPr>
        </p:nvSpPr>
        <p:spPr/>
        <p:txBody>
          <a:bodyPr/>
          <a:lstStyle/>
          <a:p>
            <a:pPr eaLnBrk="1" hangingPunct="1"/>
            <a:endParaRPr lang="en-US" altLang="en-US"/>
          </a:p>
        </p:txBody>
      </p:sp>
      <p:sp>
        <p:nvSpPr>
          <p:cNvPr id="19459" name="Rectangle 3">
            <a:extLst>
              <a:ext uri="{FF2B5EF4-FFF2-40B4-BE49-F238E27FC236}">
                <a16:creationId xmlns:a16="http://schemas.microsoft.com/office/drawing/2014/main" id="{63569A45-7B6B-4068-A506-DCDDA0203192}"/>
              </a:ext>
            </a:extLst>
          </p:cNvPr>
          <p:cNvSpPr>
            <a:spLocks noGrp="1" noChangeArrowheads="1"/>
          </p:cNvSpPr>
          <p:nvPr>
            <p:ph idx="1"/>
          </p:nvPr>
        </p:nvSpPr>
        <p:spPr>
          <a:xfrm>
            <a:off x="609600" y="228600"/>
            <a:ext cx="6781800" cy="6477000"/>
          </a:xfrm>
        </p:spPr>
        <p:txBody>
          <a:bodyPr rtlCol="0">
            <a:normAutofit/>
          </a:bodyPr>
          <a:lstStyle/>
          <a:p>
            <a:pPr eaLnBrk="1" fontAlgn="auto" hangingPunct="1">
              <a:lnSpc>
                <a:spcPct val="90000"/>
              </a:lnSpc>
              <a:spcAft>
                <a:spcPts val="0"/>
              </a:spcAft>
              <a:buFont typeface="Wingdings" panose="05000000000000000000" pitchFamily="2" charset="2"/>
              <a:buNone/>
              <a:defRPr/>
            </a:pPr>
            <a:r>
              <a:rPr lang="pt-BR" altLang="en-US" sz="2400" b="1" dirty="0">
                <a:solidFill>
                  <a:schemeClr val="tx1">
                    <a:lumMod val="75000"/>
                    <a:lumOff val="25000"/>
                  </a:schemeClr>
                </a:solidFill>
              </a:rPr>
              <a:t>5.3.3. Sau khi tháo bột</a:t>
            </a:r>
            <a:endParaRPr lang="pt-BR" altLang="en-US" sz="2400" dirty="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pt-BR" altLang="en-US" sz="2400" dirty="0">
                <a:solidFill>
                  <a:schemeClr val="tx1">
                    <a:lumMod val="75000"/>
                    <a:lumOff val="25000"/>
                  </a:schemeClr>
                </a:solidFill>
              </a:rPr>
              <a:t>- Phải kiểm tra đã đủ thời gian bất động chưa, các dấu hiệu lâm sàng có tốt không?</a:t>
            </a:r>
          </a:p>
          <a:p>
            <a:pPr eaLnBrk="1" fontAlgn="auto" hangingPunct="1">
              <a:lnSpc>
                <a:spcPct val="90000"/>
              </a:lnSpc>
              <a:spcAft>
                <a:spcPts val="0"/>
              </a:spcAft>
              <a:buFont typeface="Wingdings" panose="05000000000000000000" pitchFamily="2" charset="2"/>
              <a:buNone/>
              <a:defRPr/>
            </a:pPr>
            <a:r>
              <a:rPr lang="pt-BR" altLang="en-US" sz="2400" dirty="0">
                <a:solidFill>
                  <a:schemeClr val="tx1">
                    <a:lumMod val="75000"/>
                    <a:lumOff val="25000"/>
                  </a:schemeClr>
                </a:solidFill>
              </a:rPr>
              <a:t>- Khi tháo bột phải kiểm tra trên lâm sàng, X quang. Nếu có vết thương phải thay băng. Nếu tốt cho người bệnh về, can xương chưa vững phải bó bột bất động tiếp.</a:t>
            </a:r>
            <a:endParaRPr lang="en-US" altLang="en-US" sz="2400" dirty="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Sau</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khi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tháo</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bột</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phải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cho</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người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bệnh</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ngâm</a:t>
            </a:r>
            <a:r>
              <a:rPr lang="en-US" altLang="en-US" sz="2400" dirty="0">
                <a:solidFill>
                  <a:schemeClr val="tx1">
                    <a:lumMod val="75000"/>
                    <a:lumOff val="25000"/>
                  </a:schemeClr>
                </a:solidFill>
              </a:rPr>
              <a:t> chi </a:t>
            </a:r>
            <a:r>
              <a:rPr lang="en-US" altLang="en-US" sz="2400" dirty="0" err="1">
                <a:solidFill>
                  <a:schemeClr val="tx1">
                    <a:lumMod val="75000"/>
                    <a:lumOff val="25000"/>
                  </a:schemeClr>
                </a:solidFill>
              </a:rPr>
              <a:t>vào</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nước</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muối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ấm</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và</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tập</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vận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động</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chủ</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động</a:t>
            </a:r>
            <a:r>
              <a:rPr lang="en-US" altLang="en-US" sz="2400" dirty="0">
                <a:solidFill>
                  <a:schemeClr val="tx1">
                    <a:lumMod val="75000"/>
                    <a:lumOff val="25000"/>
                  </a:schemeClr>
                </a:solidFill>
              </a:rPr>
              <a:t> 3lần/</a:t>
            </a:r>
            <a:r>
              <a:rPr lang="en-US" altLang="en-US" sz="2400" dirty="0" err="1">
                <a:solidFill>
                  <a:schemeClr val="tx1">
                    <a:lumMod val="75000"/>
                    <a:lumOff val="25000"/>
                  </a:schemeClr>
                </a:solidFill>
              </a:rPr>
              <a:t>ngày</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mỗi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lần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từ</a:t>
            </a:r>
            <a:r>
              <a:rPr lang="en-US" altLang="en-US" sz="2400" dirty="0">
                <a:solidFill>
                  <a:schemeClr val="tx1">
                    <a:lumMod val="75000"/>
                    <a:lumOff val="25000"/>
                  </a:schemeClr>
                </a:solidFill>
              </a:rPr>
              <a:t> 10-15 </a:t>
            </a:r>
            <a:r>
              <a:rPr lang="en-US" altLang="en-US" sz="2400" dirty="0" err="1">
                <a:solidFill>
                  <a:schemeClr val="tx1">
                    <a:lumMod val="75000"/>
                    <a:lumOff val="25000"/>
                  </a:schemeClr>
                </a:solidFill>
              </a:rPr>
              <a:t>phút</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trong</a:t>
            </a:r>
            <a:r>
              <a:rPr lang="en-US" altLang="en-US" sz="2400" dirty="0">
                <a:solidFill>
                  <a:schemeClr val="tx1">
                    <a:lumMod val="75000"/>
                    <a:lumOff val="25000"/>
                  </a:schemeClr>
                </a:solidFill>
              </a:rPr>
              <a:t> 5-7 </a:t>
            </a:r>
            <a:r>
              <a:rPr lang="en-US" altLang="en-US" sz="2400" dirty="0" err="1">
                <a:solidFill>
                  <a:schemeClr val="tx1">
                    <a:lumMod val="75000"/>
                    <a:lumOff val="25000"/>
                  </a:schemeClr>
                </a:solidFill>
              </a:rPr>
              <a:t>ngày</a:t>
            </a:r>
            <a:r>
              <a:rPr lang="en-US" altLang="en-US" sz="2400" dirty="0">
                <a:solidFill>
                  <a:schemeClr val="tx1">
                    <a:lumMod val="75000"/>
                    <a:lumOff val="25000"/>
                  </a:schemeClr>
                </a:solidFill>
              </a:rPr>
              <a:t>.</a:t>
            </a:r>
          </a:p>
          <a:p>
            <a:pPr eaLnBrk="1" fontAlgn="auto" hangingPunct="1">
              <a:lnSpc>
                <a:spcPct val="90000"/>
              </a:lnSpc>
              <a:spcAft>
                <a:spcPts val="0"/>
              </a:spcAft>
              <a:buFont typeface="Wingdings" panose="05000000000000000000" pitchFamily="2" charset="2"/>
              <a:buNone/>
              <a:defRPr/>
            </a:pP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Nếu</a:t>
            </a:r>
            <a:r>
              <a:rPr lang="en-US" altLang="en-US" sz="2400" dirty="0">
                <a:solidFill>
                  <a:schemeClr val="tx1">
                    <a:lumMod val="75000"/>
                    <a:lumOff val="25000"/>
                  </a:schemeClr>
                </a:solidFill>
              </a:rPr>
              <a:t> chi </a:t>
            </a:r>
            <a:r>
              <a:rPr lang="en-US" altLang="en-US" sz="2400" dirty="0" err="1">
                <a:solidFill>
                  <a:schemeClr val="tx1">
                    <a:lumMod val="75000"/>
                    <a:lumOff val="25000"/>
                  </a:schemeClr>
                </a:solidFill>
              </a:rPr>
              <a:t>dưới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phải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băng</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chun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từ</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bàn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chân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tới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gối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sau</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tháo</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bột</a:t>
            </a:r>
            <a:r>
              <a:rPr lang="en-US" altLang="en-US" sz="2400" dirty="0">
                <a:solidFill>
                  <a:schemeClr val="tx1">
                    <a:lumMod val="75000"/>
                    <a:lumOff val="25000"/>
                  </a:schemeClr>
                </a:solidFill>
              </a:rPr>
              <a:t>.</a:t>
            </a:r>
          </a:p>
          <a:p>
            <a:pPr eaLnBrk="1" fontAlgn="auto" hangingPunct="1">
              <a:lnSpc>
                <a:spcPct val="90000"/>
              </a:lnSpc>
              <a:spcAft>
                <a:spcPts val="0"/>
              </a:spcAft>
              <a:buFont typeface="Wingdings" panose="05000000000000000000" pitchFamily="2" charset="2"/>
              <a:buNone/>
              <a:defRPr/>
            </a:pP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Hướng</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dẫn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người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bệnh</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tập</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luyện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dần</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phục</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hồi</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chức</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năng</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tránh</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quá</a:t>
            </a:r>
            <a:r>
              <a:rPr lang="en-US" altLang="en-US" sz="2400" dirty="0">
                <a:solidFill>
                  <a:schemeClr val="tx1">
                    <a:lumMod val="75000"/>
                    <a:lumOff val="25000"/>
                  </a:schemeClr>
                </a:solidFill>
              </a:rPr>
              <a:t> </a:t>
            </a:r>
            <a:r>
              <a:rPr lang="en-US" altLang="en-US" sz="2400" dirty="0" err="1">
                <a:solidFill>
                  <a:schemeClr val="tx1">
                    <a:lumMod val="75000"/>
                    <a:lumOff val="25000"/>
                  </a:schemeClr>
                </a:solidFill>
              </a:rPr>
              <a:t>sức</a:t>
            </a:r>
            <a:r>
              <a:rPr lang="en-US" altLang="en-US" sz="2400" dirty="0">
                <a:solidFill>
                  <a:schemeClr val="tx1">
                    <a:lumMod val="75000"/>
                    <a:lumOff val="25000"/>
                  </a:schemeClr>
                </a:solidFill>
              </a:rPr>
              <a:t> </a:t>
            </a:r>
            <a:r>
              <a:rPr lang="sv-SE" altLang="en-US" sz="2400" dirty="0">
                <a:solidFill>
                  <a:schemeClr val="tx1">
                    <a:lumMod val="75000"/>
                    <a:lumOff val="25000"/>
                  </a:schemeClr>
                </a:solidFill>
              </a:rPr>
              <a:t>tránh ngã.</a:t>
            </a:r>
            <a:endParaRPr lang="en-US" altLang="en-US" sz="2400" dirty="0">
              <a:solidFill>
                <a:schemeClr val="tx1">
                  <a:lumMod val="75000"/>
                  <a:lumOff val="2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8CA43FA-6BBA-F09E-DDB8-FE0206238F6C}"/>
              </a:ext>
            </a:extLst>
          </p:cNvPr>
          <p:cNvSpPr>
            <a:spLocks noGrp="1" noRot="1"/>
          </p:cNvSpPr>
          <p:nvPr>
            <p:ph type="title"/>
          </p:nvPr>
        </p:nvSpPr>
        <p:spPr/>
        <p:txBody>
          <a:bodyPr/>
          <a:lstStyle/>
          <a:p>
            <a:pPr eaLnBrk="1" hangingPunct="1"/>
            <a:endParaRPr lang="en-US" altLang="en-US"/>
          </a:p>
        </p:txBody>
      </p:sp>
      <p:sp>
        <p:nvSpPr>
          <p:cNvPr id="20483" name="Rectangle 3">
            <a:extLst>
              <a:ext uri="{FF2B5EF4-FFF2-40B4-BE49-F238E27FC236}">
                <a16:creationId xmlns:a16="http://schemas.microsoft.com/office/drawing/2014/main" id="{1BBE1E86-5B52-443B-BF6D-5AA6821C26E1}"/>
              </a:ext>
            </a:extLst>
          </p:cNvPr>
          <p:cNvSpPr>
            <a:spLocks noGrp="1" noChangeArrowheads="1"/>
          </p:cNvSpPr>
          <p:nvPr>
            <p:ph idx="1"/>
          </p:nvPr>
        </p:nvSpPr>
        <p:spPr/>
        <p:txBody>
          <a:bodyPr rtlCol="0">
            <a:normAutofit fontScale="85000" lnSpcReduction="20000"/>
          </a:bodyPr>
          <a:lstStyle/>
          <a:p>
            <a:pPr eaLnBrk="1" fontAlgn="auto" hangingPunct="1">
              <a:lnSpc>
                <a:spcPct val="90000"/>
              </a:lnSpc>
              <a:spcAft>
                <a:spcPts val="0"/>
              </a:spcAft>
              <a:buFont typeface="Wingdings" panose="05000000000000000000" pitchFamily="2" charset="2"/>
              <a:buNone/>
              <a:defRPr/>
            </a:pPr>
            <a:r>
              <a:rPr lang="sv-SE" altLang="en-US" sz="2400" b="1">
                <a:solidFill>
                  <a:schemeClr val="tx1">
                    <a:lumMod val="75000"/>
                    <a:lumOff val="25000"/>
                  </a:schemeClr>
                </a:solidFill>
              </a:rPr>
              <a:t>5.4. Đánh giá </a:t>
            </a:r>
            <a:endParaRPr lang="sv-SE" altLang="en-US" sz="240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sv-SE" altLang="en-US" sz="2400">
                <a:solidFill>
                  <a:schemeClr val="tx1">
                    <a:lumMod val="75000"/>
                    <a:lumOff val="25000"/>
                  </a:schemeClr>
                </a:solidFill>
              </a:rPr>
              <a:t>- Người bệnh được theo dõi, phòng ngừa các tai biến do bó bột.</a:t>
            </a:r>
          </a:p>
          <a:p>
            <a:pPr eaLnBrk="1" fontAlgn="auto" hangingPunct="1">
              <a:lnSpc>
                <a:spcPct val="90000"/>
              </a:lnSpc>
              <a:spcAft>
                <a:spcPts val="0"/>
              </a:spcAft>
              <a:buFont typeface="Wingdings" panose="05000000000000000000" pitchFamily="2" charset="2"/>
              <a:buNone/>
              <a:defRPr/>
            </a:pPr>
            <a:r>
              <a:rPr lang="sv-SE" altLang="en-US" sz="2400">
                <a:solidFill>
                  <a:schemeClr val="tx1">
                    <a:lumMod val="75000"/>
                    <a:lumOff val="25000"/>
                  </a:schemeClr>
                </a:solidFill>
              </a:rPr>
              <a:t>- Người bệnh được an toàn trong khi bó bột và sau khi tháo bột.</a:t>
            </a:r>
            <a:endParaRPr lang="en-US" altLang="en-US" sz="240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en-US" altLang="en-US" sz="2400">
                <a:solidFill>
                  <a:schemeClr val="tx1">
                    <a:lumMod val="75000"/>
                    <a:lumOff val="25000"/>
                  </a:schemeClr>
                </a:solidFill>
              </a:rPr>
              <a:t>- Người bệnh tin tưởng hợp tác trong quá trình điều trị và chăm sóc.</a:t>
            </a:r>
            <a:endParaRPr lang="pl-PL" altLang="en-US" sz="2400" b="1">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pl-PL" altLang="en-US" sz="2400" b="1">
                <a:solidFill>
                  <a:schemeClr val="tx1">
                    <a:lumMod val="75000"/>
                    <a:lumOff val="25000"/>
                  </a:schemeClr>
                </a:solidFill>
              </a:rPr>
              <a:t>6. GIÁO DỤC SỨC KHOẺ:</a:t>
            </a:r>
            <a:endParaRPr lang="pl-PL" altLang="en-US" sz="2400">
              <a:solidFill>
                <a:schemeClr val="tx1">
                  <a:lumMod val="75000"/>
                  <a:lumOff val="25000"/>
                </a:schemeClr>
              </a:solidFill>
            </a:endParaRPr>
          </a:p>
          <a:p>
            <a:pPr eaLnBrk="1" fontAlgn="auto" hangingPunct="1">
              <a:lnSpc>
                <a:spcPct val="90000"/>
              </a:lnSpc>
              <a:spcAft>
                <a:spcPts val="0"/>
              </a:spcAft>
              <a:buFont typeface="Wingdings" panose="05000000000000000000" pitchFamily="2" charset="2"/>
              <a:buNone/>
              <a:defRPr/>
            </a:pPr>
            <a:r>
              <a:rPr lang="pl-PL" altLang="en-US" sz="2400">
                <a:solidFill>
                  <a:schemeClr val="tx1">
                    <a:lumMod val="75000"/>
                    <a:lumOff val="25000"/>
                  </a:schemeClr>
                </a:solidFill>
              </a:rPr>
              <a:t>- Vệ sinh khi mang bột.</a:t>
            </a:r>
          </a:p>
          <a:p>
            <a:pPr eaLnBrk="1" fontAlgn="auto" hangingPunct="1">
              <a:lnSpc>
                <a:spcPct val="90000"/>
              </a:lnSpc>
              <a:spcAft>
                <a:spcPts val="0"/>
              </a:spcAft>
              <a:buFont typeface="Wingdings" panose="05000000000000000000" pitchFamily="2" charset="2"/>
              <a:buNone/>
              <a:defRPr/>
            </a:pPr>
            <a:r>
              <a:rPr lang="pl-PL" altLang="en-US" sz="2400">
                <a:solidFill>
                  <a:schemeClr val="tx1">
                    <a:lumMod val="75000"/>
                    <a:lumOff val="25000"/>
                  </a:schemeClr>
                </a:solidFill>
              </a:rPr>
              <a:t>- Hướng dẫn tập luyện: tránh teo cơ, cứng khớp, ngăn ngừa loãng xương, </a:t>
            </a:r>
            <a:r>
              <a:rPr lang="pt-BR" altLang="en-US" sz="2400">
                <a:solidFill>
                  <a:schemeClr val="tx1">
                    <a:lumMod val="75000"/>
                    <a:lumOff val="25000"/>
                  </a:schemeClr>
                </a:solidFill>
              </a:rPr>
              <a:t>rối loạn dinh dưỡng. </a:t>
            </a:r>
          </a:p>
          <a:p>
            <a:pPr eaLnBrk="1" fontAlgn="auto" hangingPunct="1">
              <a:lnSpc>
                <a:spcPct val="90000"/>
              </a:lnSpc>
              <a:spcAft>
                <a:spcPts val="0"/>
              </a:spcAft>
              <a:buFont typeface="Wingdings" panose="05000000000000000000" pitchFamily="2" charset="2"/>
              <a:buNone/>
              <a:defRPr/>
            </a:pPr>
            <a:r>
              <a:rPr lang="pt-BR" altLang="en-US" sz="2400">
                <a:solidFill>
                  <a:schemeClr val="tx1">
                    <a:lumMod val="75000"/>
                    <a:lumOff val="25000"/>
                  </a:schemeClr>
                </a:solidFill>
              </a:rPr>
              <a:t>-  Người bệnh biết tự kiểm tra, phát hiện tai biến trong thời gian mang bột.</a:t>
            </a:r>
            <a:endParaRPr lang="en-US" altLang="en-US" sz="2400">
              <a:solidFill>
                <a:schemeClr val="tx1">
                  <a:lumMod val="75000"/>
                  <a:lumOff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1F109C5-3FAB-7CCA-0801-620E53F4BF39}"/>
              </a:ext>
            </a:extLst>
          </p:cNvPr>
          <p:cNvSpPr>
            <a:spLocks noGrp="1" noRot="1"/>
          </p:cNvSpPr>
          <p:nvPr>
            <p:ph type="title"/>
          </p:nvPr>
        </p:nvSpPr>
        <p:spPr/>
        <p:txBody>
          <a:bodyPr/>
          <a:lstStyle/>
          <a:p>
            <a:pPr eaLnBrk="1" hangingPunct="1"/>
            <a:endParaRPr lang="en-US" altLang="en-US"/>
          </a:p>
        </p:txBody>
      </p:sp>
      <p:sp>
        <p:nvSpPr>
          <p:cNvPr id="3075" name="Rectangle 3">
            <a:extLst>
              <a:ext uri="{FF2B5EF4-FFF2-40B4-BE49-F238E27FC236}">
                <a16:creationId xmlns:a16="http://schemas.microsoft.com/office/drawing/2014/main" id="{8744B30B-5D6D-456D-A2DC-485664DEF86F}"/>
              </a:ext>
            </a:extLst>
          </p:cNvPr>
          <p:cNvSpPr>
            <a:spLocks noGrp="1" noChangeArrowheads="1"/>
          </p:cNvSpPr>
          <p:nvPr>
            <p:ph idx="1"/>
          </p:nvPr>
        </p:nvSpPr>
        <p:spPr>
          <a:xfrm>
            <a:off x="457200" y="685800"/>
            <a:ext cx="8229600" cy="5440363"/>
          </a:xfrm>
        </p:spPr>
        <p:txBody>
          <a:bodyPr rtlCol="0">
            <a:normAutofit lnSpcReduction="10000"/>
          </a:bodyPr>
          <a:lstStyle/>
          <a:p>
            <a:pPr eaLnBrk="1" fontAlgn="auto" hangingPunct="1">
              <a:spcAft>
                <a:spcPts val="0"/>
              </a:spcAft>
              <a:buFont typeface="Wingdings" panose="05000000000000000000" pitchFamily="2" charset="2"/>
              <a:buNone/>
              <a:defRPr/>
            </a:pPr>
            <a:r>
              <a:rPr lang="en-US" altLang="en-US" sz="2800" b="1">
                <a:solidFill>
                  <a:schemeClr val="tx1">
                    <a:lumMod val="75000"/>
                    <a:lumOff val="25000"/>
                  </a:schemeClr>
                </a:solidFill>
              </a:rPr>
              <a:t>1. MỤC ĐÍCH</a:t>
            </a:r>
            <a:endParaRPr lang="en-US" altLang="en-US" sz="2800">
              <a:solidFill>
                <a:schemeClr val="tx1">
                  <a:lumMod val="75000"/>
                  <a:lumOff val="25000"/>
                </a:schemeClr>
              </a:solidFill>
            </a:endParaRPr>
          </a:p>
          <a:p>
            <a:pPr eaLnBrk="1" fontAlgn="auto" hangingPunct="1">
              <a:spcAft>
                <a:spcPts val="0"/>
              </a:spcAft>
              <a:buFont typeface="Wingdings" panose="05000000000000000000" pitchFamily="2" charset="2"/>
              <a:buNone/>
              <a:defRPr/>
            </a:pPr>
            <a:r>
              <a:rPr lang="en-US" altLang="en-US" sz="2800">
                <a:solidFill>
                  <a:schemeClr val="tx1">
                    <a:lumMod val="75000"/>
                    <a:lumOff val="25000"/>
                  </a:schemeClr>
                </a:solidFill>
              </a:rPr>
              <a:t>   - Bó bột giúp quá trình liền xương nhanh, tránh can xấu, can lệch, khớp giả.</a:t>
            </a:r>
            <a:endParaRPr lang="sv-SE" altLang="en-US" sz="2800">
              <a:solidFill>
                <a:schemeClr val="tx1">
                  <a:lumMod val="75000"/>
                  <a:lumOff val="25000"/>
                </a:schemeClr>
              </a:solidFill>
            </a:endParaRPr>
          </a:p>
          <a:p>
            <a:pPr eaLnBrk="1" fontAlgn="auto" hangingPunct="1">
              <a:spcAft>
                <a:spcPts val="0"/>
              </a:spcAft>
              <a:buFont typeface="Wingdings" panose="05000000000000000000" pitchFamily="2" charset="2"/>
              <a:buNone/>
              <a:defRPr/>
            </a:pPr>
            <a:r>
              <a:rPr lang="sv-SE" altLang="en-US" sz="2800">
                <a:solidFill>
                  <a:schemeClr val="tx1">
                    <a:lumMod val="75000"/>
                    <a:lumOff val="25000"/>
                  </a:schemeClr>
                </a:solidFill>
              </a:rPr>
              <a:t>   - Phòng ngừa biến dạng (viêm khớp).</a:t>
            </a:r>
          </a:p>
          <a:p>
            <a:pPr eaLnBrk="1" fontAlgn="auto" hangingPunct="1">
              <a:spcAft>
                <a:spcPts val="0"/>
              </a:spcAft>
              <a:buFont typeface="Wingdings" panose="05000000000000000000" pitchFamily="2" charset="2"/>
              <a:buNone/>
              <a:defRPr/>
            </a:pPr>
            <a:r>
              <a:rPr lang="sv-SE" altLang="en-US" sz="2800">
                <a:solidFill>
                  <a:schemeClr val="tx1">
                    <a:lumMod val="75000"/>
                    <a:lumOff val="25000"/>
                  </a:schemeClr>
                </a:solidFill>
              </a:rPr>
              <a:t>   - Sửa chữa biến dạng ( gù vẹo cột sống, chỉnh hình chi)</a:t>
            </a:r>
          </a:p>
          <a:p>
            <a:pPr eaLnBrk="1" fontAlgn="auto" hangingPunct="1">
              <a:spcAft>
                <a:spcPts val="0"/>
              </a:spcAft>
              <a:buFont typeface="Wingdings" panose="05000000000000000000" pitchFamily="2" charset="2"/>
              <a:buNone/>
              <a:defRPr/>
            </a:pPr>
            <a:r>
              <a:rPr lang="sv-SE" altLang="en-US" sz="2800">
                <a:solidFill>
                  <a:schemeClr val="tx1">
                    <a:lumMod val="75000"/>
                    <a:lumOff val="25000"/>
                  </a:schemeClr>
                </a:solidFill>
              </a:rPr>
              <a:t>   - Bó bột giúp các tổ chức phần mềm tổn thương   được phục hồi trong trạng thái nghỉ.  </a:t>
            </a:r>
          </a:p>
          <a:p>
            <a:pPr eaLnBrk="1" fontAlgn="auto" hangingPunct="1">
              <a:spcAft>
                <a:spcPts val="0"/>
              </a:spcAft>
              <a:buFont typeface="Wingdings" panose="05000000000000000000" pitchFamily="2" charset="2"/>
              <a:buNone/>
              <a:defRPr/>
            </a:pPr>
            <a:r>
              <a:rPr lang="sv-SE" altLang="en-US" sz="2800">
                <a:solidFill>
                  <a:schemeClr val="tx1">
                    <a:lumMod val="75000"/>
                    <a:lumOff val="25000"/>
                  </a:schemeClr>
                </a:solidFill>
              </a:rPr>
              <a:t>   - Bó bột sau khi mổ hoặc trong điều trị gãy xương, người bệnh sẽ vận động sớm, hạn chế biến chứng teo cơ cứng khớp trong quá trình điều trị.</a:t>
            </a:r>
            <a:endParaRPr lang="en-US" altLang="en-US" sz="280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D596A15-A024-B484-F74C-F4111A2C83A8}"/>
              </a:ext>
            </a:extLst>
          </p:cNvPr>
          <p:cNvSpPr>
            <a:spLocks noGrp="1"/>
          </p:cNvSpPr>
          <p:nvPr>
            <p:ph idx="1"/>
          </p:nvPr>
        </p:nvSpPr>
        <p:spPr>
          <a:xfrm>
            <a:off x="609600" y="685800"/>
            <a:ext cx="6348413" cy="5356225"/>
          </a:xfrm>
        </p:spPr>
        <p:txBody>
          <a:bodyPr/>
          <a:lstStyle/>
          <a:p>
            <a:pPr eaLnBrk="1" hangingPunct="1">
              <a:buFont typeface="Wingdings" pitchFamily="2" charset="2"/>
              <a:buNone/>
            </a:pPr>
            <a:r>
              <a:rPr lang="sv-SE" altLang="en-US" b="1"/>
              <a:t>2. </a:t>
            </a:r>
            <a:r>
              <a:rPr lang="sv-SE" altLang="en-US" sz="2800" b="1"/>
              <a:t>CHỈ ĐỊNH CỦA BÓ BỘT</a:t>
            </a:r>
          </a:p>
          <a:p>
            <a:pPr eaLnBrk="1" hangingPunct="1">
              <a:buFont typeface="Wingdings" pitchFamily="2" charset="2"/>
              <a:buNone/>
            </a:pPr>
            <a:r>
              <a:rPr lang="sv-SE" altLang="en-US" sz="2800" b="1"/>
              <a:t>2.1.Tổn thương ở xương</a:t>
            </a:r>
            <a:endParaRPr lang="sv-SE" altLang="en-US" sz="2800"/>
          </a:p>
          <a:p>
            <a:pPr eaLnBrk="1" hangingPunct="1">
              <a:buFont typeface="Wingdings" pitchFamily="2" charset="2"/>
              <a:buNone/>
            </a:pPr>
            <a:r>
              <a:rPr lang="sv-SE" altLang="en-US" sz="2800"/>
              <a:t>   - Gãy xương.</a:t>
            </a:r>
          </a:p>
          <a:p>
            <a:pPr eaLnBrk="1" hangingPunct="1">
              <a:buFont typeface="Wingdings" pitchFamily="2" charset="2"/>
              <a:buNone/>
            </a:pPr>
            <a:r>
              <a:rPr lang="sv-SE" altLang="en-US" sz="2800"/>
              <a:t>   - Viêm xương tuỷ: trước và sau,  mổ để hạn chế viêm lan rộng.</a:t>
            </a:r>
          </a:p>
          <a:p>
            <a:pPr eaLnBrk="1" hangingPunct="1">
              <a:buFont typeface="Wingdings" pitchFamily="2" charset="2"/>
              <a:buNone/>
            </a:pPr>
            <a:r>
              <a:rPr lang="sv-SE" altLang="en-US" sz="2800"/>
              <a:t>   - Các trường hợp ghép xương, kết xương cần tăng cường thêm.</a:t>
            </a:r>
            <a:endParaRPr lang="en-US"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5F72172-40DD-2C64-3887-FA61EA31A0D3}"/>
              </a:ext>
            </a:extLst>
          </p:cNvPr>
          <p:cNvSpPr>
            <a:spLocks noGrp="1" noRot="1"/>
          </p:cNvSpPr>
          <p:nvPr>
            <p:ph type="title"/>
          </p:nvPr>
        </p:nvSpPr>
        <p:spPr/>
        <p:txBody>
          <a:bodyPr/>
          <a:lstStyle/>
          <a:p>
            <a:pPr eaLnBrk="1" hangingPunct="1"/>
            <a:endParaRPr lang="en-US" altLang="en-US"/>
          </a:p>
        </p:txBody>
      </p:sp>
      <p:sp>
        <p:nvSpPr>
          <p:cNvPr id="8195" name="Rectangle 3">
            <a:extLst>
              <a:ext uri="{FF2B5EF4-FFF2-40B4-BE49-F238E27FC236}">
                <a16:creationId xmlns:a16="http://schemas.microsoft.com/office/drawing/2014/main" id="{0DDA14F2-48C3-624F-C2BA-A43CAB7586DE}"/>
              </a:ext>
            </a:extLst>
          </p:cNvPr>
          <p:cNvSpPr>
            <a:spLocks noGrp="1"/>
          </p:cNvSpPr>
          <p:nvPr>
            <p:ph idx="1"/>
          </p:nvPr>
        </p:nvSpPr>
        <p:spPr/>
        <p:txBody>
          <a:bodyPr/>
          <a:lstStyle/>
          <a:p>
            <a:pPr eaLnBrk="1" hangingPunct="1">
              <a:buFont typeface="Wingdings" pitchFamily="2" charset="2"/>
              <a:buNone/>
            </a:pPr>
            <a:r>
              <a:rPr lang="sv-SE" altLang="en-US" b="1"/>
              <a:t>2.2. Tổn thương ở khớp</a:t>
            </a:r>
            <a:endParaRPr lang="sv-SE" altLang="en-US"/>
          </a:p>
          <a:p>
            <a:pPr eaLnBrk="1" hangingPunct="1">
              <a:buFont typeface="Wingdings" pitchFamily="2" charset="2"/>
              <a:buNone/>
            </a:pPr>
            <a:r>
              <a:rPr lang="sv-SE" altLang="en-US"/>
              <a:t>  - Sau khi nắn sai khớp do chấn thương hay bẩm sinh.</a:t>
            </a:r>
          </a:p>
          <a:p>
            <a:pPr eaLnBrk="1" hangingPunct="1">
              <a:buFont typeface="Wingdings" pitchFamily="2" charset="2"/>
              <a:buNone/>
            </a:pPr>
            <a:r>
              <a:rPr lang="sv-SE" altLang="en-US"/>
              <a:t>  - Viêm khớp, lao khớp tiến triển hoặc sau phẫu thuật cứng khớp.</a:t>
            </a: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4E971F6A-D6F1-090B-601D-0B387196C202}"/>
              </a:ext>
            </a:extLst>
          </p:cNvPr>
          <p:cNvSpPr>
            <a:spLocks noGrp="1"/>
          </p:cNvSpPr>
          <p:nvPr>
            <p:ph idx="1"/>
          </p:nvPr>
        </p:nvSpPr>
        <p:spPr>
          <a:xfrm>
            <a:off x="609600" y="609600"/>
            <a:ext cx="6348413" cy="5432425"/>
          </a:xfrm>
        </p:spPr>
        <p:txBody>
          <a:bodyPr/>
          <a:lstStyle/>
          <a:p>
            <a:pPr eaLnBrk="1" hangingPunct="1">
              <a:lnSpc>
                <a:spcPct val="90000"/>
              </a:lnSpc>
              <a:buFont typeface="Wingdings" pitchFamily="2" charset="2"/>
              <a:buNone/>
            </a:pPr>
            <a:r>
              <a:rPr lang="sv-SE" altLang="en-US" sz="2800" b="1"/>
              <a:t>2.3. Tổn thương phần mềm</a:t>
            </a:r>
            <a:endParaRPr lang="sv-SE" altLang="en-US" sz="2800"/>
          </a:p>
          <a:p>
            <a:pPr eaLnBrk="1" hangingPunct="1">
              <a:lnSpc>
                <a:spcPct val="90000"/>
              </a:lnSpc>
              <a:buFont typeface="Wingdings" pitchFamily="2" charset="2"/>
              <a:buNone/>
            </a:pPr>
            <a:r>
              <a:rPr lang="sv-SE" altLang="en-US" sz="2800"/>
              <a:t>   - Bong gân nặng: bất động hạn chế đau.</a:t>
            </a:r>
          </a:p>
          <a:p>
            <a:pPr eaLnBrk="1" hangingPunct="1">
              <a:lnSpc>
                <a:spcPct val="90000"/>
              </a:lnSpc>
              <a:buFont typeface="Wingdings" pitchFamily="2" charset="2"/>
              <a:buNone/>
            </a:pPr>
            <a:r>
              <a:rPr lang="sv-SE" altLang="en-US" sz="2800"/>
              <a:t>   - Sau phẫu thuật về gân: bất động giúp liền tốt.</a:t>
            </a:r>
          </a:p>
          <a:p>
            <a:pPr eaLnBrk="1" hangingPunct="1">
              <a:lnSpc>
                <a:spcPct val="90000"/>
              </a:lnSpc>
              <a:buFont typeface="Wingdings" pitchFamily="2" charset="2"/>
              <a:buNone/>
            </a:pPr>
            <a:r>
              <a:rPr lang="sv-SE" altLang="en-US" sz="2800"/>
              <a:t>   - Vết thương phần mềm, dập nát: bất động hạn chế thay băng.</a:t>
            </a:r>
          </a:p>
          <a:p>
            <a:pPr eaLnBrk="1" hangingPunct="1">
              <a:lnSpc>
                <a:spcPct val="90000"/>
              </a:lnSpc>
              <a:buFont typeface="Wingdings" pitchFamily="2" charset="2"/>
              <a:buNone/>
            </a:pPr>
            <a:r>
              <a:rPr lang="sv-SE" altLang="en-US" sz="2800"/>
              <a:t>   - Bỏng: bất động hạn chế phù nề, thoát huyết tương.</a:t>
            </a:r>
          </a:p>
          <a:p>
            <a:pPr eaLnBrk="1" hangingPunct="1">
              <a:lnSpc>
                <a:spcPct val="90000"/>
              </a:lnSpc>
              <a:buFont typeface="Wingdings" pitchFamily="2" charset="2"/>
              <a:buNone/>
            </a:pPr>
            <a:r>
              <a:rPr lang="sv-SE" altLang="en-US" sz="2800"/>
              <a:t>   - Bó bột sau ghép da, tạo điều kiện áp sát liền da.</a:t>
            </a:r>
            <a:endParaRPr lang="en-US" alt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9BBD8170-3A8C-40A8-7417-F671354DA094}"/>
              </a:ext>
            </a:extLst>
          </p:cNvPr>
          <p:cNvSpPr>
            <a:spLocks noGrp="1"/>
          </p:cNvSpPr>
          <p:nvPr>
            <p:ph idx="1"/>
          </p:nvPr>
        </p:nvSpPr>
        <p:spPr>
          <a:xfrm>
            <a:off x="228600" y="228600"/>
            <a:ext cx="7010400" cy="6553200"/>
          </a:xfrm>
        </p:spPr>
        <p:txBody>
          <a:bodyPr/>
          <a:lstStyle/>
          <a:p>
            <a:pPr eaLnBrk="1" hangingPunct="1">
              <a:lnSpc>
                <a:spcPct val="80000"/>
              </a:lnSpc>
              <a:buFont typeface="Wingdings" pitchFamily="2" charset="2"/>
              <a:buNone/>
            </a:pPr>
            <a:r>
              <a:rPr lang="pt-BR" altLang="en-US" sz="2800" b="1"/>
              <a:t>3. CÁC TAI BIẾN DO BÓ BỘT</a:t>
            </a:r>
          </a:p>
          <a:p>
            <a:pPr eaLnBrk="1" hangingPunct="1">
              <a:lnSpc>
                <a:spcPct val="80000"/>
              </a:lnSpc>
              <a:buFont typeface="Wingdings" pitchFamily="2" charset="2"/>
              <a:buNone/>
            </a:pPr>
            <a:r>
              <a:rPr lang="pt-BR" altLang="en-US" sz="2800" b="1"/>
              <a:t>  </a:t>
            </a:r>
            <a:r>
              <a:rPr lang="pt-BR" altLang="en-US" sz="2800"/>
              <a:t>- Loét do chèn ép: có thể chèn ép tại các mấu xương, do nếp cộm ở mặt trong của bột hoặc do dị vật giữa bột và chi.</a:t>
            </a:r>
          </a:p>
          <a:p>
            <a:pPr eaLnBrk="1" hangingPunct="1">
              <a:lnSpc>
                <a:spcPct val="80000"/>
              </a:lnSpc>
              <a:buFont typeface="Wingdings" pitchFamily="2" charset="2"/>
              <a:buNone/>
            </a:pPr>
            <a:r>
              <a:rPr lang="pt-BR" altLang="en-US" sz="2800"/>
              <a:t>  - Sưng nề phần chi bó bột dẫn đến rối loạn dinh dưỡng tại chỗ, tạo thành phỏng nước.</a:t>
            </a:r>
          </a:p>
          <a:p>
            <a:pPr eaLnBrk="1" hangingPunct="1">
              <a:lnSpc>
                <a:spcPct val="80000"/>
              </a:lnSpc>
              <a:buFont typeface="Wingdings" pitchFamily="2" charset="2"/>
              <a:buNone/>
            </a:pPr>
            <a:r>
              <a:rPr lang="pt-BR" altLang="en-US" sz="2800"/>
              <a:t>  - Bột quá chặt: chèn ép mạch, thiếu máu kéo dài dẫn đến hội chứng Volkmann (gãy trên lồi cầu xương cánh tay, gãy hai xương cẳng tay), thậm trí gây hoại tử chi.</a:t>
            </a:r>
          </a:p>
          <a:p>
            <a:pPr eaLnBrk="1" hangingPunct="1">
              <a:lnSpc>
                <a:spcPct val="80000"/>
              </a:lnSpc>
              <a:buFont typeface="Wingdings" pitchFamily="2" charset="2"/>
              <a:buNone/>
            </a:pPr>
            <a:r>
              <a:rPr lang="pt-BR" altLang="en-US" sz="2800"/>
              <a:t>  - Di lệch thứ phát, khớp giả, can lệch do bột lỏng.</a:t>
            </a:r>
            <a:endParaRPr lang="en-US" alt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118C9F2-833A-4F68-5BDE-CC686F3A0B2B}"/>
              </a:ext>
            </a:extLst>
          </p:cNvPr>
          <p:cNvSpPr>
            <a:spLocks noGrp="1" noRot="1"/>
          </p:cNvSpPr>
          <p:nvPr>
            <p:ph type="title"/>
          </p:nvPr>
        </p:nvSpPr>
        <p:spPr/>
        <p:txBody>
          <a:bodyPr/>
          <a:lstStyle/>
          <a:p>
            <a:pPr eaLnBrk="1" hangingPunct="1"/>
            <a:endParaRPr lang="en-US" altLang="en-US"/>
          </a:p>
        </p:txBody>
      </p:sp>
      <p:sp>
        <p:nvSpPr>
          <p:cNvPr id="11267" name="Rectangle 3">
            <a:extLst>
              <a:ext uri="{FF2B5EF4-FFF2-40B4-BE49-F238E27FC236}">
                <a16:creationId xmlns:a16="http://schemas.microsoft.com/office/drawing/2014/main" id="{781F4543-34BD-2101-9BF0-2A2CD05591B6}"/>
              </a:ext>
            </a:extLst>
          </p:cNvPr>
          <p:cNvSpPr>
            <a:spLocks noGrp="1"/>
          </p:cNvSpPr>
          <p:nvPr>
            <p:ph idx="1"/>
          </p:nvPr>
        </p:nvSpPr>
        <p:spPr/>
        <p:txBody>
          <a:bodyPr/>
          <a:lstStyle/>
          <a:p>
            <a:pPr eaLnBrk="1" hangingPunct="1">
              <a:buFont typeface="Wingdings" pitchFamily="2" charset="2"/>
              <a:buNone/>
            </a:pPr>
            <a:endParaRPr lang="en-US" altLang="en-US">
              <a:latin typeface="Times New Roman" panose="02020603050405020304" pitchFamily="18" charset="0"/>
            </a:endParaRPr>
          </a:p>
        </p:txBody>
      </p:sp>
      <p:grpSp>
        <p:nvGrpSpPr>
          <p:cNvPr id="11268" name="Group 4">
            <a:extLst>
              <a:ext uri="{FF2B5EF4-FFF2-40B4-BE49-F238E27FC236}">
                <a16:creationId xmlns:a16="http://schemas.microsoft.com/office/drawing/2014/main" id="{27A465DB-9A19-7A38-5986-4F43671D0BB3}"/>
              </a:ext>
            </a:extLst>
          </p:cNvPr>
          <p:cNvGrpSpPr>
            <a:grpSpLocks/>
          </p:cNvGrpSpPr>
          <p:nvPr/>
        </p:nvGrpSpPr>
        <p:grpSpPr bwMode="auto">
          <a:xfrm>
            <a:off x="685800" y="533400"/>
            <a:ext cx="8153400" cy="5791200"/>
            <a:chOff x="2160" y="1584"/>
            <a:chExt cx="8274" cy="5184"/>
          </a:xfrm>
        </p:grpSpPr>
        <p:pic>
          <p:nvPicPr>
            <p:cNvPr id="11269" name="Picture 5">
              <a:extLst>
                <a:ext uri="{FF2B5EF4-FFF2-40B4-BE49-F238E27FC236}">
                  <a16:creationId xmlns:a16="http://schemas.microsoft.com/office/drawing/2014/main" id="{1FFD3BCC-8533-1DA3-6F17-1A7A89A97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 y="1584"/>
              <a:ext cx="8274" cy="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6">
              <a:extLst>
                <a:ext uri="{FF2B5EF4-FFF2-40B4-BE49-F238E27FC236}">
                  <a16:creationId xmlns:a16="http://schemas.microsoft.com/office/drawing/2014/main" id="{187E4330-2828-82CB-483F-B2A5497F868E}"/>
                </a:ext>
              </a:extLst>
            </p:cNvPr>
            <p:cNvSpPr txBox="1">
              <a:spLocks noChangeArrowheads="1"/>
            </p:cNvSpPr>
            <p:nvPr/>
          </p:nvSpPr>
          <p:spPr bwMode="auto">
            <a:xfrm>
              <a:off x="3024" y="5616"/>
              <a:ext cx="1872" cy="576"/>
            </a:xfrm>
            <a:prstGeom prst="rect">
              <a:avLst/>
            </a:prstGeom>
            <a:solidFill>
              <a:srgbClr val="FFFFFF"/>
            </a:solidFill>
            <a:ln w="9525">
              <a:solidFill>
                <a:srgbClr val="FFFFFF"/>
              </a:solidFill>
              <a:miter lim="800000"/>
              <a:headEnd/>
              <a:tailEnd/>
            </a:ln>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en-US" sz="1400">
                  <a:solidFill>
                    <a:schemeClr val="tx1"/>
                  </a:solidFill>
                  <a:latin typeface="Arial" panose="020B0604020202020204" pitchFamily="34" charset="0"/>
                </a:rPr>
                <a:t>Dao cắt bột</a:t>
              </a:r>
              <a:endParaRPr lang="en-US" altLang="en-US">
                <a:solidFill>
                  <a:schemeClr val="tx1"/>
                </a:solidFill>
                <a:latin typeface="Arial" panose="020B0604020202020204" pitchFamily="34" charset="0"/>
              </a:endParaRPr>
            </a:p>
          </p:txBody>
        </p:sp>
        <p:sp>
          <p:nvSpPr>
            <p:cNvPr id="11271" name="Text Box 7">
              <a:extLst>
                <a:ext uri="{FF2B5EF4-FFF2-40B4-BE49-F238E27FC236}">
                  <a16:creationId xmlns:a16="http://schemas.microsoft.com/office/drawing/2014/main" id="{37E62F0F-C07C-2C77-AAD6-418987257C56}"/>
                </a:ext>
              </a:extLst>
            </p:cNvPr>
            <p:cNvSpPr txBox="1">
              <a:spLocks noChangeArrowheads="1"/>
            </p:cNvSpPr>
            <p:nvPr/>
          </p:nvSpPr>
          <p:spPr bwMode="auto">
            <a:xfrm>
              <a:off x="7344" y="5616"/>
              <a:ext cx="1872" cy="720"/>
            </a:xfrm>
            <a:prstGeom prst="rect">
              <a:avLst/>
            </a:prstGeom>
            <a:solidFill>
              <a:srgbClr val="FFFFFF"/>
            </a:solidFill>
            <a:ln w="9525">
              <a:solidFill>
                <a:srgbClr val="FFFFFF"/>
              </a:solidFill>
              <a:miter lim="800000"/>
              <a:headEnd/>
              <a:tailEnd/>
            </a:ln>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spcAft>
                  <a:spcPts val="600"/>
                </a:spcAft>
                <a:buClrTx/>
                <a:buSzTx/>
                <a:buFontTx/>
                <a:buNone/>
              </a:pPr>
              <a:r>
                <a:rPr lang="en-US" altLang="en-US" sz="800" b="1" i="1">
                  <a:solidFill>
                    <a:schemeClr val="tx1"/>
                  </a:solidFill>
                  <a:latin typeface="Arial" panose="020B0604020202020204" pitchFamily="34" charset="0"/>
                </a:rPr>
                <a:t>Kéo cắt bột</a:t>
              </a:r>
              <a:endParaRPr lang="en-US" altLang="en-US">
                <a:solidFill>
                  <a:schemeClr val="tx1"/>
                </a:solidFill>
                <a:latin typeface="Arial" panose="020B0604020202020204" pitchFamily="34" charset="0"/>
              </a:endParaRPr>
            </a:p>
          </p:txBody>
        </p:sp>
        <p:sp>
          <p:nvSpPr>
            <p:cNvPr id="11272" name="Text Box 8">
              <a:extLst>
                <a:ext uri="{FF2B5EF4-FFF2-40B4-BE49-F238E27FC236}">
                  <a16:creationId xmlns:a16="http://schemas.microsoft.com/office/drawing/2014/main" id="{EF9ED802-202B-B74B-5EF8-DFE335588099}"/>
                </a:ext>
              </a:extLst>
            </p:cNvPr>
            <p:cNvSpPr txBox="1">
              <a:spLocks noChangeArrowheads="1"/>
            </p:cNvSpPr>
            <p:nvPr/>
          </p:nvSpPr>
          <p:spPr bwMode="auto">
            <a:xfrm>
              <a:off x="3312" y="3744"/>
              <a:ext cx="2160" cy="864"/>
            </a:xfrm>
            <a:prstGeom prst="rect">
              <a:avLst/>
            </a:prstGeom>
            <a:solidFill>
              <a:srgbClr val="FFFFFF"/>
            </a:solidFill>
            <a:ln w="9525">
              <a:solidFill>
                <a:srgbClr val="FFFFFF"/>
              </a:solidFill>
              <a:miter lim="800000"/>
              <a:headEnd/>
              <a:tailEnd/>
            </a:ln>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spcAft>
                  <a:spcPts val="600"/>
                </a:spcAft>
                <a:buClrTx/>
                <a:buSzTx/>
                <a:buFontTx/>
                <a:buNone/>
              </a:pPr>
              <a:r>
                <a:rPr lang="en-US" altLang="en-US" sz="800" b="1" i="1">
                  <a:solidFill>
                    <a:schemeClr val="tx1"/>
                  </a:solidFill>
                  <a:latin typeface="Arial" panose="020B0604020202020204" pitchFamily="34" charset="0"/>
                </a:rPr>
                <a:t>Cách cắt bột</a:t>
              </a:r>
              <a:endParaRPr lang="en-US" altLang="en-US">
                <a:solidFill>
                  <a:schemeClr val="tx1"/>
                </a:solidFill>
                <a:latin typeface="Arial" panose="020B0604020202020204" pitchFamily="34" charset="0"/>
              </a:endParaRPr>
            </a:p>
          </p:txBody>
        </p:sp>
        <p:sp>
          <p:nvSpPr>
            <p:cNvPr id="11273" name="Text Box 9">
              <a:extLst>
                <a:ext uri="{FF2B5EF4-FFF2-40B4-BE49-F238E27FC236}">
                  <a16:creationId xmlns:a16="http://schemas.microsoft.com/office/drawing/2014/main" id="{6E0DE280-E511-F48C-FD0D-1E8A5CE06EB1}"/>
                </a:ext>
              </a:extLst>
            </p:cNvPr>
            <p:cNvSpPr txBox="1">
              <a:spLocks noChangeArrowheads="1"/>
            </p:cNvSpPr>
            <p:nvPr/>
          </p:nvSpPr>
          <p:spPr bwMode="auto">
            <a:xfrm>
              <a:off x="7632" y="3168"/>
              <a:ext cx="2160" cy="576"/>
            </a:xfrm>
            <a:prstGeom prst="rect">
              <a:avLst/>
            </a:prstGeom>
            <a:solidFill>
              <a:srgbClr val="FFFFFF"/>
            </a:solidFill>
            <a:ln w="9525">
              <a:solidFill>
                <a:srgbClr val="FFFFFF"/>
              </a:solidFill>
              <a:miter lim="800000"/>
              <a:headEnd/>
              <a:tailEnd/>
            </a:ln>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spcAft>
                  <a:spcPts val="600"/>
                </a:spcAft>
                <a:buClrTx/>
                <a:buSzTx/>
                <a:buFontTx/>
                <a:buNone/>
              </a:pPr>
              <a:r>
                <a:rPr lang="en-US" altLang="en-US" sz="800" b="1" i="1">
                  <a:solidFill>
                    <a:schemeClr val="tx1"/>
                  </a:solidFill>
                  <a:latin typeface="Arial" panose="020B0604020202020204" pitchFamily="34" charset="0"/>
                </a:rPr>
                <a:t>Kìm banh bột</a:t>
              </a:r>
              <a:endParaRPr lang="en-US" altLang="en-US">
                <a:solidFill>
                  <a:schemeClr val="tx1"/>
                </a:solidFill>
                <a:latin typeface="Arial" panose="020B0604020202020204" pitchFamily="34" charset="0"/>
              </a:endParaRPr>
            </a:p>
          </p:txBody>
        </p:sp>
        <p:sp>
          <p:nvSpPr>
            <p:cNvPr id="11274" name="Text Box 10">
              <a:extLst>
                <a:ext uri="{FF2B5EF4-FFF2-40B4-BE49-F238E27FC236}">
                  <a16:creationId xmlns:a16="http://schemas.microsoft.com/office/drawing/2014/main" id="{DCFD04C9-8792-5767-29E6-8BC168A130EC}"/>
                </a:ext>
              </a:extLst>
            </p:cNvPr>
            <p:cNvSpPr txBox="1">
              <a:spLocks noChangeArrowheads="1"/>
            </p:cNvSpPr>
            <p:nvPr/>
          </p:nvSpPr>
          <p:spPr bwMode="auto">
            <a:xfrm>
              <a:off x="4896" y="6192"/>
              <a:ext cx="3312" cy="576"/>
            </a:xfrm>
            <a:prstGeom prst="rect">
              <a:avLst/>
            </a:prstGeom>
            <a:solidFill>
              <a:srgbClr val="FFFFFF"/>
            </a:solidFill>
            <a:ln w="9525">
              <a:solidFill>
                <a:srgbClr val="FFFFFF"/>
              </a:solidFill>
              <a:miter lim="800000"/>
              <a:headEnd/>
              <a:tailEnd/>
            </a:ln>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eaLnBrk="0" fontAlgn="base" hangingPunct="0">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fr-FR" altLang="en-US" sz="1400">
                  <a:solidFill>
                    <a:schemeClr val="tx1"/>
                  </a:solidFill>
                  <a:latin typeface="Arial" panose="020B0604020202020204" pitchFamily="34" charset="0"/>
                </a:rPr>
                <a:t>Hình 1. Dụng cụ cắt bột</a:t>
              </a:r>
              <a:endParaRPr lang="en-US" altLang="en-US">
                <a:solidFill>
                  <a:schemeClr val="tx1"/>
                </a:solidFill>
                <a:latin typeface="Arial" panose="020B0604020202020204"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0208E51-AFB5-40AA-BD36-17E68D0CD95D}"/>
              </a:ext>
            </a:extLst>
          </p:cNvPr>
          <p:cNvSpPr>
            <a:spLocks noGrp="1" noRot="1" noChangeArrowheads="1"/>
          </p:cNvSpPr>
          <p:nvPr>
            <p:ph type="title"/>
          </p:nvPr>
        </p:nvSpPr>
        <p:spPr/>
        <p:txBody>
          <a:bodyPr rtlCol="0">
            <a:normAutofit/>
          </a:bodyPr>
          <a:lstStyle/>
          <a:p>
            <a:pPr marL="342900" indent="-342900" eaLnBrk="1" fontAlgn="auto" hangingPunct="1">
              <a:lnSpc>
                <a:spcPct val="80000"/>
              </a:lnSpc>
              <a:spcBef>
                <a:spcPts val="1000"/>
              </a:spcBef>
              <a:spcAft>
                <a:spcPts val="0"/>
              </a:spcAft>
              <a:defRPr/>
            </a:pPr>
            <a:r>
              <a:rPr lang="fr-FR" altLang="en-US" sz="2600" b="1" dirty="0">
                <a:solidFill>
                  <a:prstClr val="black">
                    <a:lumMod val="75000"/>
                    <a:lumOff val="25000"/>
                  </a:prstClr>
                </a:solidFill>
                <a:ea typeface="+mn-ea"/>
                <a:cs typeface="+mn-cs"/>
              </a:rPr>
              <a:t>5.THEO DÕI VÀ CHĂM SÓC SAU BÓ BỘT</a:t>
            </a:r>
            <a:br>
              <a:rPr lang="fr-FR" altLang="en-US" sz="2600" b="1" dirty="0">
                <a:solidFill>
                  <a:prstClr val="black">
                    <a:lumMod val="75000"/>
                    <a:lumOff val="25000"/>
                  </a:prstClr>
                </a:solidFill>
                <a:ea typeface="+mn-ea"/>
                <a:cs typeface="+mn-cs"/>
              </a:rPr>
            </a:br>
            <a:r>
              <a:rPr lang="fr-FR" altLang="en-US" sz="2600" b="1" dirty="0">
                <a:solidFill>
                  <a:prstClr val="black">
                    <a:lumMod val="75000"/>
                    <a:lumOff val="25000"/>
                  </a:prstClr>
                </a:solidFill>
                <a:ea typeface="+mn-ea"/>
                <a:cs typeface="+mn-cs"/>
              </a:rPr>
              <a:t>5.1. </a:t>
            </a:r>
            <a:r>
              <a:rPr lang="fr-FR" altLang="en-US" sz="2600" b="1" dirty="0" err="1">
                <a:solidFill>
                  <a:prstClr val="black">
                    <a:lumMod val="75000"/>
                    <a:lumOff val="25000"/>
                  </a:prstClr>
                </a:solidFill>
                <a:ea typeface="+mn-ea"/>
                <a:cs typeface="+mn-cs"/>
              </a:rPr>
              <a:t>Nhận</a:t>
            </a:r>
            <a:r>
              <a:rPr lang="fr-FR" altLang="en-US" sz="2600" b="1" dirty="0">
                <a:solidFill>
                  <a:prstClr val="black">
                    <a:lumMod val="75000"/>
                    <a:lumOff val="25000"/>
                  </a:prstClr>
                </a:solidFill>
                <a:ea typeface="+mn-ea"/>
                <a:cs typeface="+mn-cs"/>
              </a:rPr>
              <a:t> </a:t>
            </a:r>
            <a:r>
              <a:rPr lang="fr-FR" altLang="en-US" sz="2600" b="1" dirty="0" err="1">
                <a:solidFill>
                  <a:prstClr val="black">
                    <a:lumMod val="75000"/>
                    <a:lumOff val="25000"/>
                  </a:prstClr>
                </a:solidFill>
                <a:ea typeface="+mn-ea"/>
                <a:cs typeface="+mn-cs"/>
              </a:rPr>
              <a:t>định</a:t>
            </a:r>
            <a:r>
              <a:rPr lang="fr-FR" altLang="en-US" sz="2600" b="1" dirty="0">
                <a:solidFill>
                  <a:prstClr val="black">
                    <a:lumMod val="75000"/>
                    <a:lumOff val="25000"/>
                  </a:prstClr>
                </a:solidFill>
                <a:ea typeface="+mn-ea"/>
                <a:cs typeface="+mn-cs"/>
              </a:rPr>
              <a:t> </a:t>
            </a:r>
            <a:r>
              <a:rPr lang="fr-FR" altLang="en-US" sz="2600" b="1" dirty="0" err="1">
                <a:solidFill>
                  <a:prstClr val="black">
                    <a:lumMod val="75000"/>
                    <a:lumOff val="25000"/>
                  </a:prstClr>
                </a:solidFill>
                <a:ea typeface="+mn-ea"/>
                <a:cs typeface="+mn-cs"/>
              </a:rPr>
              <a:t>tình</a:t>
            </a:r>
            <a:r>
              <a:rPr lang="fr-FR" altLang="en-US" sz="2600" b="1" dirty="0">
                <a:solidFill>
                  <a:prstClr val="black">
                    <a:lumMod val="75000"/>
                    <a:lumOff val="25000"/>
                  </a:prstClr>
                </a:solidFill>
                <a:ea typeface="+mn-ea"/>
                <a:cs typeface="+mn-cs"/>
              </a:rPr>
              <a:t> </a:t>
            </a:r>
            <a:r>
              <a:rPr lang="fr-FR" altLang="en-US" sz="2600" b="1" dirty="0" err="1">
                <a:solidFill>
                  <a:prstClr val="black">
                    <a:lumMod val="75000"/>
                    <a:lumOff val="25000"/>
                  </a:prstClr>
                </a:solidFill>
                <a:ea typeface="+mn-ea"/>
                <a:cs typeface="+mn-cs"/>
              </a:rPr>
              <a:t>trạng</a:t>
            </a:r>
            <a:r>
              <a:rPr lang="fr-FR" altLang="en-US" sz="2600" b="1" dirty="0">
                <a:solidFill>
                  <a:prstClr val="black">
                    <a:lumMod val="75000"/>
                    <a:lumOff val="25000"/>
                  </a:prstClr>
                </a:solidFill>
                <a:ea typeface="+mn-ea"/>
                <a:cs typeface="+mn-cs"/>
              </a:rPr>
              <a:t> </a:t>
            </a:r>
            <a:r>
              <a:rPr lang="fr-FR" altLang="en-US" sz="2600" b="1" dirty="0" err="1">
                <a:solidFill>
                  <a:prstClr val="black">
                    <a:lumMod val="75000"/>
                    <a:lumOff val="25000"/>
                  </a:prstClr>
                </a:solidFill>
                <a:ea typeface="+mn-ea"/>
                <a:cs typeface="+mn-cs"/>
              </a:rPr>
              <a:t>người</a:t>
            </a:r>
            <a:r>
              <a:rPr lang="fr-FR" altLang="en-US" sz="2600" b="1" dirty="0">
                <a:solidFill>
                  <a:prstClr val="black">
                    <a:lumMod val="75000"/>
                    <a:lumOff val="25000"/>
                  </a:prstClr>
                </a:solidFill>
                <a:ea typeface="+mn-ea"/>
                <a:cs typeface="+mn-cs"/>
              </a:rPr>
              <a:t> </a:t>
            </a:r>
            <a:r>
              <a:rPr lang="fr-FR" altLang="en-US" sz="2600" b="1" dirty="0" err="1">
                <a:solidFill>
                  <a:prstClr val="black">
                    <a:lumMod val="75000"/>
                    <a:lumOff val="25000"/>
                  </a:prstClr>
                </a:solidFill>
                <a:ea typeface="+mn-ea"/>
                <a:cs typeface="+mn-cs"/>
              </a:rPr>
              <a:t>bệnh</a:t>
            </a:r>
            <a:br>
              <a:rPr lang="en-US" altLang="en-US" sz="2600" dirty="0">
                <a:solidFill>
                  <a:prstClr val="black">
                    <a:lumMod val="75000"/>
                    <a:lumOff val="25000"/>
                  </a:prstClr>
                </a:solidFill>
                <a:ea typeface="+mn-ea"/>
                <a:cs typeface="+mn-cs"/>
              </a:rPr>
            </a:br>
            <a:endParaRPr lang="en-US" altLang="en-US" dirty="0"/>
          </a:p>
        </p:txBody>
      </p:sp>
      <p:sp>
        <p:nvSpPr>
          <p:cNvPr id="12291" name="Rectangle 3">
            <a:extLst>
              <a:ext uri="{FF2B5EF4-FFF2-40B4-BE49-F238E27FC236}">
                <a16:creationId xmlns:a16="http://schemas.microsoft.com/office/drawing/2014/main" id="{CE2DE540-DFC7-545E-888C-870D0232BF12}"/>
              </a:ext>
            </a:extLst>
          </p:cNvPr>
          <p:cNvSpPr>
            <a:spLocks noGrp="1"/>
          </p:cNvSpPr>
          <p:nvPr>
            <p:ph idx="1"/>
          </p:nvPr>
        </p:nvSpPr>
        <p:spPr>
          <a:xfrm>
            <a:off x="609600" y="2160588"/>
            <a:ext cx="6348413" cy="4697412"/>
          </a:xfrm>
        </p:spPr>
        <p:txBody>
          <a:bodyPr/>
          <a:lstStyle/>
          <a:p>
            <a:pPr eaLnBrk="1" hangingPunct="1">
              <a:lnSpc>
                <a:spcPct val="80000"/>
              </a:lnSpc>
              <a:buFont typeface="Wingdings" pitchFamily="2" charset="2"/>
              <a:buNone/>
            </a:pPr>
            <a:r>
              <a:rPr lang="en-US" altLang="en-US" sz="2800"/>
              <a:t>- Tại chỗ: Tổn thương do bó bột.</a:t>
            </a:r>
          </a:p>
          <a:p>
            <a:pPr eaLnBrk="1" hangingPunct="1">
              <a:lnSpc>
                <a:spcPct val="80000"/>
              </a:lnSpc>
              <a:buFont typeface="Wingdings" pitchFamily="2" charset="2"/>
              <a:buNone/>
            </a:pPr>
            <a:r>
              <a:rPr lang="en-US" altLang="en-US" sz="2800"/>
              <a:t>    + Lưu thông máu bị tổn thương: đau dữ dội, đồng thời đầu chi lạnh, xưng nề bầm tím, vận động giảm, mất cảm giác và ý thức về vị trí.</a:t>
            </a:r>
          </a:p>
          <a:p>
            <a:pPr eaLnBrk="1" hangingPunct="1">
              <a:lnSpc>
                <a:spcPct val="80000"/>
              </a:lnSpc>
              <a:buFont typeface="Wingdings" pitchFamily="2" charset="2"/>
              <a:buNone/>
            </a:pPr>
            <a:r>
              <a:rPr lang="en-US" altLang="en-US" sz="2800"/>
              <a:t>    + Tổn thương thần kinh: đau dai dẳng tăng dần, tê bại, liệt...</a:t>
            </a:r>
          </a:p>
          <a:p>
            <a:pPr eaLnBrk="1" hangingPunct="1">
              <a:lnSpc>
                <a:spcPct val="80000"/>
              </a:lnSpc>
              <a:buFont typeface="Wingdings" pitchFamily="2" charset="2"/>
              <a:buNone/>
            </a:pPr>
            <a:r>
              <a:rPr lang="en-US" altLang="en-US" sz="2800"/>
              <a:t>    + Nhiễm trùng do hoại tử tổ chức (da, cơ) vết thương phần mềm, gãy hở dịch thấm qua bột ngày một tăng, mùi hôi thối, người bệnh đau nhức.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FA20918-3588-01AA-1B33-1FCA418417E8}"/>
              </a:ext>
            </a:extLst>
          </p:cNvPr>
          <p:cNvSpPr>
            <a:spLocks noGrp="1"/>
          </p:cNvSpPr>
          <p:nvPr>
            <p:ph idx="1"/>
          </p:nvPr>
        </p:nvSpPr>
        <p:spPr>
          <a:xfrm>
            <a:off x="457200" y="990600"/>
            <a:ext cx="8229600" cy="5135563"/>
          </a:xfrm>
        </p:spPr>
        <p:txBody>
          <a:bodyPr/>
          <a:lstStyle/>
          <a:p>
            <a:pPr eaLnBrk="1" hangingPunct="1">
              <a:buFont typeface="Wingdings" pitchFamily="2" charset="2"/>
              <a:buNone/>
            </a:pPr>
            <a:r>
              <a:rPr lang="en-US" altLang="en-US"/>
              <a:t>- Tình trạng toàn thân:</a:t>
            </a:r>
          </a:p>
          <a:p>
            <a:pPr eaLnBrk="1" hangingPunct="1">
              <a:buFont typeface="Wingdings" pitchFamily="2" charset="2"/>
              <a:buNone/>
            </a:pPr>
            <a:r>
              <a:rPr lang="en-US" altLang="en-US"/>
              <a:t> + </a:t>
            </a:r>
            <a:r>
              <a:rPr lang="en-US" altLang="en-US" sz="2400"/>
              <a:t>Theo dõi chức năng sống: mạch-nhiệt độ-huyết áp-nhịp thở.</a:t>
            </a:r>
          </a:p>
          <a:p>
            <a:pPr eaLnBrk="1" hangingPunct="1">
              <a:buFont typeface="Wingdings" pitchFamily="2" charset="2"/>
              <a:buNone/>
            </a:pPr>
            <a:r>
              <a:rPr lang="en-US" altLang="en-US" sz="2400"/>
              <a:t> + Xem da vùng bó bột và phần lân cận xung quanh có bị cọ sát tỳ nén không?</a:t>
            </a:r>
          </a:p>
          <a:p>
            <a:pPr eaLnBrk="1" hangingPunct="1">
              <a:buFont typeface="Wingdings" pitchFamily="2" charset="2"/>
              <a:buNone/>
            </a:pPr>
            <a:r>
              <a:rPr lang="en-US" altLang="en-US" sz="2400"/>
              <a:t> + Phòng ngừa và phát hiện các biến chứng sau bó bột.</a:t>
            </a:r>
          </a:p>
          <a:p>
            <a:pPr eaLnBrk="1" hangingPunct="1">
              <a:buFont typeface="Wingdings" pitchFamily="2" charset="2"/>
              <a:buNone/>
            </a:pPr>
            <a:r>
              <a:rPr lang="en-US" altLang="en-US" sz="2400"/>
              <a:t> + Tư thế xoay trở sau bó bột.</a:t>
            </a:r>
          </a:p>
          <a:p>
            <a:pPr eaLnBrk="1" hangingPunct="1">
              <a:buFont typeface="Wingdings" pitchFamily="2" charset="2"/>
              <a:buNone/>
            </a:pPr>
            <a:r>
              <a:rPr lang="en-US" altLang="en-US" sz="2400"/>
              <a:t> + Hướng dẫn tập luyện sau bó bột.</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284</TotalTime>
  <Words>1766</Words>
  <Application>Microsoft Macintosh PowerPoint</Application>
  <PresentationFormat>On-screen Show (4:3)</PresentationFormat>
  <Paragraphs>91</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Garamond</vt:lpstr>
      <vt:lpstr>Arial</vt:lpstr>
      <vt:lpstr>Trebuchet MS</vt:lpstr>
      <vt:lpstr>Wingdings 3</vt:lpstr>
      <vt:lpstr>Calibri</vt:lpstr>
      <vt:lpstr>Times New Roman</vt:lpstr>
      <vt:lpstr>Wingdings</vt:lpstr>
      <vt:lpstr>Facet</vt:lpstr>
      <vt:lpstr>CHĂM SÓC NGƯỜI BỆNH BÓ BỘT</vt:lpstr>
      <vt:lpstr>PowerPoint Presentation</vt:lpstr>
      <vt:lpstr>PowerPoint Presentation</vt:lpstr>
      <vt:lpstr>PowerPoint Presentation</vt:lpstr>
      <vt:lpstr>PowerPoint Presentation</vt:lpstr>
      <vt:lpstr>PowerPoint Presentation</vt:lpstr>
      <vt:lpstr>PowerPoint Presentation</vt:lpstr>
      <vt:lpstr>5.THEO DÕI VÀ CHĂM SÓC SAU BÓ BỘT 5.1. Nhận định tình trạng người bệnh </vt:lpstr>
      <vt:lpstr>PowerPoint Presentation</vt:lpstr>
      <vt:lpstr>5.2. Lập kế hoạch chăm sóc và theo dõi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CHĂM SÓC NGƯỜI BỆNH BÓ BỘT</dc:title>
  <dc:creator>HC</dc:creator>
  <cp:lastModifiedBy>Microsoft Office User</cp:lastModifiedBy>
  <cp:revision>25</cp:revision>
  <dcterms:created xsi:type="dcterms:W3CDTF">2011-10-19T05:19:21Z</dcterms:created>
  <dcterms:modified xsi:type="dcterms:W3CDTF">2023-02-28T16:59:29Z</dcterms:modified>
</cp:coreProperties>
</file>