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1"/>
  </p:handoutMasterIdLst>
  <p:sldIdLst>
    <p:sldId id="256" r:id="rId2"/>
    <p:sldId id="257" r:id="rId3"/>
    <p:sldId id="300" r:id="rId4"/>
    <p:sldId id="258" r:id="rId5"/>
    <p:sldId id="259" r:id="rId6"/>
    <p:sldId id="260" r:id="rId7"/>
    <p:sldId id="299" r:id="rId8"/>
    <p:sldId id="261" r:id="rId9"/>
    <p:sldId id="297" r:id="rId10"/>
    <p:sldId id="293" r:id="rId11"/>
    <p:sldId id="262" r:id="rId12"/>
    <p:sldId id="294" r:id="rId13"/>
    <p:sldId id="263" r:id="rId14"/>
    <p:sldId id="264" r:id="rId15"/>
    <p:sldId id="265" r:id="rId16"/>
    <p:sldId id="266" r:id="rId17"/>
    <p:sldId id="295" r:id="rId18"/>
    <p:sldId id="267" r:id="rId19"/>
    <p:sldId id="268" r:id="rId20"/>
    <p:sldId id="269" r:id="rId21"/>
    <p:sldId id="270" r:id="rId22"/>
    <p:sldId id="271" r:id="rId23"/>
    <p:sldId id="272" r:id="rId24"/>
    <p:sldId id="273" r:id="rId25"/>
    <p:sldId id="274" r:id="rId26"/>
    <p:sldId id="275" r:id="rId27"/>
    <p:sldId id="298" r:id="rId28"/>
    <p:sldId id="276" r:id="rId29"/>
    <p:sldId id="31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notesViewPr>
    <p:cSldViewPr snapToGrid="0">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F7AABF-53C9-47B2-910A-A127DF59E5C5}" type="datetimeFigureOut">
              <a:rPr lang="en-US" smtClean="0"/>
              <a:t>2/28/2023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40388F7-F548-450D-A51A-E4F905CDB5D2}" type="slidenum">
              <a:rPr lang="en-US" smtClean="0"/>
              <a:t>‹#›</a:t>
            </a:fld>
            <a:endParaRPr lang="en-US"/>
          </a:p>
        </p:txBody>
      </p:sp>
    </p:spTree>
    <p:extLst>
      <p:ext uri="{BB962C8B-B14F-4D97-AF65-F5344CB8AC3E}">
        <p14:creationId xmlns:p14="http://schemas.microsoft.com/office/powerpoint/2010/main" val="378202762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F75A567-95B3-49DC-8BE5-BA925FB9F684}"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B4DB9-2519-4C06-90B5-8C4222F0C779}" type="slidenum">
              <a:rPr lang="en-US" smtClean="0"/>
              <a:t>‹#›</a:t>
            </a:fld>
            <a:endParaRPr lang="en-US"/>
          </a:p>
        </p:txBody>
      </p:sp>
    </p:spTree>
    <p:extLst>
      <p:ext uri="{BB962C8B-B14F-4D97-AF65-F5344CB8AC3E}">
        <p14:creationId xmlns:p14="http://schemas.microsoft.com/office/powerpoint/2010/main" val="3537602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75A567-95B3-49DC-8BE5-BA925FB9F684}"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B4DB9-2519-4C06-90B5-8C4222F0C779}" type="slidenum">
              <a:rPr lang="en-US" smtClean="0"/>
              <a:t>‹#›</a:t>
            </a:fld>
            <a:endParaRPr lang="en-US"/>
          </a:p>
        </p:txBody>
      </p:sp>
    </p:spTree>
    <p:extLst>
      <p:ext uri="{BB962C8B-B14F-4D97-AF65-F5344CB8AC3E}">
        <p14:creationId xmlns:p14="http://schemas.microsoft.com/office/powerpoint/2010/main" val="59750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75A567-95B3-49DC-8BE5-BA925FB9F684}"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B4DB9-2519-4C06-90B5-8C4222F0C779}" type="slidenum">
              <a:rPr lang="en-US" smtClean="0"/>
              <a:t>‹#›</a:t>
            </a:fld>
            <a:endParaRPr lang="en-US"/>
          </a:p>
        </p:txBody>
      </p:sp>
    </p:spTree>
    <p:extLst>
      <p:ext uri="{BB962C8B-B14F-4D97-AF65-F5344CB8AC3E}">
        <p14:creationId xmlns:p14="http://schemas.microsoft.com/office/powerpoint/2010/main" val="899370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lgn="just">
              <a:buNone/>
              <a:defRPr/>
            </a:lvl1pPr>
            <a:lvl2pPr algn="just">
              <a:defRPr/>
            </a:lvl2pPr>
            <a:lvl3pPr algn="just">
              <a:defRPr/>
            </a:lvl3pPr>
            <a:lvl4pPr algn="just">
              <a:defRPr/>
            </a:lvl4pPr>
            <a:lvl5pPr algn="ju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F75A567-95B3-49DC-8BE5-BA925FB9F684}"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B4DB9-2519-4C06-90B5-8C4222F0C779}" type="slidenum">
              <a:rPr lang="en-US" smtClean="0"/>
              <a:t>‹#›</a:t>
            </a:fld>
            <a:endParaRPr lang="en-US"/>
          </a:p>
        </p:txBody>
      </p:sp>
    </p:spTree>
    <p:extLst>
      <p:ext uri="{BB962C8B-B14F-4D97-AF65-F5344CB8AC3E}">
        <p14:creationId xmlns:p14="http://schemas.microsoft.com/office/powerpoint/2010/main" val="378214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75A567-95B3-49DC-8BE5-BA925FB9F684}" type="datetimeFigureOut">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EB4DB9-2519-4C06-90B5-8C4222F0C779}" type="slidenum">
              <a:rPr lang="en-US" smtClean="0"/>
              <a:t>‹#›</a:t>
            </a:fld>
            <a:endParaRPr lang="en-US"/>
          </a:p>
        </p:txBody>
      </p:sp>
    </p:spTree>
    <p:extLst>
      <p:ext uri="{BB962C8B-B14F-4D97-AF65-F5344CB8AC3E}">
        <p14:creationId xmlns:p14="http://schemas.microsoft.com/office/powerpoint/2010/main" val="1091379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F75A567-95B3-49DC-8BE5-BA925FB9F684}"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B4DB9-2519-4C06-90B5-8C4222F0C779}" type="slidenum">
              <a:rPr lang="en-US" smtClean="0"/>
              <a:t>‹#›</a:t>
            </a:fld>
            <a:endParaRPr lang="en-US"/>
          </a:p>
        </p:txBody>
      </p:sp>
    </p:spTree>
    <p:extLst>
      <p:ext uri="{BB962C8B-B14F-4D97-AF65-F5344CB8AC3E}">
        <p14:creationId xmlns:p14="http://schemas.microsoft.com/office/powerpoint/2010/main" val="264899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F75A567-95B3-49DC-8BE5-BA925FB9F684}" type="datetimeFigureOut">
              <a:rPr lang="en-US" smtClean="0"/>
              <a:t>2/28/2023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EB4DB9-2519-4C06-90B5-8C4222F0C779}" type="slidenum">
              <a:rPr lang="en-US" smtClean="0"/>
              <a:t>‹#›</a:t>
            </a:fld>
            <a:endParaRPr lang="en-US"/>
          </a:p>
        </p:txBody>
      </p:sp>
    </p:spTree>
    <p:extLst>
      <p:ext uri="{BB962C8B-B14F-4D97-AF65-F5344CB8AC3E}">
        <p14:creationId xmlns:p14="http://schemas.microsoft.com/office/powerpoint/2010/main" val="1745529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F75A567-95B3-49DC-8BE5-BA925FB9F684}" type="datetimeFigureOut">
              <a:rPr lang="en-US" smtClean="0"/>
              <a:t>2/28/2023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EB4DB9-2519-4C06-90B5-8C4222F0C779}" type="slidenum">
              <a:rPr lang="en-US" smtClean="0"/>
              <a:t>‹#›</a:t>
            </a:fld>
            <a:endParaRPr lang="en-US"/>
          </a:p>
        </p:txBody>
      </p:sp>
    </p:spTree>
    <p:extLst>
      <p:ext uri="{BB962C8B-B14F-4D97-AF65-F5344CB8AC3E}">
        <p14:creationId xmlns:p14="http://schemas.microsoft.com/office/powerpoint/2010/main" val="97206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5A567-95B3-49DC-8BE5-BA925FB9F684}" type="datetimeFigureOut">
              <a:rPr lang="en-US" smtClean="0"/>
              <a:t>2/28/2023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EB4DB9-2519-4C06-90B5-8C4222F0C779}" type="slidenum">
              <a:rPr lang="en-US" smtClean="0"/>
              <a:t>‹#›</a:t>
            </a:fld>
            <a:endParaRPr lang="en-US"/>
          </a:p>
        </p:txBody>
      </p:sp>
    </p:spTree>
    <p:extLst>
      <p:ext uri="{BB962C8B-B14F-4D97-AF65-F5344CB8AC3E}">
        <p14:creationId xmlns:p14="http://schemas.microsoft.com/office/powerpoint/2010/main" val="38387754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75A567-95B3-49DC-8BE5-BA925FB9F684}"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B4DB9-2519-4C06-90B5-8C4222F0C779}" type="slidenum">
              <a:rPr lang="en-US" smtClean="0"/>
              <a:t>‹#›</a:t>
            </a:fld>
            <a:endParaRPr lang="en-US"/>
          </a:p>
        </p:txBody>
      </p:sp>
    </p:spTree>
    <p:extLst>
      <p:ext uri="{BB962C8B-B14F-4D97-AF65-F5344CB8AC3E}">
        <p14:creationId xmlns:p14="http://schemas.microsoft.com/office/powerpoint/2010/main" val="3423792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F75A567-95B3-49DC-8BE5-BA925FB9F684}" type="datetimeFigureOut">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EB4DB9-2519-4C06-90B5-8C4222F0C779}" type="slidenum">
              <a:rPr lang="en-US" smtClean="0"/>
              <a:t>‹#›</a:t>
            </a:fld>
            <a:endParaRPr lang="en-US"/>
          </a:p>
        </p:txBody>
      </p:sp>
    </p:spTree>
    <p:extLst>
      <p:ext uri="{BB962C8B-B14F-4D97-AF65-F5344CB8AC3E}">
        <p14:creationId xmlns:p14="http://schemas.microsoft.com/office/powerpoint/2010/main" val="1609965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5A567-95B3-49DC-8BE5-BA925FB9F684}" type="datetimeFigureOut">
              <a:rPr lang="en-US" smtClean="0"/>
              <a:t>2/28/2023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B4DB9-2519-4C06-90B5-8C4222F0C779}" type="slidenum">
              <a:rPr lang="en-US" smtClean="0"/>
              <a:t>‹#›</a:t>
            </a:fld>
            <a:endParaRPr lang="en-US"/>
          </a:p>
        </p:txBody>
      </p:sp>
    </p:spTree>
    <p:extLst>
      <p:ext uri="{BB962C8B-B14F-4D97-AF65-F5344CB8AC3E}">
        <p14:creationId xmlns:p14="http://schemas.microsoft.com/office/powerpoint/2010/main" val="36649681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92429"/>
            <a:ext cx="9144000" cy="1506828"/>
          </a:xfrm>
        </p:spPr>
        <p:txBody>
          <a:bodyPr>
            <a:normAutofit fontScale="90000"/>
          </a:bodyPr>
          <a:lstStyle/>
          <a:p>
            <a:pPr>
              <a:lnSpc>
                <a:spcPct val="150000"/>
              </a:lnSpc>
            </a:pPr>
            <a:r>
              <a:rPr lang="vi-VN" sz="3600" b="1" dirty="0"/>
              <a:t>CHĂM SÓC NGƯỜI BỆNH </a:t>
            </a:r>
            <a:br>
              <a:rPr lang="en-US" sz="3600" b="1" dirty="0"/>
            </a:br>
            <a:r>
              <a:rPr lang="vi-VN" sz="3600" b="1" dirty="0"/>
              <a:t>CƠN ĐAU THẮT NGỰC</a:t>
            </a:r>
            <a:endParaRPr lang="en-US" sz="3600" dirty="0"/>
          </a:p>
        </p:txBody>
      </p:sp>
      <p:pic>
        <p:nvPicPr>
          <p:cNvPr id="1026" name="Picture 2" descr="Image result for dau that ngu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50" y="2348360"/>
            <a:ext cx="6667500" cy="3752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8018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a:bodyPr>
          <a:lstStyle/>
          <a:p>
            <a:pPr>
              <a:lnSpc>
                <a:spcPct val="150000"/>
              </a:lnSpc>
            </a:pPr>
            <a:r>
              <a:rPr lang="nl-NL" b="1" dirty="0"/>
              <a:t>Những yếu tố làm </a:t>
            </a:r>
            <a:r>
              <a:rPr lang="nl-NL" b="1" dirty="0">
                <a:solidFill>
                  <a:srgbClr val="FF0000"/>
                </a:solidFill>
              </a:rPr>
              <a:t>giảm</a:t>
            </a:r>
            <a:r>
              <a:rPr lang="nl-NL" b="1" dirty="0"/>
              <a:t> cung cấp oxy cho cơ tim</a:t>
            </a:r>
            <a:endParaRPr lang="en-US" dirty="0"/>
          </a:p>
          <a:p>
            <a:pPr>
              <a:lnSpc>
                <a:spcPct val="150000"/>
              </a:lnSpc>
            </a:pPr>
            <a:r>
              <a:rPr lang="nl-NL" dirty="0"/>
              <a:t>- Hẹp lòng ĐM do vữa xơ</a:t>
            </a:r>
            <a:endParaRPr lang="en-US" dirty="0"/>
          </a:p>
          <a:p>
            <a:pPr>
              <a:lnSpc>
                <a:spcPct val="150000"/>
              </a:lnSpc>
            </a:pPr>
            <a:r>
              <a:rPr lang="nl-NL" dirty="0"/>
              <a:t>- Viêm ĐMV.</a:t>
            </a:r>
            <a:endParaRPr lang="en-US" dirty="0"/>
          </a:p>
          <a:p>
            <a:pPr>
              <a:lnSpc>
                <a:spcPct val="150000"/>
              </a:lnSpc>
            </a:pPr>
            <a:r>
              <a:rPr lang="nl-NL" dirty="0"/>
              <a:t>- Dị dạng bẩm sinh ĐMV.</a:t>
            </a:r>
            <a:endParaRPr lang="en-US" dirty="0"/>
          </a:p>
          <a:p>
            <a:pPr>
              <a:lnSpc>
                <a:spcPct val="150000"/>
              </a:lnSpc>
            </a:pPr>
            <a:r>
              <a:rPr lang="nl-NL" dirty="0"/>
              <a:t>- Co thắt ĐMV.</a:t>
            </a:r>
            <a:endParaRPr lang="en-US" dirty="0"/>
          </a:p>
          <a:p>
            <a:pPr>
              <a:lnSpc>
                <a:spcPct val="150000"/>
              </a:lnSpc>
            </a:pPr>
            <a:r>
              <a:rPr lang="nl-NL" dirty="0"/>
              <a:t>- Một số bệnh tim: hẹp khít lỗ van hai lá, bệnh cơ tim phì đại </a:t>
            </a:r>
          </a:p>
          <a:p>
            <a:pPr>
              <a:lnSpc>
                <a:spcPct val="150000"/>
              </a:lnSpc>
            </a:pPr>
            <a:r>
              <a:rPr lang="nl-NL" dirty="0"/>
              <a:t>- Thiếu máu nặng</a:t>
            </a:r>
            <a:endParaRPr lang="en-US" dirty="0"/>
          </a:p>
        </p:txBody>
      </p:sp>
    </p:spTree>
    <p:extLst>
      <p:ext uri="{BB962C8B-B14F-4D97-AF65-F5344CB8AC3E}">
        <p14:creationId xmlns:p14="http://schemas.microsoft.com/office/powerpoint/2010/main" val="3109380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fontScale="85000" lnSpcReduction="10000"/>
          </a:bodyPr>
          <a:lstStyle/>
          <a:p>
            <a:pPr>
              <a:lnSpc>
                <a:spcPct val="150000"/>
              </a:lnSpc>
            </a:pPr>
            <a:r>
              <a:rPr lang="nb-NO" b="1" dirty="0"/>
              <a:t>Triệu chứng</a:t>
            </a:r>
            <a:endParaRPr lang="en-US" dirty="0"/>
          </a:p>
          <a:p>
            <a:pPr>
              <a:lnSpc>
                <a:spcPct val="150000"/>
              </a:lnSpc>
            </a:pPr>
            <a:r>
              <a:rPr lang="nb-NO" b="1" dirty="0"/>
              <a:t>Lâm sàng</a:t>
            </a:r>
            <a:endParaRPr lang="en-US" dirty="0"/>
          </a:p>
          <a:p>
            <a:pPr>
              <a:lnSpc>
                <a:spcPct val="150000"/>
              </a:lnSpc>
            </a:pPr>
            <a:r>
              <a:rPr lang="nb-NO" i="1" dirty="0">
                <a:solidFill>
                  <a:srgbClr val="FF0000"/>
                </a:solidFill>
              </a:rPr>
              <a:t>Cơn đau thắt ngực ổn định điển hình</a:t>
            </a:r>
            <a:endParaRPr lang="en-US" dirty="0">
              <a:solidFill>
                <a:srgbClr val="FF0000"/>
              </a:solidFill>
            </a:endParaRPr>
          </a:p>
          <a:p>
            <a:pPr>
              <a:lnSpc>
                <a:spcPct val="150000"/>
              </a:lnSpc>
            </a:pPr>
            <a:r>
              <a:rPr lang="nb-NO" dirty="0">
                <a:solidFill>
                  <a:srgbClr val="FF0000"/>
                </a:solidFill>
              </a:rPr>
              <a:t>- Cơn đau khởi phát chủ yếu do gắng sức, </a:t>
            </a:r>
            <a:r>
              <a:rPr lang="nb-NO" dirty="0"/>
              <a:t>khi thời tiết lạnh hoặc sau ăn no.</a:t>
            </a:r>
            <a:endParaRPr lang="en-US" dirty="0"/>
          </a:p>
          <a:p>
            <a:pPr>
              <a:lnSpc>
                <a:spcPct val="150000"/>
              </a:lnSpc>
            </a:pPr>
            <a:r>
              <a:rPr lang="nb-NO" dirty="0"/>
              <a:t>- Vị trí đau ở giữa phía sau xương ức; đau kiểu co thắt đè nặng hay cảm giác </a:t>
            </a:r>
            <a:endParaRPr lang="en-US" dirty="0"/>
          </a:p>
          <a:p>
            <a:pPr>
              <a:lnSpc>
                <a:spcPct val="150000"/>
              </a:lnSpc>
            </a:pPr>
            <a:r>
              <a:rPr lang="nb-NO" dirty="0"/>
              <a:t>bị ép, có khi đau rát, đôi khi gây nghẹt thở. Đau thường lan lên cổ, xương hàm, vai; hoặc lan ra mặt trong cánh tay trái, có khi xuống tận các ngón tay; thời gian của cơn đau thường ngắn 2 - 5 phút, mất dần sau khi ngưng gắng sức hoặc dùng thuốc giãn mạch vành (trinitrine).</a:t>
            </a:r>
            <a:endParaRPr lang="en-US" dirty="0"/>
          </a:p>
        </p:txBody>
      </p:sp>
    </p:spTree>
    <p:extLst>
      <p:ext uri="{BB962C8B-B14F-4D97-AF65-F5344CB8AC3E}">
        <p14:creationId xmlns:p14="http://schemas.microsoft.com/office/powerpoint/2010/main" val="27932730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a:bodyPr>
          <a:lstStyle/>
          <a:p>
            <a:pPr>
              <a:lnSpc>
                <a:spcPct val="150000"/>
              </a:lnSpc>
            </a:pPr>
            <a:r>
              <a:rPr lang="nb-NO" i="1" dirty="0"/>
              <a:t>Cơn đau thắt ngực không ổn định</a:t>
            </a:r>
            <a:endParaRPr lang="en-US" dirty="0"/>
          </a:p>
          <a:p>
            <a:pPr>
              <a:lnSpc>
                <a:spcPct val="150000"/>
              </a:lnSpc>
            </a:pPr>
            <a:r>
              <a:rPr lang="nb-NO" dirty="0">
                <a:solidFill>
                  <a:srgbClr val="FF0000"/>
                </a:solidFill>
              </a:rPr>
              <a:t>- Đau xuất hiện khi nghỉ ngơi, </a:t>
            </a:r>
            <a:r>
              <a:rPr lang="nb-NO" dirty="0"/>
              <a:t>thường xảy ra vào ban đêm; đau kéo dài 5 - 30 phút, mức độ nặng của bệnh tăng dần lên, khả năng gắng sức giảm, thời gian và tần số cơn đau cũng tăng dần, đáp ứng với thuốc giãn ĐMV giảm dần.</a:t>
            </a:r>
            <a:endParaRPr lang="en-US" dirty="0"/>
          </a:p>
          <a:p>
            <a:pPr>
              <a:lnSpc>
                <a:spcPct val="150000"/>
              </a:lnSpc>
            </a:pPr>
            <a:r>
              <a:rPr lang="nb-NO" dirty="0">
                <a:solidFill>
                  <a:srgbClr val="FF0000"/>
                </a:solidFill>
              </a:rPr>
              <a:t>- Các triệu chứng đi kèm </a:t>
            </a:r>
            <a:r>
              <a:rPr lang="nb-NO" dirty="0"/>
              <a:t>với cơn đau: khó thở nhanh, nông, đánh trống ngực, hồi hộp, buồn nôn, chóng mặt, vã mồ hôi.</a:t>
            </a:r>
            <a:endParaRPr lang="en-US" dirty="0"/>
          </a:p>
          <a:p>
            <a:pPr>
              <a:lnSpc>
                <a:spcPct val="150000"/>
              </a:lnSpc>
            </a:pPr>
            <a:r>
              <a:rPr lang="nb-NO" dirty="0"/>
              <a:t>- Đe dọa chuyển NMCT, cần phải được điều trị và theo dõi sát</a:t>
            </a:r>
            <a:endParaRPr lang="en-US" dirty="0"/>
          </a:p>
          <a:p>
            <a:pPr>
              <a:lnSpc>
                <a:spcPct val="150000"/>
              </a:lnSpc>
            </a:pPr>
            <a:endParaRPr lang="en-US" dirty="0"/>
          </a:p>
        </p:txBody>
      </p:sp>
    </p:spTree>
    <p:extLst>
      <p:ext uri="{BB962C8B-B14F-4D97-AF65-F5344CB8AC3E}">
        <p14:creationId xmlns:p14="http://schemas.microsoft.com/office/powerpoint/2010/main" val="131795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lstStyle/>
          <a:p>
            <a:pPr>
              <a:lnSpc>
                <a:spcPct val="150000"/>
              </a:lnSpc>
            </a:pPr>
            <a:r>
              <a:rPr lang="nb-NO" b="1" dirty="0"/>
              <a:t>Cận lâm sàng</a:t>
            </a:r>
            <a:endParaRPr lang="en-US" dirty="0"/>
          </a:p>
          <a:p>
            <a:pPr>
              <a:lnSpc>
                <a:spcPct val="150000"/>
              </a:lnSpc>
            </a:pPr>
            <a:r>
              <a:rPr lang="nb-NO" dirty="0"/>
              <a:t>- Điện tâm đồ trong cơn đau, ngoài cơn đau hoặc khi thực hiện nghiệm pháp gắng sức: đoạn ST chênh, Sóng T âm, nhọn...</a:t>
            </a:r>
            <a:endParaRPr lang="en-US" dirty="0"/>
          </a:p>
          <a:p>
            <a:pPr>
              <a:lnSpc>
                <a:spcPct val="150000"/>
              </a:lnSpc>
            </a:pPr>
            <a:r>
              <a:rPr lang="nb-NO" dirty="0"/>
              <a:t>- Xét nghiệm enzym (Troponin T, CPK, MB) để đánh giá mức độ tổn thương cơ tim do thiếu máu.</a:t>
            </a:r>
            <a:endParaRPr lang="en-US" dirty="0"/>
          </a:p>
          <a:p>
            <a:pPr>
              <a:lnSpc>
                <a:spcPct val="150000"/>
              </a:lnSpc>
            </a:pPr>
            <a:r>
              <a:rPr lang="nb-NO" dirty="0"/>
              <a:t>- Chụp XQ ĐM vành, siêu âm tim, chụp CT...</a:t>
            </a:r>
            <a:endParaRPr lang="en-US" dirty="0"/>
          </a:p>
          <a:p>
            <a:pPr>
              <a:lnSpc>
                <a:spcPct val="150000"/>
              </a:lnSpc>
            </a:pPr>
            <a:endParaRPr lang="en-US" dirty="0"/>
          </a:p>
        </p:txBody>
      </p:sp>
    </p:spTree>
    <p:extLst>
      <p:ext uri="{BB962C8B-B14F-4D97-AF65-F5344CB8AC3E}">
        <p14:creationId xmlns:p14="http://schemas.microsoft.com/office/powerpoint/2010/main" val="1824065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a:bodyPr>
          <a:lstStyle/>
          <a:p>
            <a:pPr>
              <a:lnSpc>
                <a:spcPct val="150000"/>
              </a:lnSpc>
            </a:pPr>
            <a:r>
              <a:rPr lang="nb-NO" b="1" dirty="0"/>
              <a:t>Điều trị</a:t>
            </a:r>
            <a:endParaRPr lang="en-US" dirty="0"/>
          </a:p>
          <a:p>
            <a:pPr>
              <a:lnSpc>
                <a:spcPct val="150000"/>
              </a:lnSpc>
            </a:pPr>
            <a:r>
              <a:rPr lang="nb-NO" dirty="0"/>
              <a:t>- Nhanh chóng dùng thuốc chống ngưng kết tiểu cầu.</a:t>
            </a:r>
            <a:endParaRPr lang="en-US" dirty="0"/>
          </a:p>
          <a:p>
            <a:pPr>
              <a:lnSpc>
                <a:spcPct val="150000"/>
              </a:lnSpc>
            </a:pPr>
            <a:r>
              <a:rPr lang="nb-NO" dirty="0"/>
              <a:t>- Làm giảm đau ngực bằng các thuốc chống thiếu máu cục bộ cơ tim.</a:t>
            </a:r>
            <a:endParaRPr lang="en-US" dirty="0"/>
          </a:p>
          <a:p>
            <a:pPr>
              <a:lnSpc>
                <a:spcPct val="150000"/>
              </a:lnSpc>
            </a:pPr>
            <a:r>
              <a:rPr lang="nb-NO" dirty="0"/>
              <a:t>- NB không đáp ứng với điều trị nội khoa cần được chỉ định can thiệp cấp cứu.</a:t>
            </a:r>
          </a:p>
          <a:p>
            <a:pPr>
              <a:lnSpc>
                <a:spcPct val="150000"/>
              </a:lnSpc>
            </a:pPr>
            <a:r>
              <a:rPr lang="nb-NO" dirty="0"/>
              <a:t>- NB đáp ứng tốt với điều trị nội khoa cũng cần được sàng lọc và  xem  xét  chụp  ĐMV để  quyết  định  tiếp hướng điều trị tái tạo mạch (nong ĐMV và/hoặc đặt Stent, mổ cầu nối...)</a:t>
            </a:r>
            <a:endParaRPr lang="en-US" dirty="0"/>
          </a:p>
          <a:p>
            <a:pPr>
              <a:lnSpc>
                <a:spcPct val="150000"/>
              </a:lnSpc>
            </a:pPr>
            <a:endParaRPr lang="en-US" dirty="0"/>
          </a:p>
        </p:txBody>
      </p:sp>
    </p:spTree>
    <p:extLst>
      <p:ext uri="{BB962C8B-B14F-4D97-AF65-F5344CB8AC3E}">
        <p14:creationId xmlns:p14="http://schemas.microsoft.com/office/powerpoint/2010/main" val="3050901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6215" y="296215"/>
            <a:ext cx="7405352" cy="5906506"/>
          </a:xfrm>
        </p:spPr>
        <p:txBody>
          <a:bodyPr>
            <a:normAutofit fontScale="77500" lnSpcReduction="20000"/>
          </a:bodyPr>
          <a:lstStyle/>
          <a:p>
            <a:pPr>
              <a:lnSpc>
                <a:spcPct val="150000"/>
              </a:lnSpc>
            </a:pPr>
            <a:r>
              <a:rPr lang="nb-NO" b="1" dirty="0"/>
              <a:t>Điều trị cắt cơn đau thắt ngực</a:t>
            </a:r>
            <a:endParaRPr lang="en-US" dirty="0"/>
          </a:p>
          <a:p>
            <a:pPr>
              <a:lnSpc>
                <a:spcPct val="150000"/>
              </a:lnSpc>
            </a:pPr>
            <a:r>
              <a:rPr lang="nb-NO" dirty="0"/>
              <a:t>- Tránh di chuyển NB trong cơn đau.</a:t>
            </a:r>
            <a:endParaRPr lang="en-US" dirty="0"/>
          </a:p>
          <a:p>
            <a:pPr>
              <a:lnSpc>
                <a:spcPct val="150000"/>
              </a:lnSpc>
            </a:pPr>
            <a:r>
              <a:rPr lang="nb-NO" dirty="0"/>
              <a:t>- Thuốc giãn mạch vành nhóm nitrit : </a:t>
            </a:r>
            <a:endParaRPr lang="en-US" dirty="0"/>
          </a:p>
          <a:p>
            <a:pPr>
              <a:lnSpc>
                <a:spcPct val="150000"/>
              </a:lnSpc>
            </a:pPr>
            <a:r>
              <a:rPr lang="nb-NO" b="1" dirty="0"/>
              <a:t>+ </a:t>
            </a:r>
            <a:r>
              <a:rPr lang="nb-NO" b="1" dirty="0">
                <a:solidFill>
                  <a:srgbClr val="FF0000"/>
                </a:solidFill>
              </a:rPr>
              <a:t>Nitroglycerin</a:t>
            </a:r>
            <a:r>
              <a:rPr lang="nb-NO" b="1" dirty="0"/>
              <a:t> </a:t>
            </a:r>
            <a:r>
              <a:rPr lang="nb-NO" dirty="0"/>
              <a:t>(</a:t>
            </a:r>
            <a:r>
              <a:rPr lang="vi-VN" dirty="0"/>
              <a:t>Nitromint, Lenitral</a:t>
            </a:r>
            <a:r>
              <a:rPr lang="nb-NO" dirty="0"/>
              <a:t>, </a:t>
            </a:r>
            <a:r>
              <a:rPr lang="vi-VN" dirty="0"/>
              <a:t>Glycerin trinitrat</a:t>
            </a:r>
            <a:r>
              <a:rPr lang="nb-NO" dirty="0"/>
              <a:t>...): tiêm TM, đặt dưới lưỡi, dạng xịt, mỡ bôi hoặc dạng cao dán ngoài da.</a:t>
            </a:r>
            <a:endParaRPr lang="en-US" dirty="0"/>
          </a:p>
          <a:p>
            <a:pPr>
              <a:lnSpc>
                <a:spcPct val="150000"/>
              </a:lnSpc>
            </a:pPr>
            <a:r>
              <a:rPr lang="nb-NO" dirty="0"/>
              <a:t>+ Isosorbid dinitrat (</a:t>
            </a:r>
            <a:r>
              <a:rPr lang="vi-VN" dirty="0"/>
              <a:t>Biresort</a:t>
            </a:r>
            <a:r>
              <a:rPr lang="nb-NO" dirty="0"/>
              <a:t>..): viên dưới lưỡi, viên nhai...</a:t>
            </a:r>
            <a:endParaRPr lang="en-US" dirty="0"/>
          </a:p>
          <a:p>
            <a:pPr>
              <a:lnSpc>
                <a:spcPct val="150000"/>
              </a:lnSpc>
            </a:pPr>
            <a:r>
              <a:rPr lang="nb-NO" b="1" dirty="0"/>
              <a:t>- Thở oxy.</a:t>
            </a:r>
            <a:endParaRPr lang="en-US" b="1" dirty="0"/>
          </a:p>
          <a:p>
            <a:pPr>
              <a:lnSpc>
                <a:spcPct val="150000"/>
              </a:lnSpc>
            </a:pPr>
            <a:r>
              <a:rPr lang="nb-NO" dirty="0"/>
              <a:t>- Thuốc chẹn dòng canxi: nifedipine, diltiazem, verapamil.</a:t>
            </a:r>
            <a:endParaRPr lang="en-US" dirty="0"/>
          </a:p>
          <a:p>
            <a:pPr>
              <a:lnSpc>
                <a:spcPct val="150000"/>
              </a:lnSpc>
            </a:pPr>
            <a:endParaRPr lang="en-US" dirty="0"/>
          </a:p>
        </p:txBody>
      </p:sp>
      <p:pic>
        <p:nvPicPr>
          <p:cNvPr id="2" name="Picture 1"/>
          <p:cNvPicPr>
            <a:picLocks noChangeAspect="1"/>
          </p:cNvPicPr>
          <p:nvPr/>
        </p:nvPicPr>
        <p:blipFill>
          <a:blip r:embed="rId2"/>
          <a:stretch>
            <a:fillRect/>
          </a:stretch>
        </p:blipFill>
        <p:spPr>
          <a:xfrm>
            <a:off x="7701567" y="296215"/>
            <a:ext cx="4308781" cy="3116685"/>
          </a:xfrm>
          <a:prstGeom prst="rect">
            <a:avLst/>
          </a:prstGeom>
        </p:spPr>
      </p:pic>
      <p:pic>
        <p:nvPicPr>
          <p:cNvPr id="3074" name="Picture 2" descr="Image result for Nitroglycer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5175" y="3412900"/>
            <a:ext cx="3373237" cy="3298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75903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a:bodyPr>
          <a:lstStyle/>
          <a:p>
            <a:pPr>
              <a:lnSpc>
                <a:spcPct val="150000"/>
              </a:lnSpc>
            </a:pPr>
            <a:r>
              <a:rPr lang="nb-NO" b="1" dirty="0"/>
              <a:t>Điều trị khác</a:t>
            </a:r>
            <a:endParaRPr lang="en-US" dirty="0"/>
          </a:p>
          <a:p>
            <a:pPr>
              <a:lnSpc>
                <a:spcPct val="150000"/>
              </a:lnSpc>
            </a:pPr>
            <a:r>
              <a:rPr lang="nb-NO" b="1" dirty="0"/>
              <a:t>- Nghỉ ngơi hoàn toàn </a:t>
            </a:r>
            <a:r>
              <a:rPr lang="nb-NO" dirty="0"/>
              <a:t>sau cơn đau để giảm hoạt động của tim.</a:t>
            </a:r>
            <a:endParaRPr lang="en-US" dirty="0"/>
          </a:p>
          <a:p>
            <a:pPr>
              <a:lnSpc>
                <a:spcPct val="150000"/>
              </a:lnSpc>
            </a:pPr>
            <a:r>
              <a:rPr lang="nb-NO" b="1" dirty="0"/>
              <a:t>- Loại bỏ những yếu tố làm khởi phát cơn đau, </a:t>
            </a:r>
            <a:r>
              <a:rPr lang="nb-NO" dirty="0"/>
              <a:t>hoạt động nhẹ nhàng, ăn ít muối, tránh lạnh, tránh các xúc động quá mức, bỏ hút thuốc lá. </a:t>
            </a:r>
            <a:endParaRPr lang="en-US" dirty="0"/>
          </a:p>
          <a:p>
            <a:pPr>
              <a:lnSpc>
                <a:spcPct val="150000"/>
              </a:lnSpc>
            </a:pPr>
            <a:r>
              <a:rPr lang="nb-NO" b="1" dirty="0"/>
              <a:t>- Điều trị bệnh thiếu máu</a:t>
            </a:r>
            <a:r>
              <a:rPr lang="nb-NO" dirty="0"/>
              <a:t>, </a:t>
            </a:r>
            <a:r>
              <a:rPr lang="nb-NO" b="1" dirty="0"/>
              <a:t>bệnh THA</a:t>
            </a:r>
            <a:r>
              <a:rPr lang="nb-NO" dirty="0"/>
              <a:t>, ĐTĐ; giảm cân nặng đối với người béo và giảm mỡ máu đối với người có tăng lipit máu.</a:t>
            </a:r>
            <a:endParaRPr lang="en-US" dirty="0"/>
          </a:p>
          <a:p>
            <a:pPr>
              <a:lnSpc>
                <a:spcPct val="150000"/>
              </a:lnSpc>
            </a:pPr>
            <a:r>
              <a:rPr lang="nb-NO" dirty="0"/>
              <a:t>- Nếu có suy tim phải dùng thuốc cường tim và lợi tiểu. </a:t>
            </a:r>
            <a:endParaRPr lang="en-US" dirty="0"/>
          </a:p>
        </p:txBody>
      </p:sp>
    </p:spTree>
    <p:extLst>
      <p:ext uri="{BB962C8B-B14F-4D97-AF65-F5344CB8AC3E}">
        <p14:creationId xmlns:p14="http://schemas.microsoft.com/office/powerpoint/2010/main" val="402504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fontScale="92500"/>
          </a:bodyPr>
          <a:lstStyle/>
          <a:p>
            <a:pPr>
              <a:lnSpc>
                <a:spcPct val="150000"/>
              </a:lnSpc>
            </a:pPr>
            <a:r>
              <a:rPr lang="nb-NO" b="1" dirty="0"/>
              <a:t>- Dùng các thuốc giãn ĐMV như: </a:t>
            </a:r>
            <a:endParaRPr lang="en-US" b="1" dirty="0"/>
          </a:p>
          <a:p>
            <a:pPr>
              <a:lnSpc>
                <a:spcPct val="150000"/>
              </a:lnSpc>
            </a:pPr>
            <a:r>
              <a:rPr lang="nb-NO" dirty="0">
                <a:solidFill>
                  <a:srgbClr val="FF0000"/>
                </a:solidFill>
              </a:rPr>
              <a:t>+ Nhóm nitrat và dẫn chất: </a:t>
            </a:r>
            <a:r>
              <a:rPr lang="nb-NO" dirty="0"/>
              <a:t>tác dụng giãn mạch. Tác dụng phụ gây chóng mặt, hạ HA, đau đầu, hiện tượng quen thuốc</a:t>
            </a:r>
            <a:endParaRPr lang="en-US" dirty="0"/>
          </a:p>
          <a:p>
            <a:pPr>
              <a:lnSpc>
                <a:spcPct val="150000"/>
              </a:lnSpc>
            </a:pPr>
            <a:r>
              <a:rPr lang="nb-NO" dirty="0">
                <a:solidFill>
                  <a:srgbClr val="FF0000"/>
                </a:solidFill>
              </a:rPr>
              <a:t>+ Nhóm chẹn thụ cảm thể bêta </a:t>
            </a:r>
            <a:r>
              <a:rPr lang="nb-NO" dirty="0"/>
              <a:t>( </a:t>
            </a:r>
            <a:r>
              <a:rPr lang="vi-VN" dirty="0"/>
              <a:t>Atenolol</a:t>
            </a:r>
            <a:r>
              <a:rPr lang="nb-NO" dirty="0"/>
              <a:t>, </a:t>
            </a:r>
            <a:r>
              <a:rPr lang="vi-VN" dirty="0"/>
              <a:t>Metoprolol</a:t>
            </a:r>
            <a:r>
              <a:rPr lang="nb-NO" dirty="0"/>
              <a:t>...): loại thuốc này làm giảm tiêu thụ ôxy của cơ tim, làm chậm nhịp tim và hạ HA. Không nên dừng đột ngột thuốc này vì có thể gây tái phát cơn đau thắt ngực.</a:t>
            </a:r>
            <a:endParaRPr lang="en-US" dirty="0"/>
          </a:p>
          <a:p>
            <a:pPr>
              <a:lnSpc>
                <a:spcPct val="150000"/>
              </a:lnSpc>
            </a:pPr>
            <a:r>
              <a:rPr lang="nb-NO" dirty="0"/>
              <a:t>. Nhóm chẹn dòng canxi: Nifedipin, Diltiazem, Verapamil, Amlodipine. Tác dụng phụ gây nhức đầu, cơn bốc hỏa, tụt HA tư thế ¸</a:t>
            </a:r>
            <a:endParaRPr lang="en-US" dirty="0"/>
          </a:p>
          <a:p>
            <a:pPr>
              <a:lnSpc>
                <a:spcPct val="150000"/>
              </a:lnSpc>
            </a:pPr>
            <a:r>
              <a:rPr lang="nb-NO" b="1" dirty="0"/>
              <a:t>-  Nhóm thuốc ức chế kết dính tiểu cầu: </a:t>
            </a:r>
            <a:r>
              <a:rPr lang="nb-NO" dirty="0"/>
              <a:t>aspirin, clopidogrel (plavix)...</a:t>
            </a:r>
            <a:endParaRPr lang="en-US" dirty="0"/>
          </a:p>
          <a:p>
            <a:pPr>
              <a:lnSpc>
                <a:spcPct val="150000"/>
              </a:lnSpc>
            </a:pPr>
            <a:endParaRPr lang="en-US" dirty="0"/>
          </a:p>
        </p:txBody>
      </p:sp>
    </p:spTree>
    <p:extLst>
      <p:ext uri="{BB962C8B-B14F-4D97-AF65-F5344CB8AC3E}">
        <p14:creationId xmlns:p14="http://schemas.microsoft.com/office/powerpoint/2010/main" val="12522719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3487" y="347730"/>
            <a:ext cx="6993228" cy="6035295"/>
          </a:xfrm>
        </p:spPr>
        <p:txBody>
          <a:bodyPr>
            <a:normAutofit fontScale="92500" lnSpcReduction="20000"/>
          </a:bodyPr>
          <a:lstStyle/>
          <a:p>
            <a:pPr>
              <a:lnSpc>
                <a:spcPct val="150000"/>
              </a:lnSpc>
            </a:pPr>
            <a:r>
              <a:rPr lang="nb-NO" b="1" dirty="0"/>
              <a:t>Điều trị bằng các biện pháp can thiệp ĐMV</a:t>
            </a:r>
            <a:endParaRPr lang="en-US" b="1" i="1" dirty="0"/>
          </a:p>
          <a:p>
            <a:pPr>
              <a:lnSpc>
                <a:spcPct val="150000"/>
              </a:lnSpc>
            </a:pPr>
            <a:r>
              <a:rPr lang="nb-NO" dirty="0"/>
              <a:t>- Phẫu thuật bắc cầu nối qua chỗ hẹp của ĐMV (bypass). </a:t>
            </a:r>
          </a:p>
          <a:p>
            <a:pPr>
              <a:lnSpc>
                <a:spcPct val="150000"/>
              </a:lnSpc>
            </a:pPr>
            <a:r>
              <a:rPr lang="nb-NO" dirty="0"/>
              <a:t>- Nong ĐMV làm rộng chỗ hẹp bằng ống thông có bóng, kết hợp đặt giá đỡ (stent) để chống hẹp lại.</a:t>
            </a:r>
            <a:endParaRPr lang="en-US" dirty="0"/>
          </a:p>
          <a:p>
            <a:pPr>
              <a:lnSpc>
                <a:spcPct val="150000"/>
              </a:lnSpc>
            </a:pPr>
            <a:r>
              <a:rPr lang="nb-NO" dirty="0"/>
              <a:t>- Khoan xoáy phá mảng vữa để tái tạo lòng mạch.</a:t>
            </a:r>
            <a:endParaRPr lang="en-US" dirty="0"/>
          </a:p>
          <a:p>
            <a:pPr>
              <a:lnSpc>
                <a:spcPct val="150000"/>
              </a:lnSpc>
            </a:pPr>
            <a:r>
              <a:rPr lang="nb-NO" dirty="0"/>
              <a:t>- Lấy bỏ cục tắc và tái tạo lòng ĐMV.</a:t>
            </a:r>
            <a:endParaRPr lang="en-US" dirty="0"/>
          </a:p>
          <a:p>
            <a:pPr>
              <a:lnSpc>
                <a:spcPct val="150000"/>
              </a:lnSpc>
            </a:pPr>
            <a:r>
              <a:rPr lang="nb-NO" dirty="0"/>
              <a:t>- Giải phóng chỗ hẹp ở cửa vào của lỗ ĐMV.</a:t>
            </a:r>
            <a:endParaRPr lang="en-US" dirty="0"/>
          </a:p>
        </p:txBody>
      </p:sp>
      <p:pic>
        <p:nvPicPr>
          <p:cNvPr id="1026" name="Picture 2" descr="Image result for bac cau noi chu va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32630" y="548963"/>
            <a:ext cx="3017905" cy="272449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dat ste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42462" y="3798794"/>
            <a:ext cx="3798239" cy="2389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08148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a:bodyPr>
          <a:lstStyle/>
          <a:p>
            <a:pPr>
              <a:lnSpc>
                <a:spcPct val="150000"/>
              </a:lnSpc>
            </a:pPr>
            <a:r>
              <a:rPr lang="vi-VN" b="1" dirty="0"/>
              <a:t>Chăm sóc</a:t>
            </a:r>
            <a:endParaRPr lang="en-US" dirty="0"/>
          </a:p>
          <a:p>
            <a:pPr>
              <a:lnSpc>
                <a:spcPct val="150000"/>
              </a:lnSpc>
            </a:pPr>
            <a:r>
              <a:rPr lang="vi-VN" b="1" dirty="0"/>
              <a:t>Nhận định</a:t>
            </a:r>
            <a:endParaRPr lang="en-US" dirty="0"/>
          </a:p>
          <a:p>
            <a:pPr>
              <a:lnSpc>
                <a:spcPct val="150000"/>
              </a:lnSpc>
            </a:pPr>
            <a:r>
              <a:rPr lang="vi-VN" i="1" dirty="0"/>
              <a:t>Hỏi bệnh</a:t>
            </a:r>
            <a:endParaRPr lang="en-US" dirty="0"/>
          </a:p>
          <a:p>
            <a:pPr>
              <a:lnSpc>
                <a:spcPct val="150000"/>
              </a:lnSpc>
            </a:pPr>
            <a:r>
              <a:rPr lang="vi-VN" dirty="0"/>
              <a:t>- Phát hiện các triệu chứng cơ năng: Đau ngực</a:t>
            </a:r>
            <a:r>
              <a:rPr lang="en-US" dirty="0"/>
              <a:t>, k</a:t>
            </a:r>
            <a:r>
              <a:rPr lang="fr-FR" dirty="0" err="1"/>
              <a:t>hó</a:t>
            </a:r>
            <a:r>
              <a:rPr lang="fr-FR" dirty="0"/>
              <a:t> </a:t>
            </a:r>
            <a:r>
              <a:rPr lang="fr-FR" dirty="0" err="1"/>
              <a:t>thở</a:t>
            </a:r>
            <a:r>
              <a:rPr lang="fr-FR" dirty="0"/>
              <a:t> …</a:t>
            </a:r>
            <a:endParaRPr lang="en-US" dirty="0"/>
          </a:p>
          <a:p>
            <a:pPr>
              <a:lnSpc>
                <a:spcPct val="150000"/>
              </a:lnSpc>
            </a:pPr>
            <a:r>
              <a:rPr lang="vi-VN" dirty="0"/>
              <a:t>- Khai thác tiền sử bản thân </a:t>
            </a:r>
            <a:r>
              <a:rPr lang="en-US" dirty="0"/>
              <a:t>NB</a:t>
            </a:r>
            <a:r>
              <a:rPr lang="vi-VN" dirty="0"/>
              <a:t>: các yếu tố nguy cơ, tiền sử bệnh lý tim mạch.</a:t>
            </a:r>
            <a:endParaRPr lang="en-US" dirty="0"/>
          </a:p>
          <a:p>
            <a:pPr>
              <a:lnSpc>
                <a:spcPct val="150000"/>
              </a:lnSpc>
            </a:pPr>
            <a:r>
              <a:rPr lang="vi-VN" dirty="0"/>
              <a:t>- Khai thác hiểu biết về bệnh mạch vành, cách tự chăm sóc, </a:t>
            </a:r>
            <a:r>
              <a:rPr lang="pl-PL" dirty="0"/>
              <a:t>cách đối phó với bệnh tật của </a:t>
            </a:r>
            <a:r>
              <a:rPr lang="en-US" dirty="0"/>
              <a:t>NB</a:t>
            </a:r>
            <a:r>
              <a:rPr lang="pl-PL" dirty="0"/>
              <a:t>.</a:t>
            </a:r>
            <a:endParaRPr lang="en-US" dirty="0"/>
          </a:p>
        </p:txBody>
      </p:sp>
    </p:spTree>
    <p:extLst>
      <p:ext uri="{BB962C8B-B14F-4D97-AF65-F5344CB8AC3E}">
        <p14:creationId xmlns:p14="http://schemas.microsoft.com/office/powerpoint/2010/main" val="16533847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Autofit/>
          </a:bodyPr>
          <a:lstStyle/>
          <a:p>
            <a:pPr algn="ctr">
              <a:lnSpc>
                <a:spcPct val="150000"/>
              </a:lnSpc>
            </a:pPr>
            <a:r>
              <a:rPr lang="vi-VN" b="1" dirty="0">
                <a:solidFill>
                  <a:srgbClr val="FF0000"/>
                </a:solidFill>
                <a:latin typeface="+mj-lt"/>
              </a:rPr>
              <a:t>Mục tiêu học tập</a:t>
            </a:r>
            <a:endParaRPr lang="en-US" dirty="0">
              <a:solidFill>
                <a:srgbClr val="FF0000"/>
              </a:solidFill>
              <a:latin typeface="+mj-lt"/>
            </a:endParaRPr>
          </a:p>
          <a:p>
            <a:pPr algn="just">
              <a:lnSpc>
                <a:spcPct val="150000"/>
              </a:lnSpc>
            </a:pPr>
            <a:r>
              <a:rPr lang="it-IT" b="1" dirty="0">
                <a:effectLst/>
                <a:latin typeface="+mj-lt"/>
                <a:ea typeface="Times New Roman" panose="02020603050405020304" pitchFamily="18" charset="0"/>
              </a:rPr>
              <a:t>- Kiến thức</a:t>
            </a:r>
            <a:endParaRPr lang="en-US" dirty="0">
              <a:effectLst/>
              <a:latin typeface="+mj-lt"/>
              <a:ea typeface="Times New Roman" panose="02020603050405020304" pitchFamily="18" charset="0"/>
            </a:endParaRPr>
          </a:p>
          <a:p>
            <a:pPr algn="just">
              <a:lnSpc>
                <a:spcPct val="150000"/>
              </a:lnSpc>
            </a:pPr>
            <a:r>
              <a:rPr lang="it-IT" dirty="0">
                <a:effectLst/>
                <a:latin typeface="+mj-lt"/>
                <a:ea typeface="Times New Roman" panose="02020603050405020304" pitchFamily="18" charset="0"/>
              </a:rPr>
              <a:t>1. Trình bày được định nghĩa, nguyên nhân, yếu tố nguy cơ, cơ chế bệnh sinh, triệu chứng, biến chứng và hướng điều trị cơn đau thắt ngực ở người lớn. </a:t>
            </a:r>
            <a:endParaRPr lang="en-US" dirty="0">
              <a:effectLst/>
              <a:latin typeface="+mj-lt"/>
              <a:ea typeface="Times New Roman" panose="02020603050405020304" pitchFamily="18" charset="0"/>
            </a:endParaRPr>
          </a:p>
          <a:p>
            <a:pPr algn="just">
              <a:lnSpc>
                <a:spcPct val="150000"/>
              </a:lnSpc>
            </a:pPr>
            <a:r>
              <a:rPr lang="it-IT" dirty="0">
                <a:effectLst/>
                <a:latin typeface="+mj-lt"/>
                <a:ea typeface="Times New Roman" panose="02020603050405020304" pitchFamily="18" charset="0"/>
              </a:rPr>
              <a:t>2. Trình bày được cách chăm sóc người lớn mắc bệnh đau thắt ngực. </a:t>
            </a:r>
            <a:endParaRPr lang="en-US" dirty="0">
              <a:effectLst/>
              <a:latin typeface="+mj-lt"/>
              <a:ea typeface="Times New Roman" panose="02020603050405020304" pitchFamily="18" charset="0"/>
            </a:endParaRPr>
          </a:p>
        </p:txBody>
      </p:sp>
    </p:spTree>
    <p:extLst>
      <p:ext uri="{BB962C8B-B14F-4D97-AF65-F5344CB8AC3E}">
        <p14:creationId xmlns:p14="http://schemas.microsoft.com/office/powerpoint/2010/main" val="2501067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a:bodyPr>
          <a:lstStyle/>
          <a:p>
            <a:r>
              <a:rPr lang="en-US" b="1" i="1" dirty="0" err="1"/>
              <a:t>Thăm</a:t>
            </a:r>
            <a:r>
              <a:rPr lang="en-US" b="1" i="1" dirty="0"/>
              <a:t> </a:t>
            </a:r>
            <a:r>
              <a:rPr lang="en-US" b="1" i="1" dirty="0" err="1"/>
              <a:t>khám</a:t>
            </a:r>
            <a:endParaRPr lang="en-US" b="1" dirty="0"/>
          </a:p>
          <a:p>
            <a:r>
              <a:rPr lang="en-US" dirty="0"/>
              <a:t>- </a:t>
            </a:r>
            <a:r>
              <a:rPr lang="en-US" dirty="0" err="1"/>
              <a:t>Quan</a:t>
            </a:r>
            <a:r>
              <a:rPr lang="en-US" dirty="0"/>
              <a:t> </a:t>
            </a:r>
            <a:r>
              <a:rPr lang="en-US" dirty="0" err="1"/>
              <a:t>sát</a:t>
            </a:r>
            <a:r>
              <a:rPr lang="en-US" dirty="0"/>
              <a:t>:</a:t>
            </a:r>
          </a:p>
          <a:p>
            <a:r>
              <a:rPr lang="en-US" dirty="0"/>
              <a:t>- </a:t>
            </a:r>
            <a:r>
              <a:rPr lang="en-US" dirty="0" err="1"/>
              <a:t>Khám</a:t>
            </a:r>
            <a:r>
              <a:rPr lang="en-US" dirty="0"/>
              <a:t>:</a:t>
            </a:r>
          </a:p>
          <a:p>
            <a:r>
              <a:rPr lang="en-US" dirty="0"/>
              <a:t>+ </a:t>
            </a:r>
            <a:r>
              <a:rPr lang="en-US" dirty="0" err="1"/>
              <a:t>Đếm</a:t>
            </a:r>
            <a:r>
              <a:rPr lang="en-US" dirty="0"/>
              <a:t> </a:t>
            </a:r>
            <a:r>
              <a:rPr lang="en-US" dirty="0" err="1"/>
              <a:t>mạch</a:t>
            </a:r>
            <a:r>
              <a:rPr lang="en-US" dirty="0"/>
              <a:t>, </a:t>
            </a:r>
            <a:r>
              <a:rPr lang="en-US" dirty="0" err="1"/>
              <a:t>mạch</a:t>
            </a:r>
            <a:r>
              <a:rPr lang="en-US" dirty="0"/>
              <a:t> </a:t>
            </a:r>
            <a:r>
              <a:rPr lang="en-US" dirty="0" err="1"/>
              <a:t>đều</a:t>
            </a:r>
            <a:r>
              <a:rPr lang="en-US" dirty="0"/>
              <a:t> hay </a:t>
            </a:r>
            <a:r>
              <a:rPr lang="en-US" dirty="0" err="1"/>
              <a:t>không</a:t>
            </a:r>
            <a:endParaRPr lang="en-US" dirty="0"/>
          </a:p>
          <a:p>
            <a:r>
              <a:rPr lang="en-US" dirty="0"/>
              <a:t>+ </a:t>
            </a:r>
            <a:r>
              <a:rPr lang="en-US" dirty="0" err="1"/>
              <a:t>Đo</a:t>
            </a:r>
            <a:r>
              <a:rPr lang="en-US" dirty="0"/>
              <a:t> </a:t>
            </a:r>
            <a:r>
              <a:rPr lang="en-US" dirty="0" err="1"/>
              <a:t>huyết</a:t>
            </a:r>
            <a:r>
              <a:rPr lang="en-US" dirty="0"/>
              <a:t> </a:t>
            </a:r>
            <a:r>
              <a:rPr lang="en-US" dirty="0" err="1"/>
              <a:t>áp</a:t>
            </a:r>
            <a:endParaRPr lang="en-US" dirty="0"/>
          </a:p>
          <a:p>
            <a:r>
              <a:rPr lang="en-US" dirty="0"/>
              <a:t>+ </a:t>
            </a:r>
            <a:r>
              <a:rPr lang="en-US" dirty="0" err="1"/>
              <a:t>Đếm</a:t>
            </a:r>
            <a:r>
              <a:rPr lang="en-US" dirty="0"/>
              <a:t> </a:t>
            </a:r>
            <a:r>
              <a:rPr lang="en-US" dirty="0" err="1"/>
              <a:t>nhịp</a:t>
            </a:r>
            <a:r>
              <a:rPr lang="en-US" dirty="0"/>
              <a:t> </a:t>
            </a:r>
            <a:r>
              <a:rPr lang="en-US" dirty="0" err="1"/>
              <a:t>thở</a:t>
            </a:r>
            <a:r>
              <a:rPr lang="en-US" dirty="0"/>
              <a:t>, SpO</a:t>
            </a:r>
            <a:r>
              <a:rPr lang="en-US" baseline="-25000" dirty="0"/>
              <a:t>2</a:t>
            </a:r>
            <a:endParaRPr lang="en-US" dirty="0"/>
          </a:p>
          <a:p>
            <a:r>
              <a:rPr lang="en-US" dirty="0"/>
              <a:t>+ </a:t>
            </a:r>
            <a:r>
              <a:rPr lang="en-US" dirty="0" err="1"/>
              <a:t>Đo</a:t>
            </a:r>
            <a:r>
              <a:rPr lang="en-US" dirty="0"/>
              <a:t> </a:t>
            </a:r>
            <a:r>
              <a:rPr lang="en-US" dirty="0" err="1"/>
              <a:t>nhiệt</a:t>
            </a:r>
            <a:r>
              <a:rPr lang="en-US" dirty="0"/>
              <a:t> </a:t>
            </a:r>
            <a:r>
              <a:rPr lang="en-US" dirty="0" err="1"/>
              <a:t>độ</a:t>
            </a:r>
            <a:endParaRPr lang="en-US" dirty="0"/>
          </a:p>
          <a:p>
            <a:r>
              <a:rPr lang="en-US" dirty="0"/>
              <a:t>+ </a:t>
            </a:r>
            <a:r>
              <a:rPr lang="en-US" dirty="0" err="1"/>
              <a:t>Số</a:t>
            </a:r>
            <a:r>
              <a:rPr lang="en-US" dirty="0"/>
              <a:t> </a:t>
            </a:r>
            <a:r>
              <a:rPr lang="en-US" dirty="0" err="1"/>
              <a:t>lượng</a:t>
            </a:r>
            <a:r>
              <a:rPr lang="en-US" dirty="0"/>
              <a:t> </a:t>
            </a:r>
            <a:r>
              <a:rPr lang="en-US" dirty="0" err="1"/>
              <a:t>nước</a:t>
            </a:r>
            <a:r>
              <a:rPr lang="en-US" dirty="0"/>
              <a:t> </a:t>
            </a:r>
            <a:r>
              <a:rPr lang="en-US" dirty="0" err="1"/>
              <a:t>tiểu</a:t>
            </a:r>
            <a:r>
              <a:rPr lang="en-US" dirty="0"/>
              <a:t> 24h</a:t>
            </a:r>
          </a:p>
          <a:p>
            <a:r>
              <a:rPr lang="en-US" dirty="0"/>
              <a:t>+ </a:t>
            </a:r>
            <a:r>
              <a:rPr lang="en-US" dirty="0" err="1"/>
              <a:t>Thăm</a:t>
            </a:r>
            <a:r>
              <a:rPr lang="en-US" dirty="0"/>
              <a:t> </a:t>
            </a:r>
            <a:r>
              <a:rPr lang="en-US" dirty="0" err="1"/>
              <a:t>khám</a:t>
            </a:r>
            <a:r>
              <a:rPr lang="en-US" dirty="0"/>
              <a:t> </a:t>
            </a:r>
            <a:r>
              <a:rPr lang="en-US" dirty="0" err="1"/>
              <a:t>mạch</a:t>
            </a:r>
            <a:r>
              <a:rPr lang="en-US" dirty="0"/>
              <a:t> </a:t>
            </a:r>
            <a:r>
              <a:rPr lang="en-US" dirty="0" err="1"/>
              <a:t>và</a:t>
            </a:r>
            <a:r>
              <a:rPr lang="en-US" dirty="0"/>
              <a:t> </a:t>
            </a:r>
            <a:r>
              <a:rPr lang="en-US" dirty="0" err="1"/>
              <a:t>các</a:t>
            </a:r>
            <a:r>
              <a:rPr lang="en-US" dirty="0"/>
              <a:t> </a:t>
            </a:r>
            <a:r>
              <a:rPr lang="en-US" dirty="0" err="1"/>
              <a:t>dấu</a:t>
            </a:r>
            <a:r>
              <a:rPr lang="en-US" dirty="0"/>
              <a:t> </a:t>
            </a:r>
            <a:r>
              <a:rPr lang="en-US" dirty="0" err="1"/>
              <a:t>hiệu</a:t>
            </a:r>
            <a:r>
              <a:rPr lang="en-US" dirty="0"/>
              <a:t> </a:t>
            </a:r>
            <a:r>
              <a:rPr lang="en-US" dirty="0" err="1"/>
              <a:t>giảm</a:t>
            </a:r>
            <a:r>
              <a:rPr lang="en-US" dirty="0"/>
              <a:t> </a:t>
            </a:r>
            <a:r>
              <a:rPr lang="en-US" dirty="0" err="1"/>
              <a:t>tưới</a:t>
            </a:r>
            <a:r>
              <a:rPr lang="en-US" dirty="0"/>
              <a:t> </a:t>
            </a:r>
            <a:r>
              <a:rPr lang="en-US" dirty="0" err="1"/>
              <a:t>máu</a:t>
            </a:r>
            <a:r>
              <a:rPr lang="en-US" dirty="0"/>
              <a:t> chi </a:t>
            </a:r>
            <a:r>
              <a:rPr lang="en-US" dirty="0" err="1"/>
              <a:t>dưới</a:t>
            </a:r>
            <a:endParaRPr lang="en-US" dirty="0"/>
          </a:p>
          <a:p>
            <a:r>
              <a:rPr lang="en-US" dirty="0"/>
              <a:t>+ </a:t>
            </a:r>
            <a:r>
              <a:rPr lang="en-US" dirty="0" err="1"/>
              <a:t>Khám</a:t>
            </a:r>
            <a:r>
              <a:rPr lang="en-US" dirty="0"/>
              <a:t> </a:t>
            </a:r>
            <a:r>
              <a:rPr lang="en-US" dirty="0" err="1"/>
              <a:t>các</a:t>
            </a:r>
            <a:r>
              <a:rPr lang="en-US" dirty="0"/>
              <a:t> </a:t>
            </a:r>
            <a:r>
              <a:rPr lang="en-US" dirty="0" err="1"/>
              <a:t>cơ</a:t>
            </a:r>
            <a:r>
              <a:rPr lang="en-US" dirty="0"/>
              <a:t> </a:t>
            </a:r>
            <a:r>
              <a:rPr lang="en-US" dirty="0" err="1"/>
              <a:t>quan</a:t>
            </a:r>
            <a:r>
              <a:rPr lang="en-US" dirty="0"/>
              <a:t> </a:t>
            </a:r>
            <a:r>
              <a:rPr lang="en-US" dirty="0" err="1"/>
              <a:t>bộ</a:t>
            </a:r>
            <a:r>
              <a:rPr lang="en-US" dirty="0"/>
              <a:t> </a:t>
            </a:r>
            <a:r>
              <a:rPr lang="en-US" dirty="0" err="1"/>
              <a:t>phận</a:t>
            </a:r>
            <a:r>
              <a:rPr lang="en-US" dirty="0"/>
              <a:t> </a:t>
            </a:r>
            <a:r>
              <a:rPr lang="en-US" dirty="0" err="1"/>
              <a:t>khác</a:t>
            </a:r>
            <a:r>
              <a:rPr lang="en-US" dirty="0"/>
              <a:t> </a:t>
            </a:r>
            <a:r>
              <a:rPr lang="en-US" dirty="0" err="1"/>
              <a:t>để</a:t>
            </a:r>
            <a:r>
              <a:rPr lang="en-US" dirty="0"/>
              <a:t> </a:t>
            </a:r>
            <a:r>
              <a:rPr lang="en-US" dirty="0" err="1"/>
              <a:t>phát</a:t>
            </a:r>
            <a:r>
              <a:rPr lang="en-US" dirty="0"/>
              <a:t> </a:t>
            </a:r>
            <a:r>
              <a:rPr lang="en-US" dirty="0" err="1"/>
              <a:t>hiện</a:t>
            </a:r>
            <a:r>
              <a:rPr lang="en-US" dirty="0"/>
              <a:t> </a:t>
            </a:r>
            <a:r>
              <a:rPr lang="en-US" dirty="0" err="1"/>
              <a:t>biến</a:t>
            </a:r>
            <a:r>
              <a:rPr lang="en-US" dirty="0"/>
              <a:t> </a:t>
            </a:r>
            <a:r>
              <a:rPr lang="en-US" dirty="0" err="1"/>
              <a:t>chứng</a:t>
            </a:r>
            <a:r>
              <a:rPr lang="en-US" dirty="0"/>
              <a:t>, </a:t>
            </a:r>
            <a:r>
              <a:rPr lang="en-US" dirty="0" err="1"/>
              <a:t>các</a:t>
            </a:r>
            <a:r>
              <a:rPr lang="en-US" dirty="0"/>
              <a:t> </a:t>
            </a:r>
            <a:r>
              <a:rPr lang="en-US" dirty="0" err="1"/>
              <a:t>vấn</a:t>
            </a:r>
            <a:r>
              <a:rPr lang="en-US" dirty="0"/>
              <a:t> </a:t>
            </a:r>
            <a:r>
              <a:rPr lang="en-US" dirty="0" err="1"/>
              <a:t>đề</a:t>
            </a:r>
            <a:r>
              <a:rPr lang="en-US" dirty="0"/>
              <a:t> </a:t>
            </a:r>
            <a:r>
              <a:rPr lang="en-US" dirty="0" err="1"/>
              <a:t>chăm</a:t>
            </a:r>
            <a:r>
              <a:rPr lang="en-US" dirty="0"/>
              <a:t> </a:t>
            </a:r>
            <a:r>
              <a:rPr lang="en-US" dirty="0" err="1"/>
              <a:t>sóc</a:t>
            </a:r>
            <a:r>
              <a:rPr lang="en-US" dirty="0"/>
              <a:t> </a:t>
            </a:r>
            <a:r>
              <a:rPr lang="en-US" dirty="0" err="1"/>
              <a:t>khác</a:t>
            </a:r>
            <a:r>
              <a:rPr lang="en-US" dirty="0"/>
              <a:t> </a:t>
            </a:r>
            <a:r>
              <a:rPr lang="en-US" dirty="0" err="1"/>
              <a:t>kèm</a:t>
            </a:r>
            <a:r>
              <a:rPr lang="en-US" dirty="0"/>
              <a:t> </a:t>
            </a:r>
            <a:r>
              <a:rPr lang="en-US" dirty="0" err="1"/>
              <a:t>theo.</a:t>
            </a:r>
            <a:endParaRPr lang="en-US" dirty="0"/>
          </a:p>
          <a:p>
            <a:endParaRPr lang="en-US" dirty="0"/>
          </a:p>
        </p:txBody>
      </p:sp>
    </p:spTree>
    <p:extLst>
      <p:ext uri="{BB962C8B-B14F-4D97-AF65-F5344CB8AC3E}">
        <p14:creationId xmlns:p14="http://schemas.microsoft.com/office/powerpoint/2010/main" val="15425724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lstStyle/>
          <a:p>
            <a:pPr>
              <a:lnSpc>
                <a:spcPct val="150000"/>
              </a:lnSpc>
            </a:pPr>
            <a:r>
              <a:rPr lang="en-US" b="1" i="1" dirty="0" err="1"/>
              <a:t>Tham</a:t>
            </a:r>
            <a:r>
              <a:rPr lang="en-US" b="1" i="1" dirty="0"/>
              <a:t> </a:t>
            </a:r>
            <a:r>
              <a:rPr lang="en-US" b="1" i="1" dirty="0" err="1"/>
              <a:t>khảo</a:t>
            </a:r>
            <a:r>
              <a:rPr lang="en-US" b="1" i="1" dirty="0"/>
              <a:t> HSBA</a:t>
            </a:r>
            <a:endParaRPr lang="en-US" b="1" dirty="0"/>
          </a:p>
          <a:p>
            <a:pPr>
              <a:lnSpc>
                <a:spcPct val="150000"/>
              </a:lnSpc>
            </a:pPr>
            <a:r>
              <a:rPr lang="en-US" dirty="0"/>
              <a:t>- </a:t>
            </a:r>
            <a:r>
              <a:rPr lang="en-US" dirty="0" err="1"/>
              <a:t>Điện</a:t>
            </a:r>
            <a:r>
              <a:rPr lang="en-US" dirty="0"/>
              <a:t> </a:t>
            </a:r>
            <a:r>
              <a:rPr lang="en-US" dirty="0" err="1"/>
              <a:t>tim</a:t>
            </a:r>
            <a:r>
              <a:rPr lang="en-US" dirty="0"/>
              <a:t>, </a:t>
            </a:r>
            <a:r>
              <a:rPr lang="en-US" dirty="0" err="1"/>
              <a:t>chụp</a:t>
            </a:r>
            <a:r>
              <a:rPr lang="en-US" dirty="0"/>
              <a:t> ĐMV, </a:t>
            </a:r>
            <a:r>
              <a:rPr lang="en-US" dirty="0" err="1"/>
              <a:t>siêu</a:t>
            </a:r>
            <a:r>
              <a:rPr lang="en-US" dirty="0"/>
              <a:t> </a:t>
            </a:r>
            <a:r>
              <a:rPr lang="en-US" dirty="0" err="1"/>
              <a:t>âm</a:t>
            </a:r>
            <a:r>
              <a:rPr lang="en-US" dirty="0"/>
              <a:t> </a:t>
            </a:r>
            <a:r>
              <a:rPr lang="en-US" dirty="0" err="1"/>
              <a:t>tim</a:t>
            </a:r>
            <a:r>
              <a:rPr lang="en-US" dirty="0"/>
              <a:t>, ...</a:t>
            </a:r>
          </a:p>
          <a:p>
            <a:pPr>
              <a:lnSpc>
                <a:spcPct val="150000"/>
              </a:lnSpc>
            </a:pPr>
            <a:r>
              <a:rPr lang="en-US" dirty="0"/>
              <a:t>- XN </a:t>
            </a:r>
            <a:r>
              <a:rPr lang="en-US" dirty="0" err="1"/>
              <a:t>máu</a:t>
            </a:r>
            <a:r>
              <a:rPr lang="en-US" dirty="0"/>
              <a:t>: men </a:t>
            </a:r>
            <a:r>
              <a:rPr lang="en-US" dirty="0" err="1"/>
              <a:t>tim</a:t>
            </a:r>
            <a:r>
              <a:rPr lang="en-US" dirty="0"/>
              <a:t>, Cholesterol, HDL-C, LDL-C, </a:t>
            </a:r>
            <a:r>
              <a:rPr lang="en-US" dirty="0" err="1"/>
              <a:t>Triglycerid</a:t>
            </a:r>
            <a:r>
              <a:rPr lang="en-US" dirty="0"/>
              <a:t>, glucose...</a:t>
            </a:r>
          </a:p>
          <a:p>
            <a:pPr>
              <a:lnSpc>
                <a:spcPct val="150000"/>
              </a:lnSpc>
            </a:pPr>
            <a:r>
              <a:rPr lang="en-US" dirty="0"/>
              <a:t>- Y </a:t>
            </a:r>
            <a:r>
              <a:rPr lang="en-US" dirty="0" err="1"/>
              <a:t>lệnh</a:t>
            </a:r>
            <a:r>
              <a:rPr lang="en-US" dirty="0"/>
              <a:t> </a:t>
            </a:r>
            <a:r>
              <a:rPr lang="en-US" dirty="0" err="1"/>
              <a:t>điều</a:t>
            </a:r>
            <a:r>
              <a:rPr lang="en-US" dirty="0"/>
              <a:t> </a:t>
            </a:r>
            <a:r>
              <a:rPr lang="en-US" dirty="0" err="1"/>
              <a:t>trị</a:t>
            </a:r>
            <a:r>
              <a:rPr lang="en-US" dirty="0"/>
              <a:t>. </a:t>
            </a:r>
          </a:p>
          <a:p>
            <a:pPr>
              <a:lnSpc>
                <a:spcPct val="150000"/>
              </a:lnSpc>
            </a:pPr>
            <a:endParaRPr lang="en-US" dirty="0"/>
          </a:p>
        </p:txBody>
      </p:sp>
    </p:spTree>
    <p:extLst>
      <p:ext uri="{BB962C8B-B14F-4D97-AF65-F5344CB8AC3E}">
        <p14:creationId xmlns:p14="http://schemas.microsoft.com/office/powerpoint/2010/main" val="4626058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a:bodyPr>
          <a:lstStyle/>
          <a:p>
            <a:pPr>
              <a:lnSpc>
                <a:spcPct val="150000"/>
              </a:lnSpc>
            </a:pPr>
            <a:r>
              <a:rPr lang="en-US" b="1" dirty="0" err="1">
                <a:latin typeface="+mj-lt"/>
              </a:rPr>
              <a:t>Chẩn</a:t>
            </a:r>
            <a:r>
              <a:rPr lang="en-US" b="1" dirty="0">
                <a:latin typeface="+mj-lt"/>
              </a:rPr>
              <a:t> </a:t>
            </a:r>
            <a:r>
              <a:rPr lang="en-US" b="1" dirty="0" err="1">
                <a:latin typeface="+mj-lt"/>
              </a:rPr>
              <a:t>đoán</a:t>
            </a:r>
            <a:r>
              <a:rPr lang="en-US" b="1" dirty="0">
                <a:latin typeface="+mj-lt"/>
              </a:rPr>
              <a:t> </a:t>
            </a:r>
            <a:r>
              <a:rPr lang="en-US" b="1" dirty="0" err="1">
                <a:latin typeface="+mj-lt"/>
              </a:rPr>
              <a:t>điều</a:t>
            </a:r>
            <a:r>
              <a:rPr lang="en-US" b="1" dirty="0">
                <a:latin typeface="+mj-lt"/>
              </a:rPr>
              <a:t> </a:t>
            </a:r>
            <a:r>
              <a:rPr lang="en-US" b="1" dirty="0" err="1">
                <a:latin typeface="+mj-lt"/>
              </a:rPr>
              <a:t>dưỡng</a:t>
            </a:r>
            <a:endParaRPr lang="en-US" dirty="0">
              <a:latin typeface="+mj-lt"/>
            </a:endParaRPr>
          </a:p>
          <a:p>
            <a:pPr algn="just">
              <a:lnSpc>
                <a:spcPct val="150000"/>
              </a:lnSpc>
            </a:pP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Đau</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ngực</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liên</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quan</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đến</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hẹp</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tắc</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động</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mạch</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vành</a:t>
            </a:r>
            <a:r>
              <a:rPr lang="en-US"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dirty="0">
                <a:effectLst/>
                <a:latin typeface="+mj-lt"/>
                <a:ea typeface="Times New Roman" panose="02020603050405020304" pitchFamily="18" charset="0"/>
                <a:cs typeface="Times New Roman" panose="02020603050405020304" pitchFamily="18" charset="0"/>
              </a:rPr>
              <a:t>- Lo </a:t>
            </a:r>
            <a:r>
              <a:rPr lang="en-US" dirty="0" err="1">
                <a:effectLst/>
                <a:latin typeface="+mj-lt"/>
                <a:ea typeface="Times New Roman" panose="02020603050405020304" pitchFamily="18" charset="0"/>
                <a:cs typeface="Times New Roman" panose="02020603050405020304" pitchFamily="18" charset="0"/>
              </a:rPr>
              <a:t>lắng</a:t>
            </a:r>
            <a:r>
              <a:rPr lang="en-US" dirty="0">
                <a:effectLst/>
                <a:latin typeface="+mj-lt"/>
                <a:ea typeface="Times New Roman" panose="02020603050405020304" pitchFamily="18" charset="0"/>
                <a:cs typeface="Times New Roman" panose="02020603050405020304" pitchFamily="18" charset="0"/>
              </a:rPr>
              <a:t> </a:t>
            </a:r>
            <a:r>
              <a:rPr lang="vi-VN" dirty="0">
                <a:effectLst/>
                <a:latin typeface="+mj-lt"/>
                <a:ea typeface="Times New Roman" panose="02020603050405020304" pitchFamily="18" charset="0"/>
                <a:cs typeface="Times New Roman" panose="02020603050405020304" pitchFamily="18" charset="0"/>
              </a:rPr>
              <a:t>về </a:t>
            </a:r>
            <a:r>
              <a:rPr lang="en-US" dirty="0" err="1">
                <a:effectLst/>
                <a:latin typeface="+mj-lt"/>
                <a:ea typeface="Times New Roman" panose="02020603050405020304" pitchFamily="18" charset="0"/>
                <a:cs typeface="Times New Roman" panose="02020603050405020304" pitchFamily="18" charset="0"/>
              </a:rPr>
              <a:t>tình</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trạng</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bệnh</a:t>
            </a:r>
            <a:r>
              <a:rPr lang="en-US"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Nguy</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cơ</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biến</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chứng</a:t>
            </a:r>
            <a:r>
              <a:rPr lang="en-US"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Nguy</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cơ</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xảy</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ra</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tác</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dụng</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không</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mong</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muốn</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của</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thuốc</a:t>
            </a:r>
            <a:r>
              <a:rPr lang="en-US"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Thiếu</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kiến</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thức</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về</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bệnh</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và</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cách</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tự</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chăm</a:t>
            </a:r>
            <a:r>
              <a:rPr lang="en-US" dirty="0">
                <a:effectLst/>
                <a:latin typeface="+mj-lt"/>
                <a:ea typeface="Times New Roman" panose="02020603050405020304" pitchFamily="18" charset="0"/>
                <a:cs typeface="Times New Roman" panose="02020603050405020304" pitchFamily="18" charset="0"/>
              </a:rPr>
              <a:t> </a:t>
            </a:r>
            <a:r>
              <a:rPr lang="en-US" dirty="0" err="1">
                <a:effectLst/>
                <a:latin typeface="+mj-lt"/>
                <a:ea typeface="Times New Roman" panose="02020603050405020304" pitchFamily="18" charset="0"/>
                <a:cs typeface="Times New Roman" panose="02020603050405020304" pitchFamily="18" charset="0"/>
              </a:rPr>
              <a:t>sóc</a:t>
            </a:r>
            <a:r>
              <a:rPr lang="en-US" dirty="0">
                <a:effectLst/>
                <a:latin typeface="+mj-lt"/>
                <a:ea typeface="Times New Roman" panose="02020603050405020304" pitchFamily="18" charset="0"/>
                <a:cs typeface="Times New Roman" panose="02020603050405020304" pitchFamily="18" charset="0"/>
              </a:rPr>
              <a:t>.</a:t>
            </a:r>
          </a:p>
          <a:p>
            <a:pPr>
              <a:lnSpc>
                <a:spcPct val="150000"/>
              </a:lnSpc>
            </a:pPr>
            <a:endParaRPr lang="en-US" dirty="0">
              <a:latin typeface="+mj-lt"/>
            </a:endParaRPr>
          </a:p>
        </p:txBody>
      </p:sp>
    </p:spTree>
    <p:extLst>
      <p:ext uri="{BB962C8B-B14F-4D97-AF65-F5344CB8AC3E}">
        <p14:creationId xmlns:p14="http://schemas.microsoft.com/office/powerpoint/2010/main" val="31833753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a:bodyPr>
          <a:lstStyle/>
          <a:p>
            <a:pPr>
              <a:lnSpc>
                <a:spcPct val="150000"/>
              </a:lnSpc>
            </a:pPr>
            <a:r>
              <a:rPr lang="en-US" b="1" dirty="0" err="1"/>
              <a:t>Lập</a:t>
            </a:r>
            <a:r>
              <a:rPr lang="en-US" b="1" dirty="0"/>
              <a:t> </a:t>
            </a:r>
            <a:r>
              <a:rPr lang="en-US" b="1" dirty="0" err="1"/>
              <a:t>kế</a:t>
            </a:r>
            <a:r>
              <a:rPr lang="en-US" b="1" dirty="0"/>
              <a:t> </a:t>
            </a:r>
            <a:r>
              <a:rPr lang="en-US" b="1" dirty="0" err="1"/>
              <a:t>hoạch</a:t>
            </a:r>
            <a:r>
              <a:rPr lang="en-US" b="1" dirty="0"/>
              <a:t> </a:t>
            </a:r>
            <a:r>
              <a:rPr lang="en-US" b="1" dirty="0" err="1"/>
              <a:t>chăm</a:t>
            </a:r>
            <a:r>
              <a:rPr lang="en-US" b="1" dirty="0"/>
              <a:t> </a:t>
            </a:r>
            <a:r>
              <a:rPr lang="en-US" b="1" dirty="0" err="1"/>
              <a:t>sóc</a:t>
            </a:r>
            <a:endParaRPr lang="en-US" dirty="0"/>
          </a:p>
          <a:p>
            <a:pPr>
              <a:lnSpc>
                <a:spcPct val="150000"/>
              </a:lnSpc>
            </a:pPr>
            <a:r>
              <a:rPr lang="en-US" i="1" dirty="0" err="1"/>
              <a:t>Cải</a:t>
            </a:r>
            <a:r>
              <a:rPr lang="en-US" i="1" dirty="0"/>
              <a:t> </a:t>
            </a:r>
            <a:r>
              <a:rPr lang="en-US" i="1" dirty="0" err="1"/>
              <a:t>thiện</a:t>
            </a:r>
            <a:r>
              <a:rPr lang="en-US" i="1" dirty="0"/>
              <a:t> </a:t>
            </a:r>
            <a:r>
              <a:rPr lang="en-US" i="1" dirty="0" err="1"/>
              <a:t>tình</a:t>
            </a:r>
            <a:r>
              <a:rPr lang="en-US" i="1" dirty="0"/>
              <a:t> </a:t>
            </a:r>
            <a:r>
              <a:rPr lang="en-US" i="1" dirty="0" err="1"/>
              <a:t>trạng</a:t>
            </a:r>
            <a:r>
              <a:rPr lang="en-US" i="1" dirty="0"/>
              <a:t> </a:t>
            </a:r>
            <a:r>
              <a:rPr lang="en-US" i="1" dirty="0" err="1"/>
              <a:t>đau</a:t>
            </a:r>
            <a:r>
              <a:rPr lang="en-US" i="1" dirty="0"/>
              <a:t> </a:t>
            </a:r>
            <a:r>
              <a:rPr lang="en-US" i="1" dirty="0" err="1"/>
              <a:t>ngực</a:t>
            </a:r>
            <a:endParaRPr lang="en-US" dirty="0"/>
          </a:p>
          <a:p>
            <a:pPr>
              <a:lnSpc>
                <a:spcPct val="150000"/>
              </a:lnSpc>
            </a:pPr>
            <a:r>
              <a:rPr lang="nl-NL" dirty="0"/>
              <a:t>- Để NB nghỉ ngơi tuyệt đối khi có cơn đau thắt ngực. </a:t>
            </a:r>
          </a:p>
          <a:p>
            <a:pPr>
              <a:lnSpc>
                <a:spcPct val="150000"/>
              </a:lnSpc>
            </a:pPr>
            <a:r>
              <a:rPr lang="nl-NL" dirty="0"/>
              <a:t>- Thực hiện y lệnh thuốc giãn ĐMV.</a:t>
            </a:r>
            <a:endParaRPr lang="en-US" dirty="0"/>
          </a:p>
          <a:p>
            <a:pPr>
              <a:lnSpc>
                <a:spcPct val="150000"/>
              </a:lnSpc>
            </a:pPr>
            <a:r>
              <a:rPr lang="nl-NL" dirty="0"/>
              <a:t>- Thực hiện y lệnh thở oxy.</a:t>
            </a:r>
            <a:endParaRPr lang="en-US" dirty="0"/>
          </a:p>
          <a:p>
            <a:pPr>
              <a:lnSpc>
                <a:spcPct val="150000"/>
              </a:lnSpc>
            </a:pPr>
            <a:r>
              <a:rPr lang="nl-NL" dirty="0"/>
              <a:t>- </a:t>
            </a:r>
            <a:r>
              <a:rPr lang="en-US" dirty="0" err="1"/>
              <a:t>Đảm</a:t>
            </a:r>
            <a:r>
              <a:rPr lang="en-US" dirty="0"/>
              <a:t> </a:t>
            </a:r>
            <a:r>
              <a:rPr lang="en-US" dirty="0" err="1"/>
              <a:t>bảo</a:t>
            </a:r>
            <a:r>
              <a:rPr lang="en-US" dirty="0"/>
              <a:t> </a:t>
            </a:r>
            <a:r>
              <a:rPr lang="en-US" dirty="0" err="1"/>
              <a:t>môi</a:t>
            </a:r>
            <a:r>
              <a:rPr lang="en-US" dirty="0"/>
              <a:t> </a:t>
            </a:r>
            <a:r>
              <a:rPr lang="en-US" dirty="0" err="1"/>
              <a:t>trường</a:t>
            </a:r>
            <a:r>
              <a:rPr lang="en-US" dirty="0"/>
              <a:t> </a:t>
            </a:r>
            <a:r>
              <a:rPr lang="en-US" dirty="0" err="1"/>
              <a:t>xung</a:t>
            </a:r>
            <a:r>
              <a:rPr lang="en-US" dirty="0"/>
              <a:t> </a:t>
            </a:r>
            <a:r>
              <a:rPr lang="en-US" dirty="0" err="1"/>
              <a:t>quanh</a:t>
            </a:r>
            <a:r>
              <a:rPr lang="en-US" dirty="0"/>
              <a:t> </a:t>
            </a:r>
            <a:r>
              <a:rPr lang="en-US" dirty="0" err="1"/>
              <a:t>yên</a:t>
            </a:r>
            <a:r>
              <a:rPr lang="en-US" dirty="0"/>
              <a:t> </a:t>
            </a:r>
            <a:r>
              <a:rPr lang="en-US" dirty="0" err="1"/>
              <a:t>tĩnh</a:t>
            </a:r>
            <a:r>
              <a:rPr lang="en-US" dirty="0"/>
              <a:t>, </a:t>
            </a:r>
            <a:r>
              <a:rPr lang="en-US" dirty="0" err="1"/>
              <a:t>giảm</a:t>
            </a:r>
            <a:r>
              <a:rPr lang="en-US" dirty="0"/>
              <a:t> </a:t>
            </a:r>
            <a:r>
              <a:rPr lang="en-US" dirty="0" err="1"/>
              <a:t>thiểu</a:t>
            </a:r>
            <a:r>
              <a:rPr lang="en-US" dirty="0"/>
              <a:t> </a:t>
            </a:r>
            <a:r>
              <a:rPr lang="en-US" dirty="0" err="1"/>
              <a:t>tiếng</a:t>
            </a:r>
            <a:r>
              <a:rPr lang="en-US" dirty="0"/>
              <a:t> </a:t>
            </a:r>
            <a:r>
              <a:rPr lang="en-US" dirty="0" err="1"/>
              <a:t>ồn</a:t>
            </a:r>
            <a:r>
              <a:rPr lang="en-US" dirty="0"/>
              <a:t>. </a:t>
            </a:r>
          </a:p>
          <a:p>
            <a:pPr>
              <a:lnSpc>
                <a:spcPct val="150000"/>
              </a:lnSpc>
            </a:pPr>
            <a:r>
              <a:rPr lang="en-US" dirty="0"/>
              <a:t>- </a:t>
            </a:r>
            <a:r>
              <a:rPr lang="en-US" dirty="0" err="1"/>
              <a:t>Giảm</a:t>
            </a:r>
            <a:r>
              <a:rPr lang="en-US" dirty="0"/>
              <a:t> </a:t>
            </a:r>
            <a:r>
              <a:rPr lang="en-US" dirty="0" err="1"/>
              <a:t>thiểu</a:t>
            </a:r>
            <a:r>
              <a:rPr lang="en-US" dirty="0"/>
              <a:t> </a:t>
            </a:r>
            <a:r>
              <a:rPr lang="en-US" dirty="0" err="1"/>
              <a:t>sự</a:t>
            </a:r>
            <a:r>
              <a:rPr lang="en-US" dirty="0"/>
              <a:t> lo </a:t>
            </a:r>
            <a:r>
              <a:rPr lang="en-US" dirty="0" err="1"/>
              <a:t>lắng</a:t>
            </a:r>
            <a:r>
              <a:rPr lang="en-US" dirty="0"/>
              <a:t> </a:t>
            </a:r>
            <a:r>
              <a:rPr lang="en-US" dirty="0" err="1"/>
              <a:t>của</a:t>
            </a:r>
            <a:r>
              <a:rPr lang="en-US" dirty="0"/>
              <a:t> NB, </a:t>
            </a:r>
            <a:r>
              <a:rPr lang="en-US" dirty="0" err="1"/>
              <a:t>hướng</a:t>
            </a:r>
            <a:r>
              <a:rPr lang="en-US" dirty="0"/>
              <a:t> </a:t>
            </a:r>
            <a:r>
              <a:rPr lang="en-US" dirty="0" err="1"/>
              <a:t>dẫn</a:t>
            </a:r>
            <a:r>
              <a:rPr lang="en-US" dirty="0"/>
              <a:t> NB </a:t>
            </a:r>
            <a:r>
              <a:rPr lang="en-US" dirty="0" err="1"/>
              <a:t>kỹ</a:t>
            </a:r>
            <a:r>
              <a:rPr lang="en-US" dirty="0"/>
              <a:t> </a:t>
            </a:r>
            <a:r>
              <a:rPr lang="en-US" dirty="0" err="1"/>
              <a:t>thuật</a:t>
            </a:r>
            <a:r>
              <a:rPr lang="en-US" dirty="0"/>
              <a:t> </a:t>
            </a:r>
            <a:r>
              <a:rPr lang="en-US" dirty="0" err="1"/>
              <a:t>thở</a:t>
            </a:r>
            <a:r>
              <a:rPr lang="en-US" dirty="0"/>
              <a:t> </a:t>
            </a:r>
            <a:r>
              <a:rPr lang="en-US" dirty="0" err="1"/>
              <a:t>sâu</a:t>
            </a:r>
            <a:r>
              <a:rPr lang="en-US" dirty="0"/>
              <a:t>.</a:t>
            </a:r>
          </a:p>
          <a:p>
            <a:pPr>
              <a:lnSpc>
                <a:spcPct val="150000"/>
              </a:lnSpc>
            </a:pPr>
            <a:endParaRPr lang="en-US" dirty="0"/>
          </a:p>
        </p:txBody>
      </p:sp>
    </p:spTree>
    <p:extLst>
      <p:ext uri="{BB962C8B-B14F-4D97-AF65-F5344CB8AC3E}">
        <p14:creationId xmlns:p14="http://schemas.microsoft.com/office/powerpoint/2010/main" val="2881520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a:bodyPr>
          <a:lstStyle/>
          <a:p>
            <a:pPr>
              <a:lnSpc>
                <a:spcPct val="150000"/>
              </a:lnSpc>
            </a:pPr>
            <a:r>
              <a:rPr lang="en-US" b="1" i="1" dirty="0" err="1"/>
              <a:t>Giảm</a:t>
            </a:r>
            <a:r>
              <a:rPr lang="en-US" b="1" i="1" dirty="0"/>
              <a:t> lo </a:t>
            </a:r>
            <a:r>
              <a:rPr lang="en-US" b="1" i="1" dirty="0" err="1"/>
              <a:t>lắng</a:t>
            </a:r>
            <a:endParaRPr lang="en-US" b="1" dirty="0"/>
          </a:p>
          <a:p>
            <a:pPr>
              <a:lnSpc>
                <a:spcPct val="150000"/>
              </a:lnSpc>
            </a:pPr>
            <a:r>
              <a:rPr lang="pl-PL" dirty="0"/>
              <a:t>- Giải thích rõ tình trạng bệnh, nguyên nhân, tiến triển </a:t>
            </a:r>
            <a:r>
              <a:rPr lang="en-US" dirty="0"/>
              <a:t>…</a:t>
            </a:r>
            <a:endParaRPr lang="en-US" dirty="0">
              <a:effectLst/>
            </a:endParaRPr>
          </a:p>
          <a:p>
            <a:pPr>
              <a:lnSpc>
                <a:spcPct val="150000"/>
              </a:lnSpc>
            </a:pPr>
            <a:r>
              <a:rPr lang="pl-PL" dirty="0"/>
              <a:t>- Hướng dẫn những kỹ thuật làm giảm lo lắng sợ hãi như thở sâu…</a:t>
            </a:r>
            <a:endParaRPr lang="en-US" dirty="0">
              <a:effectLst/>
            </a:endParaRPr>
          </a:p>
          <a:p>
            <a:pPr>
              <a:lnSpc>
                <a:spcPct val="150000"/>
              </a:lnSpc>
            </a:pPr>
            <a:r>
              <a:rPr lang="nl-NL" dirty="0"/>
              <a:t>- Đảm bảo môi trường yên tĩnh, giảm thiểu tiếng ồn, tăng cường các biện pháp thư giãn.</a:t>
            </a:r>
            <a:endParaRPr lang="en-US" dirty="0"/>
          </a:p>
          <a:p>
            <a:pPr>
              <a:lnSpc>
                <a:spcPct val="150000"/>
              </a:lnSpc>
            </a:pPr>
            <a:r>
              <a:rPr lang="nl-NL" dirty="0"/>
              <a:t>- Thể hiện thái độ quan tâm, chu đáo và thường xuyên lắng nghe, chia sẻ với NB về tình trạng bệnh tật...</a:t>
            </a:r>
            <a:endParaRPr lang="en-US" dirty="0"/>
          </a:p>
        </p:txBody>
      </p:sp>
    </p:spTree>
    <p:extLst>
      <p:ext uri="{BB962C8B-B14F-4D97-AF65-F5344CB8AC3E}">
        <p14:creationId xmlns:p14="http://schemas.microsoft.com/office/powerpoint/2010/main" val="13323330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a:bodyPr>
          <a:lstStyle/>
          <a:p>
            <a:r>
              <a:rPr lang="en-US" b="1" i="1" dirty="0" err="1"/>
              <a:t>Phòng</a:t>
            </a:r>
            <a:r>
              <a:rPr lang="en-US" b="1" i="1" dirty="0"/>
              <a:t> </a:t>
            </a:r>
            <a:r>
              <a:rPr lang="en-US" b="1" i="1" dirty="0" err="1"/>
              <a:t>nguy</a:t>
            </a:r>
            <a:r>
              <a:rPr lang="en-US" b="1" i="1" dirty="0"/>
              <a:t> </a:t>
            </a:r>
            <a:r>
              <a:rPr lang="en-US" b="1" i="1" dirty="0" err="1"/>
              <a:t>cơ</a:t>
            </a:r>
            <a:r>
              <a:rPr lang="en-US" b="1" i="1" dirty="0"/>
              <a:t> </a:t>
            </a:r>
            <a:r>
              <a:rPr lang="en-US" b="1" i="1" dirty="0" err="1"/>
              <a:t>biến</a:t>
            </a:r>
            <a:r>
              <a:rPr lang="en-US" b="1" i="1" dirty="0"/>
              <a:t> </a:t>
            </a:r>
            <a:r>
              <a:rPr lang="en-US" b="1" i="1" dirty="0" err="1"/>
              <a:t>chứng</a:t>
            </a:r>
            <a:endParaRPr lang="en-US" b="1" dirty="0"/>
          </a:p>
          <a:p>
            <a:r>
              <a:rPr lang="en-US" dirty="0"/>
              <a:t>- </a:t>
            </a:r>
            <a:r>
              <a:rPr lang="en-US" dirty="0" err="1"/>
              <a:t>Thực</a:t>
            </a:r>
            <a:r>
              <a:rPr lang="en-US" dirty="0"/>
              <a:t> </a:t>
            </a:r>
            <a:r>
              <a:rPr lang="en-US" dirty="0" err="1"/>
              <a:t>hiện</a:t>
            </a:r>
            <a:r>
              <a:rPr lang="en-US" dirty="0"/>
              <a:t> y </a:t>
            </a:r>
            <a:r>
              <a:rPr lang="en-US" dirty="0" err="1"/>
              <a:t>lệnh</a:t>
            </a:r>
            <a:r>
              <a:rPr lang="en-US" dirty="0"/>
              <a:t> </a:t>
            </a:r>
            <a:r>
              <a:rPr lang="en-US" dirty="0" err="1"/>
              <a:t>thuốc</a:t>
            </a:r>
            <a:r>
              <a:rPr lang="en-US" dirty="0"/>
              <a:t> </a:t>
            </a:r>
            <a:r>
              <a:rPr lang="en-US" dirty="0" err="1"/>
              <a:t>đầy</a:t>
            </a:r>
            <a:r>
              <a:rPr lang="en-US" dirty="0"/>
              <a:t> </a:t>
            </a:r>
            <a:r>
              <a:rPr lang="en-US" dirty="0" err="1"/>
              <a:t>đủ</a:t>
            </a:r>
            <a:r>
              <a:rPr lang="en-US" dirty="0"/>
              <a:t>, </a:t>
            </a:r>
            <a:r>
              <a:rPr lang="en-US" dirty="0" err="1"/>
              <a:t>chính</a:t>
            </a:r>
            <a:r>
              <a:rPr lang="en-US" dirty="0"/>
              <a:t> </a:t>
            </a:r>
            <a:r>
              <a:rPr lang="en-US" dirty="0" err="1"/>
              <a:t>xác</a:t>
            </a:r>
            <a:r>
              <a:rPr lang="en-US" dirty="0"/>
              <a:t>: </a:t>
            </a:r>
          </a:p>
          <a:p>
            <a:r>
              <a:rPr lang="nl-NL" dirty="0"/>
              <a:t>- Sau cơn đau NB cần nghỉ ngơi tại giường hoặc trên ghế, hạn chế hoạt động thể lực.</a:t>
            </a:r>
            <a:endParaRPr lang="en-US" dirty="0"/>
          </a:p>
          <a:p>
            <a:r>
              <a:rPr lang="nl-NL" dirty="0"/>
              <a:t>- Chế độ ăn nhạt, t</a:t>
            </a:r>
            <a:r>
              <a:rPr lang="de-DE" dirty="0"/>
              <a:t>ránh các thức ăn có nhiều cholesterol như phủ tạng động vật, mỡ động vật.</a:t>
            </a:r>
            <a:endParaRPr lang="en-US" dirty="0"/>
          </a:p>
          <a:p>
            <a:r>
              <a:rPr lang="nl-NL" dirty="0"/>
              <a:t>- Theo dõi:</a:t>
            </a:r>
            <a:endParaRPr lang="en-US" dirty="0"/>
          </a:p>
          <a:p>
            <a:r>
              <a:rPr lang="nl-NL" dirty="0"/>
              <a:t>+ Tình trạng ý thức, DHST, SpO</a:t>
            </a:r>
            <a:r>
              <a:rPr lang="nl-NL" baseline="-25000" dirty="0"/>
              <a:t>2, </a:t>
            </a:r>
            <a:r>
              <a:rPr lang="nl-NL" dirty="0"/>
              <a:t>tình trạng đau ngực...</a:t>
            </a:r>
            <a:endParaRPr lang="en-US" dirty="0"/>
          </a:p>
          <a:p>
            <a:r>
              <a:rPr lang="nl-NL" dirty="0"/>
              <a:t>+ Nhiệt độ da và mạch ngoại biên.</a:t>
            </a:r>
            <a:endParaRPr lang="en-US" dirty="0"/>
          </a:p>
          <a:p>
            <a:r>
              <a:rPr lang="nl-NL" dirty="0"/>
              <a:t>+ Số lượng nước tiểu/24h</a:t>
            </a:r>
            <a:endParaRPr lang="en-US" dirty="0"/>
          </a:p>
          <a:p>
            <a:r>
              <a:rPr lang="nl-NL" dirty="0"/>
              <a:t>+ ECG đặc biệt là sự thay đổi đoạn ST để phát hiện sớm các thiếu máu cục bộ im lặng.</a:t>
            </a:r>
            <a:endParaRPr lang="en-US" dirty="0"/>
          </a:p>
          <a:p>
            <a:endParaRPr lang="en-US" dirty="0"/>
          </a:p>
        </p:txBody>
      </p:sp>
    </p:spTree>
    <p:extLst>
      <p:ext uri="{BB962C8B-B14F-4D97-AF65-F5344CB8AC3E}">
        <p14:creationId xmlns:p14="http://schemas.microsoft.com/office/powerpoint/2010/main" val="8862908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a:bodyPr>
          <a:lstStyle/>
          <a:p>
            <a:pPr>
              <a:lnSpc>
                <a:spcPct val="150000"/>
              </a:lnSpc>
            </a:pPr>
            <a:r>
              <a:rPr lang="en-US" b="1" i="1" dirty="0" err="1"/>
              <a:t>Phòng</a:t>
            </a:r>
            <a:r>
              <a:rPr lang="en-US" b="1" i="1" dirty="0"/>
              <a:t> </a:t>
            </a:r>
            <a:r>
              <a:rPr lang="en-US" b="1" i="1" dirty="0" err="1"/>
              <a:t>ngừa</a:t>
            </a:r>
            <a:r>
              <a:rPr lang="en-US" b="1" i="1" dirty="0"/>
              <a:t> </a:t>
            </a:r>
            <a:r>
              <a:rPr lang="en-US" b="1" i="1" dirty="0" err="1"/>
              <a:t>nguy</a:t>
            </a:r>
            <a:r>
              <a:rPr lang="en-US" b="1" i="1" dirty="0"/>
              <a:t> </a:t>
            </a:r>
            <a:r>
              <a:rPr lang="en-US" b="1" i="1" dirty="0" err="1"/>
              <a:t>cơ</a:t>
            </a:r>
            <a:r>
              <a:rPr lang="en-US" b="1" i="1" dirty="0"/>
              <a:t> </a:t>
            </a:r>
            <a:r>
              <a:rPr lang="en-US" b="1" i="1" dirty="0" err="1"/>
              <a:t>xảy</a:t>
            </a:r>
            <a:r>
              <a:rPr lang="en-US" b="1" i="1" dirty="0"/>
              <a:t> </a:t>
            </a:r>
            <a:r>
              <a:rPr lang="en-US" b="1" i="1" dirty="0" err="1"/>
              <a:t>ra</a:t>
            </a:r>
            <a:r>
              <a:rPr lang="en-US" b="1" i="1" dirty="0"/>
              <a:t> </a:t>
            </a:r>
            <a:r>
              <a:rPr lang="en-US" b="1" i="1" dirty="0" err="1"/>
              <a:t>tác</a:t>
            </a:r>
            <a:r>
              <a:rPr lang="en-US" b="1" i="1" dirty="0"/>
              <a:t> </a:t>
            </a:r>
            <a:r>
              <a:rPr lang="en-US" b="1" i="1" dirty="0" err="1"/>
              <a:t>dụng</a:t>
            </a:r>
            <a:r>
              <a:rPr lang="en-US" b="1" i="1" dirty="0"/>
              <a:t> </a:t>
            </a:r>
            <a:r>
              <a:rPr lang="en-US" b="1" i="1" dirty="0" err="1"/>
              <a:t>không</a:t>
            </a:r>
            <a:r>
              <a:rPr lang="en-US" b="1" i="1" dirty="0"/>
              <a:t> </a:t>
            </a:r>
            <a:r>
              <a:rPr lang="en-US" b="1" i="1" dirty="0" err="1"/>
              <a:t>mong</a:t>
            </a:r>
            <a:r>
              <a:rPr lang="en-US" b="1" i="1" dirty="0"/>
              <a:t> </a:t>
            </a:r>
            <a:r>
              <a:rPr lang="en-US" b="1" i="1" dirty="0" err="1"/>
              <a:t>muốn</a:t>
            </a:r>
            <a:r>
              <a:rPr lang="en-US" b="1" i="1" dirty="0"/>
              <a:t> </a:t>
            </a:r>
            <a:r>
              <a:rPr lang="en-US" b="1" i="1" dirty="0" err="1"/>
              <a:t>của</a:t>
            </a:r>
            <a:r>
              <a:rPr lang="en-US" b="1" i="1" dirty="0"/>
              <a:t> </a:t>
            </a:r>
            <a:r>
              <a:rPr lang="en-US" b="1" i="1" dirty="0" err="1"/>
              <a:t>thuốc</a:t>
            </a:r>
            <a:r>
              <a:rPr lang="en-US" b="1" i="1" dirty="0"/>
              <a:t> </a:t>
            </a:r>
            <a:r>
              <a:rPr lang="en-US" b="1" i="1" dirty="0" err="1"/>
              <a:t>điều</a:t>
            </a:r>
            <a:r>
              <a:rPr lang="en-US" b="1" i="1" dirty="0"/>
              <a:t> </a:t>
            </a:r>
            <a:r>
              <a:rPr lang="en-US" b="1" i="1" dirty="0" err="1"/>
              <a:t>trị</a:t>
            </a:r>
            <a:r>
              <a:rPr lang="en-US" b="1" i="1" dirty="0"/>
              <a:t>.</a:t>
            </a:r>
            <a:endParaRPr lang="en-US" b="1" dirty="0"/>
          </a:p>
          <a:p>
            <a:pPr>
              <a:lnSpc>
                <a:spcPct val="150000"/>
              </a:lnSpc>
            </a:pPr>
            <a:r>
              <a:rPr lang="en-US" dirty="0"/>
              <a:t>- </a:t>
            </a:r>
            <a:r>
              <a:rPr lang="en-US" dirty="0" err="1"/>
              <a:t>Đối</a:t>
            </a:r>
            <a:r>
              <a:rPr lang="en-US" dirty="0"/>
              <a:t> </a:t>
            </a:r>
            <a:r>
              <a:rPr lang="en-US" dirty="0" err="1"/>
              <a:t>với</a:t>
            </a:r>
            <a:r>
              <a:rPr lang="en-US" dirty="0"/>
              <a:t> </a:t>
            </a:r>
            <a:r>
              <a:rPr lang="en-US" dirty="0" err="1"/>
              <a:t>một</a:t>
            </a:r>
            <a:r>
              <a:rPr lang="en-US" dirty="0"/>
              <a:t> </a:t>
            </a:r>
            <a:r>
              <a:rPr lang="en-US" dirty="0" err="1"/>
              <a:t>số</a:t>
            </a:r>
            <a:r>
              <a:rPr lang="en-US" dirty="0"/>
              <a:t> </a:t>
            </a:r>
            <a:r>
              <a:rPr lang="en-US" dirty="0" err="1"/>
              <a:t>thuốc</a:t>
            </a:r>
            <a:r>
              <a:rPr lang="en-US" dirty="0"/>
              <a:t> </a:t>
            </a:r>
            <a:r>
              <a:rPr lang="en-US" dirty="0" err="1"/>
              <a:t>gây</a:t>
            </a:r>
            <a:r>
              <a:rPr lang="en-US" dirty="0"/>
              <a:t> </a:t>
            </a:r>
            <a:r>
              <a:rPr lang="en-US" dirty="0" err="1"/>
              <a:t>hạ</a:t>
            </a:r>
            <a:r>
              <a:rPr lang="en-US" dirty="0"/>
              <a:t> HA: </a:t>
            </a:r>
            <a:r>
              <a:rPr lang="en-US" dirty="0" err="1"/>
              <a:t>sau</a:t>
            </a:r>
            <a:r>
              <a:rPr lang="en-US" dirty="0"/>
              <a:t> </a:t>
            </a:r>
            <a:r>
              <a:rPr lang="en-US" dirty="0" err="1"/>
              <a:t>khi</a:t>
            </a:r>
            <a:r>
              <a:rPr lang="en-US" dirty="0"/>
              <a:t> </a:t>
            </a:r>
            <a:r>
              <a:rPr lang="en-US" dirty="0" err="1"/>
              <a:t>uống</a:t>
            </a:r>
            <a:r>
              <a:rPr lang="en-US" dirty="0"/>
              <a:t> </a:t>
            </a:r>
            <a:r>
              <a:rPr lang="en-US" dirty="0" err="1"/>
              <a:t>thuốc</a:t>
            </a:r>
            <a:r>
              <a:rPr lang="en-US" dirty="0"/>
              <a:t> </a:t>
            </a:r>
            <a:r>
              <a:rPr lang="en-US" dirty="0" err="1"/>
              <a:t>nên</a:t>
            </a:r>
            <a:r>
              <a:rPr lang="en-US" dirty="0"/>
              <a:t> </a:t>
            </a:r>
            <a:r>
              <a:rPr lang="en-US" dirty="0" err="1"/>
              <a:t>để</a:t>
            </a:r>
            <a:r>
              <a:rPr lang="en-US" dirty="0"/>
              <a:t> NB </a:t>
            </a:r>
            <a:r>
              <a:rPr lang="en-US" dirty="0" err="1"/>
              <a:t>nằm</a:t>
            </a:r>
            <a:r>
              <a:rPr lang="en-US" dirty="0"/>
              <a:t> </a:t>
            </a:r>
            <a:r>
              <a:rPr lang="en-US" dirty="0" err="1"/>
              <a:t>nghỉ</a:t>
            </a:r>
            <a:r>
              <a:rPr lang="en-US" dirty="0"/>
              <a:t> </a:t>
            </a:r>
            <a:r>
              <a:rPr lang="en-US" dirty="0" err="1"/>
              <a:t>tại</a:t>
            </a:r>
            <a:r>
              <a:rPr lang="en-US" dirty="0"/>
              <a:t> </a:t>
            </a:r>
            <a:r>
              <a:rPr lang="en-US" dirty="0" err="1"/>
              <a:t>giường</a:t>
            </a:r>
            <a:r>
              <a:rPr lang="en-US" dirty="0"/>
              <a:t>, </a:t>
            </a:r>
            <a:r>
              <a:rPr lang="en-US" dirty="0" err="1"/>
              <a:t>khuyên</a:t>
            </a:r>
            <a:r>
              <a:rPr lang="en-US" dirty="0"/>
              <a:t> NB </a:t>
            </a:r>
            <a:r>
              <a:rPr lang="en-US" dirty="0" err="1"/>
              <a:t>đổi</a:t>
            </a:r>
            <a:r>
              <a:rPr lang="en-US" dirty="0"/>
              <a:t> </a:t>
            </a:r>
            <a:r>
              <a:rPr lang="en-US" dirty="0" err="1"/>
              <a:t>tư</a:t>
            </a:r>
            <a:r>
              <a:rPr lang="en-US" dirty="0"/>
              <a:t> </a:t>
            </a:r>
            <a:r>
              <a:rPr lang="en-US" dirty="0" err="1"/>
              <a:t>thế</a:t>
            </a:r>
            <a:r>
              <a:rPr lang="en-US" dirty="0"/>
              <a:t> </a:t>
            </a:r>
            <a:r>
              <a:rPr lang="en-US" dirty="0" err="1"/>
              <a:t>một</a:t>
            </a:r>
            <a:r>
              <a:rPr lang="en-US" dirty="0"/>
              <a:t> </a:t>
            </a:r>
            <a:r>
              <a:rPr lang="en-US" dirty="0" err="1"/>
              <a:t>cách</a:t>
            </a:r>
            <a:r>
              <a:rPr lang="en-US" dirty="0"/>
              <a:t> </a:t>
            </a:r>
            <a:r>
              <a:rPr lang="en-US" dirty="0" err="1"/>
              <a:t>từ</a:t>
            </a:r>
            <a:r>
              <a:rPr lang="en-US" dirty="0"/>
              <a:t> </a:t>
            </a:r>
            <a:r>
              <a:rPr lang="en-US" dirty="0" err="1"/>
              <a:t>từ</a:t>
            </a:r>
            <a:r>
              <a:rPr lang="en-US" dirty="0"/>
              <a:t>. NB </a:t>
            </a:r>
            <a:r>
              <a:rPr lang="en-US" dirty="0" err="1"/>
              <a:t>muốn</a:t>
            </a:r>
            <a:r>
              <a:rPr lang="en-US" dirty="0"/>
              <a:t> </a:t>
            </a:r>
            <a:r>
              <a:rPr lang="en-US" dirty="0" err="1"/>
              <a:t>ra</a:t>
            </a:r>
            <a:r>
              <a:rPr lang="en-US" dirty="0"/>
              <a:t> </a:t>
            </a:r>
            <a:r>
              <a:rPr lang="en-US" dirty="0" err="1"/>
              <a:t>khỏi</a:t>
            </a:r>
            <a:r>
              <a:rPr lang="en-US" dirty="0"/>
              <a:t> </a:t>
            </a:r>
            <a:r>
              <a:rPr lang="en-US" dirty="0" err="1"/>
              <a:t>giừơng</a:t>
            </a:r>
            <a:r>
              <a:rPr lang="en-US" dirty="0"/>
              <a:t> </a:t>
            </a:r>
            <a:r>
              <a:rPr lang="en-US" dirty="0" err="1"/>
              <a:t>nên</a:t>
            </a:r>
            <a:r>
              <a:rPr lang="en-US" dirty="0"/>
              <a:t> </a:t>
            </a:r>
            <a:r>
              <a:rPr lang="en-US" dirty="0" err="1"/>
              <a:t>từ</a:t>
            </a:r>
            <a:r>
              <a:rPr lang="en-US" dirty="0"/>
              <a:t> </a:t>
            </a:r>
            <a:r>
              <a:rPr lang="en-US" dirty="0" err="1"/>
              <a:t>từ</a:t>
            </a:r>
            <a:r>
              <a:rPr lang="en-US" dirty="0"/>
              <a:t> </a:t>
            </a:r>
            <a:r>
              <a:rPr lang="en-US" dirty="0" err="1"/>
              <a:t>ngồi</a:t>
            </a:r>
            <a:r>
              <a:rPr lang="en-US" dirty="0"/>
              <a:t> </a:t>
            </a:r>
            <a:r>
              <a:rPr lang="en-US" dirty="0" err="1"/>
              <a:t>dậy</a:t>
            </a:r>
            <a:r>
              <a:rPr lang="en-US" dirty="0"/>
              <a:t> </a:t>
            </a:r>
            <a:r>
              <a:rPr lang="en-US" dirty="0" err="1"/>
              <a:t>và</a:t>
            </a:r>
            <a:r>
              <a:rPr lang="en-US" dirty="0"/>
              <a:t> </a:t>
            </a:r>
            <a:r>
              <a:rPr lang="en-US" dirty="0" err="1"/>
              <a:t>chờ</a:t>
            </a:r>
            <a:r>
              <a:rPr lang="en-US" dirty="0"/>
              <a:t> </a:t>
            </a:r>
            <a:r>
              <a:rPr lang="en-US" dirty="0" err="1"/>
              <a:t>một</a:t>
            </a:r>
            <a:r>
              <a:rPr lang="en-US" dirty="0"/>
              <a:t> </a:t>
            </a:r>
            <a:r>
              <a:rPr lang="en-US" dirty="0" err="1"/>
              <a:t>lúc</a:t>
            </a:r>
            <a:r>
              <a:rPr lang="en-US" dirty="0"/>
              <a:t> </a:t>
            </a:r>
            <a:r>
              <a:rPr lang="en-US" dirty="0" err="1"/>
              <a:t>rồi</a:t>
            </a:r>
            <a:r>
              <a:rPr lang="en-US" dirty="0"/>
              <a:t> </a:t>
            </a:r>
            <a:r>
              <a:rPr lang="en-US" dirty="0" err="1"/>
              <a:t>hãy</a:t>
            </a:r>
            <a:r>
              <a:rPr lang="en-US" dirty="0"/>
              <a:t> </a:t>
            </a:r>
            <a:r>
              <a:rPr lang="en-US" dirty="0" err="1"/>
              <a:t>đứng</a:t>
            </a:r>
            <a:r>
              <a:rPr lang="en-US" dirty="0"/>
              <a:t> </a:t>
            </a:r>
            <a:r>
              <a:rPr lang="en-US" dirty="0" err="1"/>
              <a:t>lên</a:t>
            </a:r>
            <a:r>
              <a:rPr lang="en-US" dirty="0"/>
              <a:t>, </a:t>
            </a:r>
            <a:r>
              <a:rPr lang="en-US" dirty="0" err="1"/>
              <a:t>nếu</a:t>
            </a:r>
            <a:r>
              <a:rPr lang="en-US" dirty="0"/>
              <a:t> </a:t>
            </a:r>
            <a:r>
              <a:rPr lang="en-US" dirty="0" err="1"/>
              <a:t>vẫn</a:t>
            </a:r>
            <a:r>
              <a:rPr lang="en-US" dirty="0"/>
              <a:t> </a:t>
            </a:r>
            <a:r>
              <a:rPr lang="en-US" dirty="0" err="1"/>
              <a:t>choáng</a:t>
            </a:r>
            <a:r>
              <a:rPr lang="en-US" dirty="0"/>
              <a:t> </a:t>
            </a:r>
            <a:r>
              <a:rPr lang="en-US" dirty="0" err="1"/>
              <a:t>váng</a:t>
            </a:r>
            <a:r>
              <a:rPr lang="en-US" dirty="0"/>
              <a:t> </a:t>
            </a:r>
            <a:r>
              <a:rPr lang="en-US" dirty="0" err="1"/>
              <a:t>thì</a:t>
            </a:r>
            <a:r>
              <a:rPr lang="en-US" dirty="0"/>
              <a:t> </a:t>
            </a:r>
            <a:r>
              <a:rPr lang="en-US" dirty="0" err="1"/>
              <a:t>ngồi</a:t>
            </a:r>
            <a:r>
              <a:rPr lang="en-US" dirty="0"/>
              <a:t> </a:t>
            </a:r>
            <a:r>
              <a:rPr lang="en-US" dirty="0" err="1"/>
              <a:t>lại</a:t>
            </a:r>
            <a:r>
              <a:rPr lang="en-US" dirty="0"/>
              <a:t> </a:t>
            </a:r>
            <a:r>
              <a:rPr lang="en-US" dirty="0" err="1"/>
              <a:t>để</a:t>
            </a:r>
            <a:r>
              <a:rPr lang="en-US" dirty="0"/>
              <a:t> </a:t>
            </a:r>
            <a:r>
              <a:rPr lang="en-US" dirty="0" err="1"/>
              <a:t>tránh</a:t>
            </a:r>
            <a:r>
              <a:rPr lang="en-US" dirty="0"/>
              <a:t> </a:t>
            </a:r>
            <a:r>
              <a:rPr lang="en-US" dirty="0" err="1"/>
              <a:t>ngã</a:t>
            </a:r>
            <a:r>
              <a:rPr lang="en-US" dirty="0"/>
              <a:t>…..</a:t>
            </a:r>
          </a:p>
          <a:p>
            <a:pPr>
              <a:lnSpc>
                <a:spcPct val="150000"/>
              </a:lnSpc>
            </a:pPr>
            <a:r>
              <a:rPr lang="en-US" dirty="0"/>
              <a:t>- </a:t>
            </a:r>
            <a:r>
              <a:rPr lang="en-US" dirty="0" err="1"/>
              <a:t>Uống</a:t>
            </a:r>
            <a:r>
              <a:rPr lang="en-US" dirty="0"/>
              <a:t> </a:t>
            </a:r>
            <a:r>
              <a:rPr lang="en-US" dirty="0" err="1"/>
              <a:t>thuốc</a:t>
            </a:r>
            <a:r>
              <a:rPr lang="en-US" dirty="0"/>
              <a:t> </a:t>
            </a:r>
            <a:r>
              <a:rPr lang="en-US" dirty="0" err="1"/>
              <a:t>thường</a:t>
            </a:r>
            <a:r>
              <a:rPr lang="en-US" dirty="0"/>
              <a:t> </a:t>
            </a:r>
            <a:r>
              <a:rPr lang="en-US" dirty="0" err="1"/>
              <a:t>xuyên</a:t>
            </a:r>
            <a:r>
              <a:rPr lang="en-US" dirty="0"/>
              <a:t> </a:t>
            </a:r>
            <a:r>
              <a:rPr lang="en-US" dirty="0" err="1"/>
              <a:t>theo</a:t>
            </a:r>
            <a:r>
              <a:rPr lang="en-US" dirty="0"/>
              <a:t> </a:t>
            </a:r>
            <a:r>
              <a:rPr lang="en-US" dirty="0" err="1"/>
              <a:t>chỉ</a:t>
            </a:r>
            <a:r>
              <a:rPr lang="en-US" dirty="0"/>
              <a:t> </a:t>
            </a:r>
            <a:r>
              <a:rPr lang="en-US" dirty="0" err="1"/>
              <a:t>định</a:t>
            </a:r>
            <a:r>
              <a:rPr lang="en-US" dirty="0"/>
              <a:t>, </a:t>
            </a:r>
            <a:r>
              <a:rPr lang="en-US" dirty="0" err="1"/>
              <a:t>không</a:t>
            </a:r>
            <a:r>
              <a:rPr lang="en-US" dirty="0"/>
              <a:t> </a:t>
            </a:r>
            <a:r>
              <a:rPr lang="en-US" dirty="0" err="1"/>
              <a:t>bỏ</a:t>
            </a:r>
            <a:r>
              <a:rPr lang="en-US" dirty="0"/>
              <a:t> </a:t>
            </a:r>
            <a:r>
              <a:rPr lang="en-US" dirty="0" err="1"/>
              <a:t>thuốc</a:t>
            </a:r>
            <a:r>
              <a:rPr lang="en-US" dirty="0"/>
              <a:t>.</a:t>
            </a:r>
          </a:p>
          <a:p>
            <a:pPr>
              <a:lnSpc>
                <a:spcPct val="150000"/>
              </a:lnSpc>
            </a:pPr>
            <a:r>
              <a:rPr lang="en-US" b="1" dirty="0"/>
              <a:t>- </a:t>
            </a:r>
            <a:r>
              <a:rPr lang="en-US" dirty="0"/>
              <a:t>Theo </a:t>
            </a:r>
            <a:r>
              <a:rPr lang="en-US" dirty="0" err="1"/>
              <a:t>dõi</a:t>
            </a:r>
            <a:r>
              <a:rPr lang="en-US" dirty="0"/>
              <a:t> </a:t>
            </a:r>
            <a:r>
              <a:rPr lang="en-US" dirty="0" err="1"/>
              <a:t>mạch</a:t>
            </a:r>
            <a:r>
              <a:rPr lang="en-US" dirty="0"/>
              <a:t>, </a:t>
            </a:r>
            <a:r>
              <a:rPr lang="en-US" dirty="0" err="1"/>
              <a:t>huyết</a:t>
            </a:r>
            <a:r>
              <a:rPr lang="en-US" dirty="0"/>
              <a:t> </a:t>
            </a:r>
            <a:r>
              <a:rPr lang="en-US" dirty="0" err="1"/>
              <a:t>áp</a:t>
            </a:r>
            <a:r>
              <a:rPr lang="en-US" dirty="0"/>
              <a:t>, </a:t>
            </a:r>
            <a:r>
              <a:rPr lang="en-US" dirty="0" err="1"/>
              <a:t>dấu</a:t>
            </a:r>
            <a:r>
              <a:rPr lang="en-US" dirty="0"/>
              <a:t> </a:t>
            </a:r>
            <a:r>
              <a:rPr lang="en-US" dirty="0" err="1"/>
              <a:t>hiệu</a:t>
            </a:r>
            <a:r>
              <a:rPr lang="en-US" dirty="0"/>
              <a:t> </a:t>
            </a:r>
            <a:r>
              <a:rPr lang="en-US" dirty="0" err="1"/>
              <a:t>chảy</a:t>
            </a:r>
            <a:r>
              <a:rPr lang="en-US" dirty="0"/>
              <a:t> </a:t>
            </a:r>
            <a:r>
              <a:rPr lang="en-US" dirty="0" err="1"/>
              <a:t>máu</a:t>
            </a:r>
            <a:endParaRPr lang="en-US" dirty="0"/>
          </a:p>
          <a:p>
            <a:pPr>
              <a:lnSpc>
                <a:spcPct val="150000"/>
              </a:lnSpc>
            </a:pPr>
            <a:endParaRPr lang="en-US" dirty="0"/>
          </a:p>
        </p:txBody>
      </p:sp>
    </p:spTree>
    <p:extLst>
      <p:ext uri="{BB962C8B-B14F-4D97-AF65-F5344CB8AC3E}">
        <p14:creationId xmlns:p14="http://schemas.microsoft.com/office/powerpoint/2010/main" val="17807563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a:bodyPr>
          <a:lstStyle/>
          <a:p>
            <a:pPr>
              <a:lnSpc>
                <a:spcPct val="150000"/>
              </a:lnSpc>
            </a:pPr>
            <a:r>
              <a:rPr lang="vi-VN" b="1" i="1" dirty="0"/>
              <a:t>Giáo dục sức khoẻ </a:t>
            </a:r>
            <a:endParaRPr lang="en-US" b="1" dirty="0"/>
          </a:p>
          <a:p>
            <a:pPr>
              <a:lnSpc>
                <a:spcPct val="150000"/>
              </a:lnSpc>
            </a:pPr>
            <a:r>
              <a:rPr lang="vi-VN" dirty="0"/>
              <a:t>- Cung cấp kiến thức cho </a:t>
            </a:r>
            <a:r>
              <a:rPr lang="en-US" dirty="0"/>
              <a:t>NB </a:t>
            </a:r>
            <a:r>
              <a:rPr lang="vi-VN" dirty="0"/>
              <a:t>về </a:t>
            </a:r>
            <a:r>
              <a:rPr lang="en-US" dirty="0" err="1"/>
              <a:t>nguyên</a:t>
            </a:r>
            <a:r>
              <a:rPr lang="en-US" dirty="0"/>
              <a:t> </a:t>
            </a:r>
            <a:r>
              <a:rPr lang="en-US" dirty="0" err="1"/>
              <a:t>nhân</a:t>
            </a:r>
            <a:r>
              <a:rPr lang="en-US" dirty="0"/>
              <a:t>, </a:t>
            </a:r>
            <a:r>
              <a:rPr lang="en-US" dirty="0" err="1"/>
              <a:t>yếu</a:t>
            </a:r>
            <a:r>
              <a:rPr lang="en-US" dirty="0"/>
              <a:t> </a:t>
            </a:r>
            <a:r>
              <a:rPr lang="en-US" dirty="0" err="1"/>
              <a:t>tố</a:t>
            </a:r>
            <a:r>
              <a:rPr lang="en-US" dirty="0"/>
              <a:t> </a:t>
            </a:r>
            <a:r>
              <a:rPr lang="en-US" dirty="0" err="1"/>
              <a:t>thuận</a:t>
            </a:r>
            <a:r>
              <a:rPr lang="en-US" dirty="0"/>
              <a:t> </a:t>
            </a:r>
            <a:r>
              <a:rPr lang="en-US" dirty="0" err="1"/>
              <a:t>lợi</a:t>
            </a:r>
            <a:r>
              <a:rPr lang="en-US" dirty="0"/>
              <a:t> </a:t>
            </a:r>
            <a:r>
              <a:rPr lang="en-US" dirty="0" err="1"/>
              <a:t>gây</a:t>
            </a:r>
            <a:r>
              <a:rPr lang="en-US" dirty="0"/>
              <a:t> </a:t>
            </a:r>
            <a:r>
              <a:rPr lang="en-US" dirty="0" err="1"/>
              <a:t>đau</a:t>
            </a:r>
            <a:r>
              <a:rPr lang="en-US" dirty="0"/>
              <a:t> </a:t>
            </a:r>
            <a:r>
              <a:rPr lang="en-US" dirty="0" err="1"/>
              <a:t>thắt</a:t>
            </a:r>
            <a:r>
              <a:rPr lang="en-US" dirty="0"/>
              <a:t> </a:t>
            </a:r>
            <a:r>
              <a:rPr lang="en-US" dirty="0" err="1"/>
              <a:t>ngực</a:t>
            </a:r>
            <a:r>
              <a:rPr lang="en-US" dirty="0"/>
              <a:t> </a:t>
            </a:r>
            <a:r>
              <a:rPr lang="en-US" dirty="0" err="1"/>
              <a:t>và</a:t>
            </a:r>
            <a:r>
              <a:rPr lang="en-US" dirty="0"/>
              <a:t> </a:t>
            </a:r>
            <a:r>
              <a:rPr lang="en-US" dirty="0" err="1"/>
              <a:t>cách</a:t>
            </a:r>
            <a:r>
              <a:rPr lang="en-US" dirty="0"/>
              <a:t> </a:t>
            </a:r>
            <a:r>
              <a:rPr lang="en-US" dirty="0" err="1"/>
              <a:t>điều</a:t>
            </a:r>
            <a:r>
              <a:rPr lang="en-US" dirty="0"/>
              <a:t> </a:t>
            </a:r>
            <a:r>
              <a:rPr lang="en-US" dirty="0" err="1"/>
              <a:t>trị</a:t>
            </a:r>
            <a:r>
              <a:rPr lang="en-US" dirty="0"/>
              <a:t> </a:t>
            </a:r>
            <a:r>
              <a:rPr lang="en-US" dirty="0" err="1"/>
              <a:t>chăm</a:t>
            </a:r>
            <a:r>
              <a:rPr lang="en-US" dirty="0"/>
              <a:t> </a:t>
            </a:r>
            <a:r>
              <a:rPr lang="en-US" dirty="0" err="1"/>
              <a:t>sóc</a:t>
            </a:r>
            <a:r>
              <a:rPr lang="en-US" dirty="0"/>
              <a:t>. </a:t>
            </a:r>
          </a:p>
          <a:p>
            <a:pPr>
              <a:lnSpc>
                <a:spcPct val="150000"/>
              </a:lnSpc>
            </a:pPr>
            <a:r>
              <a:rPr lang="vi-VN" dirty="0"/>
              <a:t>- Tích cực thay đổi lối sống để hạn chế tối đa các yếu tố nguy cơ</a:t>
            </a:r>
            <a:endParaRPr lang="en-US" dirty="0"/>
          </a:p>
          <a:p>
            <a:pPr>
              <a:lnSpc>
                <a:spcPct val="150000"/>
              </a:lnSpc>
            </a:pPr>
            <a:r>
              <a:rPr lang="en-US" dirty="0"/>
              <a:t>- </a:t>
            </a:r>
            <a:r>
              <a:rPr lang="en-US" dirty="0" err="1"/>
              <a:t>Cách</a:t>
            </a:r>
            <a:r>
              <a:rPr lang="en-US" dirty="0"/>
              <a:t> </a:t>
            </a:r>
            <a:r>
              <a:rPr lang="en-US" dirty="0" err="1"/>
              <a:t>theo</a:t>
            </a:r>
            <a:r>
              <a:rPr lang="en-US" dirty="0"/>
              <a:t> </a:t>
            </a:r>
            <a:r>
              <a:rPr lang="en-US" dirty="0" err="1"/>
              <a:t>dõi</a:t>
            </a:r>
            <a:r>
              <a:rPr lang="en-US" dirty="0"/>
              <a:t> </a:t>
            </a:r>
            <a:r>
              <a:rPr lang="en-US" dirty="0" err="1"/>
              <a:t>mạch</a:t>
            </a:r>
            <a:r>
              <a:rPr lang="en-US" dirty="0"/>
              <a:t>, </a:t>
            </a:r>
            <a:r>
              <a:rPr lang="en-US" dirty="0" err="1"/>
              <a:t>huyết</a:t>
            </a:r>
            <a:r>
              <a:rPr lang="en-US" dirty="0"/>
              <a:t> </a:t>
            </a:r>
            <a:r>
              <a:rPr lang="en-US" dirty="0" err="1"/>
              <a:t>áp</a:t>
            </a:r>
            <a:r>
              <a:rPr lang="en-US" dirty="0"/>
              <a:t> </a:t>
            </a:r>
            <a:r>
              <a:rPr lang="en-US" dirty="0" err="1"/>
              <a:t>và</a:t>
            </a:r>
            <a:r>
              <a:rPr lang="en-US" dirty="0"/>
              <a:t> </a:t>
            </a:r>
            <a:r>
              <a:rPr lang="en-US" dirty="0" err="1"/>
              <a:t>tình</a:t>
            </a:r>
            <a:r>
              <a:rPr lang="en-US" dirty="0"/>
              <a:t> </a:t>
            </a:r>
            <a:r>
              <a:rPr lang="en-US" dirty="0" err="1"/>
              <a:t>trạng</a:t>
            </a:r>
            <a:r>
              <a:rPr lang="en-US" dirty="0"/>
              <a:t> </a:t>
            </a:r>
            <a:r>
              <a:rPr lang="en-US" dirty="0" err="1"/>
              <a:t>đau</a:t>
            </a:r>
            <a:r>
              <a:rPr lang="en-US" dirty="0"/>
              <a:t> </a:t>
            </a:r>
            <a:r>
              <a:rPr lang="en-US" dirty="0" err="1"/>
              <a:t>ngực</a:t>
            </a:r>
            <a:r>
              <a:rPr lang="en-US" dirty="0"/>
              <a:t>.</a:t>
            </a:r>
          </a:p>
          <a:p>
            <a:pPr>
              <a:lnSpc>
                <a:spcPct val="150000"/>
              </a:lnSpc>
            </a:pPr>
            <a:r>
              <a:rPr lang="de-DE" dirty="0"/>
              <a:t>- Hướng dẫn NB đối phó với cơn đau khi nó xảy ra:</a:t>
            </a:r>
            <a:endParaRPr lang="en-US" dirty="0"/>
          </a:p>
          <a:p>
            <a:pPr>
              <a:lnSpc>
                <a:spcPct val="150000"/>
              </a:lnSpc>
            </a:pPr>
            <a:r>
              <a:rPr lang="de-DE" dirty="0"/>
              <a:t>- Hướng dẫn người bệnh ngăn chặn, đề phòng cơn đau thắt ngực</a:t>
            </a:r>
            <a:endParaRPr lang="en-US" dirty="0"/>
          </a:p>
        </p:txBody>
      </p:sp>
    </p:spTree>
    <p:extLst>
      <p:ext uri="{BB962C8B-B14F-4D97-AF65-F5344CB8AC3E}">
        <p14:creationId xmlns:p14="http://schemas.microsoft.com/office/powerpoint/2010/main" val="472196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lstStyle/>
          <a:p>
            <a:pPr>
              <a:lnSpc>
                <a:spcPct val="150000"/>
              </a:lnSpc>
            </a:pPr>
            <a:r>
              <a:rPr lang="vi-VN" b="1" dirty="0"/>
              <a:t>Đánh giá</a:t>
            </a:r>
            <a:endParaRPr lang="en-US" dirty="0"/>
          </a:p>
          <a:p>
            <a:pPr lvl="0">
              <a:lnSpc>
                <a:spcPct val="150000"/>
              </a:lnSpc>
            </a:pPr>
            <a:r>
              <a:rPr lang="fr-FR" dirty="0"/>
              <a:t>- NB </a:t>
            </a:r>
            <a:r>
              <a:rPr lang="fr-FR" dirty="0" err="1"/>
              <a:t>đỡ</a:t>
            </a:r>
            <a:r>
              <a:rPr lang="fr-FR" dirty="0"/>
              <a:t> </a:t>
            </a:r>
            <a:r>
              <a:rPr lang="fr-FR" dirty="0" err="1"/>
              <a:t>đau</a:t>
            </a:r>
            <a:r>
              <a:rPr lang="fr-FR" dirty="0"/>
              <a:t> </a:t>
            </a:r>
            <a:r>
              <a:rPr lang="fr-FR" dirty="0" err="1"/>
              <a:t>hoặc</a:t>
            </a:r>
            <a:r>
              <a:rPr lang="fr-FR" dirty="0"/>
              <a:t> </a:t>
            </a:r>
            <a:r>
              <a:rPr lang="fr-FR" dirty="0" err="1"/>
              <a:t>hết</a:t>
            </a:r>
            <a:r>
              <a:rPr lang="fr-FR" dirty="0"/>
              <a:t> </a:t>
            </a:r>
            <a:r>
              <a:rPr lang="fr-FR" dirty="0" err="1"/>
              <a:t>đau</a:t>
            </a:r>
            <a:r>
              <a:rPr lang="fr-FR" dirty="0"/>
              <a:t> </a:t>
            </a:r>
            <a:r>
              <a:rPr lang="fr-FR" dirty="0" err="1"/>
              <a:t>ngực</a:t>
            </a:r>
            <a:r>
              <a:rPr lang="fr-FR" dirty="0"/>
              <a:t>. </a:t>
            </a:r>
            <a:endParaRPr lang="en-US" dirty="0"/>
          </a:p>
          <a:p>
            <a:pPr lvl="0">
              <a:lnSpc>
                <a:spcPct val="150000"/>
              </a:lnSpc>
            </a:pPr>
            <a:r>
              <a:rPr lang="fr-FR" dirty="0"/>
              <a:t>- NB </a:t>
            </a:r>
            <a:r>
              <a:rPr lang="fr-FR" dirty="0" err="1"/>
              <a:t>đỡ</a:t>
            </a:r>
            <a:r>
              <a:rPr lang="fr-FR" dirty="0"/>
              <a:t> </a:t>
            </a:r>
            <a:r>
              <a:rPr lang="fr-FR" dirty="0" err="1"/>
              <a:t>hoặc</a:t>
            </a:r>
            <a:r>
              <a:rPr lang="fr-FR" dirty="0"/>
              <a:t> </a:t>
            </a:r>
            <a:r>
              <a:rPr lang="fr-FR" dirty="0" err="1"/>
              <a:t>hết</a:t>
            </a:r>
            <a:r>
              <a:rPr lang="fr-FR" dirty="0"/>
              <a:t> </a:t>
            </a:r>
            <a:r>
              <a:rPr lang="fr-FR" dirty="0" err="1"/>
              <a:t>lo</a:t>
            </a:r>
            <a:r>
              <a:rPr lang="fr-FR" dirty="0"/>
              <a:t> </a:t>
            </a:r>
            <a:r>
              <a:rPr lang="fr-FR" dirty="0" err="1"/>
              <a:t>lắng</a:t>
            </a:r>
            <a:r>
              <a:rPr lang="fr-FR" dirty="0"/>
              <a:t> </a:t>
            </a:r>
            <a:r>
              <a:rPr lang="fr-FR" dirty="0" err="1"/>
              <a:t>về</a:t>
            </a:r>
            <a:r>
              <a:rPr lang="fr-FR" dirty="0"/>
              <a:t> </a:t>
            </a:r>
            <a:r>
              <a:rPr lang="fr-FR" dirty="0" err="1"/>
              <a:t>sự</a:t>
            </a:r>
            <a:r>
              <a:rPr lang="fr-FR" dirty="0"/>
              <a:t> </a:t>
            </a:r>
            <a:r>
              <a:rPr lang="fr-FR" dirty="0" err="1"/>
              <a:t>thay</a:t>
            </a:r>
            <a:r>
              <a:rPr lang="fr-FR" dirty="0"/>
              <a:t> </a:t>
            </a:r>
            <a:r>
              <a:rPr lang="fr-FR" dirty="0" err="1"/>
              <a:t>đổi</a:t>
            </a:r>
            <a:r>
              <a:rPr lang="fr-FR" dirty="0"/>
              <a:t> </a:t>
            </a:r>
            <a:r>
              <a:rPr lang="fr-FR" dirty="0" err="1"/>
              <a:t>tình</a:t>
            </a:r>
            <a:r>
              <a:rPr lang="fr-FR" dirty="0"/>
              <a:t> </a:t>
            </a:r>
            <a:r>
              <a:rPr lang="fr-FR" dirty="0" err="1"/>
              <a:t>trạng</a:t>
            </a:r>
            <a:r>
              <a:rPr lang="fr-FR" dirty="0"/>
              <a:t> </a:t>
            </a:r>
            <a:r>
              <a:rPr lang="fr-FR" dirty="0" err="1"/>
              <a:t>sức</a:t>
            </a:r>
            <a:r>
              <a:rPr lang="fr-FR" dirty="0"/>
              <a:t> </a:t>
            </a:r>
            <a:r>
              <a:rPr lang="fr-FR" dirty="0" err="1"/>
              <a:t>khỏe</a:t>
            </a:r>
            <a:r>
              <a:rPr lang="fr-FR" dirty="0"/>
              <a:t> </a:t>
            </a:r>
          </a:p>
          <a:p>
            <a:pPr lvl="0">
              <a:lnSpc>
                <a:spcPct val="150000"/>
              </a:lnSpc>
            </a:pPr>
            <a:r>
              <a:rPr lang="fr-FR" dirty="0"/>
              <a:t>- </a:t>
            </a:r>
            <a:r>
              <a:rPr lang="fr-FR" dirty="0" err="1"/>
              <a:t>Không</a:t>
            </a:r>
            <a:r>
              <a:rPr lang="fr-FR" dirty="0"/>
              <a:t> </a:t>
            </a:r>
            <a:r>
              <a:rPr lang="fr-FR" dirty="0" err="1"/>
              <a:t>có</a:t>
            </a:r>
            <a:r>
              <a:rPr lang="fr-FR" dirty="0"/>
              <a:t> </a:t>
            </a:r>
            <a:r>
              <a:rPr lang="fr-FR" dirty="0" err="1"/>
              <a:t>diễn</a:t>
            </a:r>
            <a:r>
              <a:rPr lang="fr-FR" dirty="0"/>
              <a:t> </a:t>
            </a:r>
            <a:r>
              <a:rPr lang="fr-FR" dirty="0" err="1"/>
              <a:t>biến</a:t>
            </a:r>
            <a:r>
              <a:rPr lang="fr-FR" dirty="0"/>
              <a:t> </a:t>
            </a:r>
            <a:r>
              <a:rPr lang="fr-FR" dirty="0" err="1"/>
              <a:t>nặng</a:t>
            </a:r>
            <a:r>
              <a:rPr lang="fr-FR" dirty="0"/>
              <a:t> </a:t>
            </a:r>
            <a:r>
              <a:rPr lang="fr-FR" dirty="0" err="1"/>
              <a:t>nhất</a:t>
            </a:r>
            <a:r>
              <a:rPr lang="fr-FR" dirty="0"/>
              <a:t> là NMCT. </a:t>
            </a:r>
            <a:endParaRPr lang="en-US" dirty="0"/>
          </a:p>
          <a:p>
            <a:pPr lvl="0">
              <a:lnSpc>
                <a:spcPct val="150000"/>
              </a:lnSpc>
            </a:pPr>
            <a:r>
              <a:rPr lang="fr-FR" dirty="0"/>
              <a:t>- NB </a:t>
            </a:r>
            <a:r>
              <a:rPr lang="fr-FR" dirty="0" err="1"/>
              <a:t>biết</a:t>
            </a:r>
            <a:r>
              <a:rPr lang="fr-FR" dirty="0"/>
              <a:t> </a:t>
            </a:r>
            <a:r>
              <a:rPr lang="fr-FR" dirty="0" err="1"/>
              <a:t>cách</a:t>
            </a:r>
            <a:r>
              <a:rPr lang="fr-FR" dirty="0"/>
              <a:t> </a:t>
            </a:r>
            <a:r>
              <a:rPr lang="fr-FR" dirty="0" err="1"/>
              <a:t>tự</a:t>
            </a:r>
            <a:r>
              <a:rPr lang="fr-FR" dirty="0"/>
              <a:t> </a:t>
            </a:r>
            <a:r>
              <a:rPr lang="fr-FR" dirty="0" err="1"/>
              <a:t>chăm</a:t>
            </a:r>
            <a:r>
              <a:rPr lang="fr-FR" dirty="0"/>
              <a:t> </a:t>
            </a:r>
            <a:r>
              <a:rPr lang="fr-FR" dirty="0" err="1"/>
              <a:t>sóc</a:t>
            </a:r>
            <a:endParaRPr lang="en-US" dirty="0"/>
          </a:p>
          <a:p>
            <a:pPr>
              <a:lnSpc>
                <a:spcPct val="150000"/>
              </a:lnSpc>
            </a:pPr>
            <a:r>
              <a:rPr lang="fr-FR" dirty="0"/>
              <a:t>- NB </a:t>
            </a:r>
            <a:r>
              <a:rPr lang="fr-FR" dirty="0" err="1"/>
              <a:t>và</a:t>
            </a:r>
            <a:r>
              <a:rPr lang="fr-FR" dirty="0"/>
              <a:t> </a:t>
            </a:r>
            <a:r>
              <a:rPr lang="fr-FR" dirty="0" err="1"/>
              <a:t>gia</a:t>
            </a:r>
            <a:r>
              <a:rPr lang="fr-FR" dirty="0"/>
              <a:t> </a:t>
            </a:r>
            <a:r>
              <a:rPr lang="fr-FR" dirty="0" err="1"/>
              <a:t>đình</a:t>
            </a:r>
            <a:r>
              <a:rPr lang="fr-FR" dirty="0"/>
              <a:t> </a:t>
            </a:r>
            <a:r>
              <a:rPr lang="fr-FR" dirty="0" err="1"/>
              <a:t>yên</a:t>
            </a:r>
            <a:r>
              <a:rPr lang="fr-FR" dirty="0"/>
              <a:t> </a:t>
            </a:r>
            <a:r>
              <a:rPr lang="fr-FR" dirty="0" err="1"/>
              <a:t>tâm</a:t>
            </a:r>
            <a:r>
              <a:rPr lang="fr-FR" dirty="0"/>
              <a:t> </a:t>
            </a:r>
            <a:r>
              <a:rPr lang="fr-FR" dirty="0" err="1"/>
              <a:t>phối</a:t>
            </a:r>
            <a:r>
              <a:rPr lang="fr-FR" dirty="0"/>
              <a:t> </a:t>
            </a:r>
            <a:r>
              <a:rPr lang="fr-FR" dirty="0" err="1"/>
              <a:t>hợp</a:t>
            </a:r>
            <a:r>
              <a:rPr lang="fr-FR" dirty="0"/>
              <a:t> </a:t>
            </a:r>
            <a:r>
              <a:rPr lang="fr-FR" dirty="0" err="1"/>
              <a:t>với</a:t>
            </a:r>
            <a:r>
              <a:rPr lang="fr-FR" dirty="0"/>
              <a:t> NVYT </a:t>
            </a:r>
            <a:r>
              <a:rPr lang="fr-FR" dirty="0" err="1"/>
              <a:t>trong</a:t>
            </a:r>
            <a:r>
              <a:rPr lang="fr-FR" dirty="0"/>
              <a:t> </a:t>
            </a:r>
            <a:r>
              <a:rPr lang="fr-FR" dirty="0" err="1"/>
              <a:t>việc</a:t>
            </a:r>
            <a:r>
              <a:rPr lang="fr-FR" dirty="0"/>
              <a:t> </a:t>
            </a:r>
            <a:r>
              <a:rPr lang="fr-FR" dirty="0" err="1"/>
              <a:t>chăm</a:t>
            </a:r>
            <a:r>
              <a:rPr lang="fr-FR" dirty="0"/>
              <a:t> </a:t>
            </a:r>
            <a:r>
              <a:rPr lang="fr-FR" dirty="0" err="1"/>
              <a:t>sóc</a:t>
            </a:r>
            <a:r>
              <a:rPr lang="fr-FR" dirty="0"/>
              <a:t> </a:t>
            </a:r>
            <a:r>
              <a:rPr lang="fr-FR" dirty="0" err="1"/>
              <a:t>điều</a:t>
            </a:r>
            <a:r>
              <a:rPr lang="fr-FR" dirty="0"/>
              <a:t> </a:t>
            </a:r>
            <a:r>
              <a:rPr lang="fr-FR" dirty="0" err="1"/>
              <a:t>trị</a:t>
            </a:r>
            <a:r>
              <a:rPr lang="fr-FR" dirty="0"/>
              <a:t> </a:t>
            </a:r>
            <a:r>
              <a:rPr lang="fr-FR" dirty="0" err="1"/>
              <a:t>và</a:t>
            </a:r>
            <a:r>
              <a:rPr lang="fr-FR" dirty="0"/>
              <a:t> </a:t>
            </a:r>
            <a:r>
              <a:rPr lang="fr-FR" dirty="0" err="1"/>
              <a:t>tự</a:t>
            </a:r>
            <a:r>
              <a:rPr lang="fr-FR" dirty="0"/>
              <a:t> </a:t>
            </a:r>
            <a:r>
              <a:rPr lang="fr-FR" dirty="0" err="1"/>
              <a:t>giữ</a:t>
            </a:r>
            <a:r>
              <a:rPr lang="fr-FR" dirty="0"/>
              <a:t> </a:t>
            </a:r>
            <a:r>
              <a:rPr lang="fr-FR" dirty="0" err="1"/>
              <a:t>gìn</a:t>
            </a:r>
            <a:r>
              <a:rPr lang="fr-FR" dirty="0"/>
              <a:t> </a:t>
            </a:r>
            <a:r>
              <a:rPr lang="fr-FR" dirty="0" err="1"/>
              <a:t>sức</a:t>
            </a:r>
            <a:r>
              <a:rPr lang="fr-FR" dirty="0"/>
              <a:t> </a:t>
            </a:r>
            <a:r>
              <a:rPr lang="fr-FR" dirty="0" err="1"/>
              <a:t>khoẻ</a:t>
            </a:r>
            <a:endParaRPr lang="en-US" dirty="0"/>
          </a:p>
        </p:txBody>
      </p:sp>
    </p:spTree>
    <p:extLst>
      <p:ext uri="{BB962C8B-B14F-4D97-AF65-F5344CB8AC3E}">
        <p14:creationId xmlns:p14="http://schemas.microsoft.com/office/powerpoint/2010/main" val="2072784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descr="Chân trọng cảm ơn hay Trân trọng cảm ơn-384563 - TOPZ Eduvn">
            <a:extLst>
              <a:ext uri="{FF2B5EF4-FFF2-40B4-BE49-F238E27FC236}">
                <a16:creationId xmlns:a16="http://schemas.microsoft.com/office/drawing/2014/main" id="{588072D9-43C7-E119-41EB-3773190706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177" y="-1"/>
            <a:ext cx="12261177" cy="6858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4399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Autofit/>
          </a:bodyPr>
          <a:lstStyle/>
          <a:p>
            <a:pPr algn="ctr">
              <a:lnSpc>
                <a:spcPct val="150000"/>
              </a:lnSpc>
            </a:pPr>
            <a:r>
              <a:rPr lang="vi-VN" sz="2400" b="1" dirty="0">
                <a:solidFill>
                  <a:srgbClr val="FF0000"/>
                </a:solidFill>
                <a:latin typeface="+mj-lt"/>
              </a:rPr>
              <a:t>Mục tiêu học tập</a:t>
            </a:r>
            <a:endParaRPr lang="en-US" sz="2400" dirty="0">
              <a:solidFill>
                <a:srgbClr val="FF0000"/>
              </a:solidFill>
              <a:latin typeface="+mj-lt"/>
            </a:endParaRPr>
          </a:p>
          <a:p>
            <a:pPr algn="just">
              <a:lnSpc>
                <a:spcPct val="150000"/>
              </a:lnSpc>
            </a:pPr>
            <a:r>
              <a:rPr lang="it-IT" sz="2400" b="1" dirty="0">
                <a:effectLst/>
                <a:latin typeface="+mj-lt"/>
                <a:ea typeface="Times New Roman" panose="02020603050405020304" pitchFamily="18" charset="0"/>
              </a:rPr>
              <a:t>- Kỹ năng</a:t>
            </a:r>
            <a:endParaRPr lang="en-US" sz="2400" dirty="0">
              <a:effectLst/>
              <a:latin typeface="+mj-lt"/>
              <a:ea typeface="Times New Roman" panose="02020603050405020304" pitchFamily="18" charset="0"/>
            </a:endParaRPr>
          </a:p>
          <a:p>
            <a:pPr algn="just">
              <a:lnSpc>
                <a:spcPct val="150000"/>
              </a:lnSpc>
              <a:tabLst>
                <a:tab pos="228600" algn="l"/>
                <a:tab pos="285750" algn="l"/>
                <a:tab pos="571500" algn="l"/>
              </a:tabLst>
            </a:pPr>
            <a:r>
              <a:rPr lang="it-IT" sz="2400" dirty="0">
                <a:effectLst/>
                <a:latin typeface="+mj-lt"/>
                <a:ea typeface="Times New Roman" panose="02020603050405020304" pitchFamily="18" charset="0"/>
              </a:rPr>
              <a:t>3. </a:t>
            </a:r>
            <a:r>
              <a:rPr lang="vi-VN" sz="2400" dirty="0">
                <a:effectLst/>
                <a:latin typeface="+mj-lt"/>
                <a:ea typeface="Times New Roman" panose="02020603050405020304" pitchFamily="18" charset="0"/>
              </a:rPr>
              <a:t>Đ</a:t>
            </a:r>
            <a:r>
              <a:rPr lang="it-IT" sz="2400" dirty="0">
                <a:effectLst/>
                <a:latin typeface="+mj-lt"/>
                <a:ea typeface="Times New Roman" panose="02020603050405020304" pitchFamily="18" charset="0"/>
              </a:rPr>
              <a:t>ưa ra </a:t>
            </a:r>
            <a:r>
              <a:rPr lang="vi-VN" sz="2400" dirty="0">
                <a:effectLst/>
                <a:latin typeface="+mj-lt"/>
                <a:ea typeface="Times New Roman" panose="02020603050405020304" pitchFamily="18" charset="0"/>
              </a:rPr>
              <a:t>được </a:t>
            </a:r>
            <a:r>
              <a:rPr lang="it-IT" sz="2400" dirty="0">
                <a:effectLst/>
                <a:latin typeface="+mj-lt"/>
                <a:ea typeface="Times New Roman" panose="02020603050405020304" pitchFamily="18" charset="0"/>
              </a:rPr>
              <a:t>các vấn đề chăm sóc/chẩn đoán điều dưỡng và vấn đề chăm sóc/</a:t>
            </a:r>
            <a:r>
              <a:rPr lang="vi-VN" sz="2400" dirty="0">
                <a:effectLst/>
                <a:latin typeface="+mj-lt"/>
                <a:ea typeface="Times New Roman" panose="02020603050405020304" pitchFamily="18" charset="0"/>
              </a:rPr>
              <a:t>chẩn đoán điều dưỡng</a:t>
            </a:r>
            <a:r>
              <a:rPr lang="it-IT" sz="2400" dirty="0">
                <a:effectLst/>
                <a:latin typeface="+mj-lt"/>
                <a:ea typeface="Times New Roman" panose="02020603050405020304" pitchFamily="18" charset="0"/>
              </a:rPr>
              <a:t> ưu tiên trên người bệnh đau thắt ngực trong bài tập tình huống. </a:t>
            </a:r>
            <a:endParaRPr lang="en-US" sz="2400" dirty="0">
              <a:effectLst/>
              <a:latin typeface="+mj-lt"/>
              <a:ea typeface="Times New Roman" panose="02020603050405020304" pitchFamily="18" charset="0"/>
            </a:endParaRPr>
          </a:p>
          <a:p>
            <a:pPr algn="just">
              <a:lnSpc>
                <a:spcPct val="150000"/>
              </a:lnSpc>
              <a:tabLst>
                <a:tab pos="228600" algn="l"/>
                <a:tab pos="285750" algn="l"/>
                <a:tab pos="571500" algn="l"/>
              </a:tabLst>
            </a:pPr>
            <a:r>
              <a:rPr lang="it-IT" sz="2400" dirty="0">
                <a:effectLst/>
                <a:latin typeface="+mj-lt"/>
                <a:ea typeface="Times New Roman" panose="02020603050405020304" pitchFamily="18" charset="0"/>
              </a:rPr>
              <a:t>4. </a:t>
            </a:r>
            <a:r>
              <a:rPr lang="vi-VN" sz="2400" dirty="0">
                <a:effectLst/>
                <a:latin typeface="+mj-lt"/>
                <a:ea typeface="Times New Roman" panose="02020603050405020304" pitchFamily="18" charset="0"/>
              </a:rPr>
              <a:t>Lập được kế hoạch </a:t>
            </a:r>
            <a:r>
              <a:rPr lang="it-IT" sz="2400" dirty="0">
                <a:effectLst/>
                <a:latin typeface="+mj-lt"/>
                <a:ea typeface="Times New Roman" panose="02020603050405020304" pitchFamily="18" charset="0"/>
              </a:rPr>
              <a:t>chăm sóc người bệnh đau thắt ngực </a:t>
            </a:r>
            <a:r>
              <a:rPr lang="vi-VN" sz="2400" dirty="0">
                <a:effectLst/>
                <a:latin typeface="+mj-lt"/>
                <a:ea typeface="Times New Roman" panose="02020603050405020304" pitchFamily="18" charset="0"/>
              </a:rPr>
              <a:t>trong bài tập tình huống</a:t>
            </a:r>
            <a:r>
              <a:rPr lang="it-IT" sz="2400" dirty="0">
                <a:effectLst/>
                <a:latin typeface="+mj-lt"/>
                <a:ea typeface="Times New Roman" panose="02020603050405020304" pitchFamily="18" charset="0"/>
              </a:rPr>
              <a:t>. </a:t>
            </a:r>
            <a:endParaRPr lang="en-US" sz="2400" dirty="0">
              <a:effectLst/>
              <a:latin typeface="+mj-lt"/>
              <a:ea typeface="Times New Roman" panose="02020603050405020304" pitchFamily="18" charset="0"/>
            </a:endParaRPr>
          </a:p>
          <a:p>
            <a:pPr algn="just">
              <a:lnSpc>
                <a:spcPct val="150000"/>
              </a:lnSpc>
              <a:tabLst>
                <a:tab pos="228600" algn="l"/>
                <a:tab pos="285750" algn="l"/>
                <a:tab pos="571500" algn="l"/>
              </a:tabLst>
            </a:pPr>
            <a:r>
              <a:rPr lang="nb-NO" sz="2400" b="1" dirty="0">
                <a:effectLst/>
                <a:latin typeface="+mj-lt"/>
                <a:ea typeface="Times New Roman" panose="02020603050405020304" pitchFamily="18" charset="0"/>
              </a:rPr>
              <a:t>- Năng lực tự chủ và trách nhiệm</a:t>
            </a:r>
            <a:endParaRPr lang="en-US" sz="2400" dirty="0">
              <a:effectLst/>
              <a:latin typeface="+mj-lt"/>
              <a:ea typeface="Times New Roman" panose="02020603050405020304" pitchFamily="18" charset="0"/>
            </a:endParaRPr>
          </a:p>
          <a:p>
            <a:pPr>
              <a:lnSpc>
                <a:spcPct val="150000"/>
              </a:lnSpc>
            </a:pPr>
            <a:r>
              <a:rPr lang="da-DK" sz="2400" dirty="0">
                <a:effectLst/>
                <a:latin typeface="+mj-lt"/>
                <a:ea typeface="Times New Roman" panose="02020603050405020304" pitchFamily="18" charset="0"/>
              </a:rPr>
              <a:t>5. Thể hiện được tính tích cực, khả năng hợp tác hiệu quả với các thành viên trong nhóm học tập. Sử dụng tốt công nghệ thông tin để giải quyết bài tập.</a:t>
            </a:r>
            <a:endParaRPr lang="en-US" sz="2400" dirty="0">
              <a:latin typeface="+mj-lt"/>
            </a:endParaRPr>
          </a:p>
        </p:txBody>
      </p:sp>
    </p:spTree>
    <p:extLst>
      <p:ext uri="{BB962C8B-B14F-4D97-AF65-F5344CB8AC3E}">
        <p14:creationId xmlns:p14="http://schemas.microsoft.com/office/powerpoint/2010/main" val="553986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643944"/>
            <a:ext cx="5331853" cy="5177308"/>
          </a:xfrm>
        </p:spPr>
        <p:txBody>
          <a:bodyPr>
            <a:normAutofit fontScale="92500" lnSpcReduction="20000"/>
          </a:bodyPr>
          <a:lstStyle/>
          <a:p>
            <a:pPr>
              <a:lnSpc>
                <a:spcPct val="150000"/>
              </a:lnSpc>
            </a:pPr>
            <a:r>
              <a:rPr lang="es-ES" b="1" dirty="0" err="1"/>
              <a:t>Định</a:t>
            </a:r>
            <a:r>
              <a:rPr lang="es-ES" b="1" dirty="0"/>
              <a:t> </a:t>
            </a:r>
            <a:r>
              <a:rPr lang="es-ES" b="1" dirty="0" err="1"/>
              <a:t>nghĩa</a:t>
            </a:r>
            <a:endParaRPr lang="en-US" dirty="0"/>
          </a:p>
          <a:p>
            <a:pPr>
              <a:lnSpc>
                <a:spcPct val="150000"/>
              </a:lnSpc>
            </a:pPr>
            <a:r>
              <a:rPr lang="es-ES" dirty="0"/>
              <a:t>	</a:t>
            </a:r>
            <a:r>
              <a:rPr lang="es-ES" dirty="0" err="1"/>
              <a:t>Đau</a:t>
            </a:r>
            <a:r>
              <a:rPr lang="es-ES" dirty="0"/>
              <a:t> </a:t>
            </a:r>
            <a:r>
              <a:rPr lang="es-ES" dirty="0" err="1"/>
              <a:t>thắt</a:t>
            </a:r>
            <a:r>
              <a:rPr lang="es-ES" dirty="0"/>
              <a:t> </a:t>
            </a:r>
            <a:r>
              <a:rPr lang="es-ES" dirty="0" err="1"/>
              <a:t>ngực</a:t>
            </a:r>
            <a:r>
              <a:rPr lang="es-ES" dirty="0"/>
              <a:t> </a:t>
            </a:r>
            <a:r>
              <a:rPr lang="es-ES" dirty="0" err="1"/>
              <a:t>là</a:t>
            </a:r>
            <a:r>
              <a:rPr lang="es-ES" dirty="0"/>
              <a:t> </a:t>
            </a:r>
            <a:r>
              <a:rPr lang="es-ES" dirty="0" err="1">
                <a:solidFill>
                  <a:srgbClr val="FF0000"/>
                </a:solidFill>
              </a:rPr>
              <a:t>cơn</a:t>
            </a:r>
            <a:r>
              <a:rPr lang="es-ES" dirty="0">
                <a:solidFill>
                  <a:srgbClr val="FF0000"/>
                </a:solidFill>
              </a:rPr>
              <a:t> </a:t>
            </a:r>
            <a:r>
              <a:rPr lang="es-ES" dirty="0" err="1">
                <a:solidFill>
                  <a:srgbClr val="FF0000"/>
                </a:solidFill>
              </a:rPr>
              <a:t>đau</a:t>
            </a:r>
            <a:r>
              <a:rPr lang="es-ES" dirty="0">
                <a:solidFill>
                  <a:srgbClr val="FF0000"/>
                </a:solidFill>
              </a:rPr>
              <a:t> </a:t>
            </a:r>
            <a:r>
              <a:rPr lang="es-ES" dirty="0" err="1">
                <a:solidFill>
                  <a:srgbClr val="FF0000"/>
                </a:solidFill>
              </a:rPr>
              <a:t>thắt</a:t>
            </a:r>
            <a:r>
              <a:rPr lang="es-ES" dirty="0">
                <a:solidFill>
                  <a:srgbClr val="FF0000"/>
                </a:solidFill>
              </a:rPr>
              <a:t> </a:t>
            </a:r>
            <a:r>
              <a:rPr lang="es-ES" dirty="0" err="1">
                <a:solidFill>
                  <a:srgbClr val="FF0000"/>
                </a:solidFill>
              </a:rPr>
              <a:t>từng</a:t>
            </a:r>
            <a:r>
              <a:rPr lang="es-ES" dirty="0">
                <a:solidFill>
                  <a:srgbClr val="FF0000"/>
                </a:solidFill>
              </a:rPr>
              <a:t> </a:t>
            </a:r>
            <a:r>
              <a:rPr lang="es-ES" dirty="0" err="1">
                <a:solidFill>
                  <a:srgbClr val="FF0000"/>
                </a:solidFill>
              </a:rPr>
              <a:t>cơn</a:t>
            </a:r>
            <a:r>
              <a:rPr lang="es-ES" dirty="0">
                <a:solidFill>
                  <a:srgbClr val="FF0000"/>
                </a:solidFill>
              </a:rPr>
              <a:t> ở </a:t>
            </a:r>
            <a:r>
              <a:rPr lang="es-ES" dirty="0" err="1">
                <a:solidFill>
                  <a:srgbClr val="FF0000"/>
                </a:solidFill>
              </a:rPr>
              <a:t>vùng</a:t>
            </a:r>
            <a:r>
              <a:rPr lang="es-ES" dirty="0">
                <a:solidFill>
                  <a:srgbClr val="FF0000"/>
                </a:solidFill>
              </a:rPr>
              <a:t> </a:t>
            </a:r>
            <a:r>
              <a:rPr lang="es-ES" dirty="0" err="1">
                <a:solidFill>
                  <a:srgbClr val="FF0000"/>
                </a:solidFill>
              </a:rPr>
              <a:t>tim</a:t>
            </a:r>
            <a:r>
              <a:rPr lang="es-ES" dirty="0">
                <a:solidFill>
                  <a:srgbClr val="FF0000"/>
                </a:solidFill>
              </a:rPr>
              <a:t> do </a:t>
            </a:r>
            <a:r>
              <a:rPr lang="es-ES" dirty="0" err="1">
                <a:solidFill>
                  <a:srgbClr val="FF0000"/>
                </a:solidFill>
              </a:rPr>
              <a:t>thiếu</a:t>
            </a:r>
            <a:r>
              <a:rPr lang="es-ES" dirty="0">
                <a:solidFill>
                  <a:srgbClr val="FF0000"/>
                </a:solidFill>
              </a:rPr>
              <a:t> </a:t>
            </a:r>
            <a:r>
              <a:rPr lang="es-ES" dirty="0" err="1">
                <a:solidFill>
                  <a:srgbClr val="FF0000"/>
                </a:solidFill>
              </a:rPr>
              <a:t>máu</a:t>
            </a:r>
            <a:r>
              <a:rPr lang="es-ES" dirty="0">
                <a:solidFill>
                  <a:srgbClr val="FF0000"/>
                </a:solidFill>
              </a:rPr>
              <a:t> </a:t>
            </a:r>
            <a:r>
              <a:rPr lang="es-ES" dirty="0" err="1">
                <a:solidFill>
                  <a:srgbClr val="FF0000"/>
                </a:solidFill>
              </a:rPr>
              <a:t>cơ</a:t>
            </a:r>
            <a:r>
              <a:rPr lang="es-ES" dirty="0">
                <a:solidFill>
                  <a:srgbClr val="FF0000"/>
                </a:solidFill>
              </a:rPr>
              <a:t> </a:t>
            </a:r>
            <a:r>
              <a:rPr lang="es-ES" dirty="0" err="1">
                <a:solidFill>
                  <a:srgbClr val="FF0000"/>
                </a:solidFill>
              </a:rPr>
              <a:t>tim</a:t>
            </a:r>
            <a:r>
              <a:rPr lang="es-ES" dirty="0"/>
              <a:t>; </a:t>
            </a:r>
            <a:r>
              <a:rPr lang="es-ES" dirty="0" err="1"/>
              <a:t>là</a:t>
            </a:r>
            <a:r>
              <a:rPr lang="es-ES" dirty="0"/>
              <a:t> </a:t>
            </a:r>
            <a:r>
              <a:rPr lang="es-ES" dirty="0" err="1"/>
              <a:t>hậu</a:t>
            </a:r>
            <a:r>
              <a:rPr lang="es-ES" dirty="0"/>
              <a:t>  </a:t>
            </a:r>
            <a:r>
              <a:rPr lang="es-ES" dirty="0" err="1"/>
              <a:t>quả</a:t>
            </a:r>
            <a:r>
              <a:rPr lang="es-ES" dirty="0"/>
              <a:t> </a:t>
            </a:r>
            <a:r>
              <a:rPr lang="es-ES" dirty="0" err="1"/>
              <a:t>của</a:t>
            </a:r>
            <a:r>
              <a:rPr lang="es-ES" dirty="0"/>
              <a:t> </a:t>
            </a:r>
            <a:r>
              <a:rPr lang="es-ES" dirty="0" err="1"/>
              <a:t>một</a:t>
            </a:r>
            <a:r>
              <a:rPr lang="es-ES" dirty="0"/>
              <a:t> </a:t>
            </a:r>
            <a:r>
              <a:rPr lang="es-ES" dirty="0" err="1"/>
              <a:t>tình</a:t>
            </a:r>
            <a:r>
              <a:rPr lang="es-ES" dirty="0"/>
              <a:t> </a:t>
            </a:r>
            <a:r>
              <a:rPr lang="es-ES" dirty="0" err="1"/>
              <a:t>trạng</a:t>
            </a:r>
            <a:r>
              <a:rPr lang="es-ES" dirty="0"/>
              <a:t> </a:t>
            </a:r>
            <a:r>
              <a:rPr lang="es-ES" dirty="0" err="1"/>
              <a:t>mất</a:t>
            </a:r>
            <a:r>
              <a:rPr lang="es-ES" dirty="0"/>
              <a:t> </a:t>
            </a:r>
            <a:r>
              <a:rPr lang="es-ES" dirty="0" err="1"/>
              <a:t>cân</a:t>
            </a:r>
            <a:r>
              <a:rPr lang="es-ES" dirty="0"/>
              <a:t> </a:t>
            </a:r>
            <a:r>
              <a:rPr lang="es-ES" dirty="0" err="1"/>
              <a:t>bằng</a:t>
            </a:r>
            <a:r>
              <a:rPr lang="es-ES" dirty="0"/>
              <a:t> </a:t>
            </a:r>
            <a:r>
              <a:rPr lang="es-ES" dirty="0" err="1"/>
              <a:t>tạm</a:t>
            </a:r>
            <a:r>
              <a:rPr lang="es-ES" dirty="0"/>
              <a:t> </a:t>
            </a:r>
            <a:r>
              <a:rPr lang="es-ES" dirty="0" err="1"/>
              <a:t>thời</a:t>
            </a:r>
            <a:r>
              <a:rPr lang="es-ES" dirty="0"/>
              <a:t> </a:t>
            </a:r>
            <a:r>
              <a:rPr lang="es-ES" dirty="0" err="1"/>
              <a:t>giữa</a:t>
            </a:r>
            <a:r>
              <a:rPr lang="es-ES" dirty="0"/>
              <a:t> </a:t>
            </a:r>
            <a:r>
              <a:rPr lang="es-ES" dirty="0" err="1"/>
              <a:t>sự</a:t>
            </a:r>
            <a:r>
              <a:rPr lang="es-ES" dirty="0"/>
              <a:t> </a:t>
            </a:r>
            <a:r>
              <a:rPr lang="es-ES" dirty="0" err="1"/>
              <a:t>cung</a:t>
            </a:r>
            <a:r>
              <a:rPr lang="es-ES" dirty="0"/>
              <a:t> </a:t>
            </a:r>
            <a:r>
              <a:rPr lang="es-ES" dirty="0" err="1"/>
              <a:t>cấp</a:t>
            </a:r>
            <a:r>
              <a:rPr lang="es-ES" dirty="0"/>
              <a:t> </a:t>
            </a:r>
            <a:r>
              <a:rPr lang="es-ES" dirty="0" err="1"/>
              <a:t>và</a:t>
            </a:r>
            <a:r>
              <a:rPr lang="es-ES" dirty="0"/>
              <a:t> </a:t>
            </a:r>
            <a:r>
              <a:rPr lang="es-ES" dirty="0" err="1"/>
              <a:t>nhu</a:t>
            </a:r>
            <a:r>
              <a:rPr lang="es-ES" dirty="0"/>
              <a:t> </a:t>
            </a:r>
            <a:r>
              <a:rPr lang="es-ES" dirty="0" err="1"/>
              <a:t>cầu</a:t>
            </a:r>
            <a:r>
              <a:rPr lang="es-ES" dirty="0"/>
              <a:t> </a:t>
            </a:r>
            <a:r>
              <a:rPr lang="es-ES" dirty="0" err="1"/>
              <a:t>ôxy</a:t>
            </a:r>
            <a:r>
              <a:rPr lang="es-ES" dirty="0"/>
              <a:t> </a:t>
            </a:r>
            <a:r>
              <a:rPr lang="es-ES" dirty="0" err="1"/>
              <a:t>của</a:t>
            </a:r>
            <a:r>
              <a:rPr lang="es-ES" dirty="0"/>
              <a:t> </a:t>
            </a:r>
            <a:r>
              <a:rPr lang="es-ES" dirty="0" err="1"/>
              <a:t>cơ</a:t>
            </a:r>
            <a:r>
              <a:rPr lang="es-ES" dirty="0"/>
              <a:t> </a:t>
            </a:r>
            <a:r>
              <a:rPr lang="es-ES" dirty="0" err="1"/>
              <a:t>tim</a:t>
            </a:r>
            <a:r>
              <a:rPr lang="es-ES" dirty="0"/>
              <a:t>.</a:t>
            </a:r>
          </a:p>
          <a:p>
            <a:pPr>
              <a:lnSpc>
                <a:spcPct val="150000"/>
              </a:lnSpc>
            </a:pPr>
            <a:r>
              <a:rPr lang="es-ES" dirty="0"/>
              <a:t>	2 </a:t>
            </a:r>
            <a:r>
              <a:rPr lang="es-ES" dirty="0" err="1"/>
              <a:t>thể</a:t>
            </a:r>
            <a:r>
              <a:rPr lang="es-ES" dirty="0"/>
              <a:t> </a:t>
            </a:r>
            <a:r>
              <a:rPr lang="es-ES" dirty="0" err="1"/>
              <a:t>thường</a:t>
            </a:r>
            <a:r>
              <a:rPr lang="es-ES" dirty="0"/>
              <a:t> </a:t>
            </a:r>
            <a:r>
              <a:rPr lang="es-ES" dirty="0" err="1"/>
              <a:t>gặp</a:t>
            </a:r>
            <a:r>
              <a:rPr lang="es-ES" dirty="0"/>
              <a:t> </a:t>
            </a:r>
            <a:r>
              <a:rPr lang="es-ES" dirty="0" err="1"/>
              <a:t>nhất</a:t>
            </a:r>
            <a:r>
              <a:rPr lang="es-ES" dirty="0"/>
              <a:t> </a:t>
            </a:r>
            <a:r>
              <a:rPr lang="es-ES" dirty="0" err="1"/>
              <a:t>là</a:t>
            </a:r>
            <a:r>
              <a:rPr lang="es-ES" dirty="0"/>
              <a:t> ĐTNÔĐ </a:t>
            </a:r>
            <a:r>
              <a:rPr lang="es-ES" dirty="0" err="1"/>
              <a:t>và</a:t>
            </a:r>
            <a:r>
              <a:rPr lang="es-ES" dirty="0"/>
              <a:t> ĐTNKÔĐ.</a:t>
            </a:r>
            <a:endParaRPr lang="en-US" dirty="0"/>
          </a:p>
          <a:p>
            <a:pPr>
              <a:lnSpc>
                <a:spcPct val="150000"/>
              </a:lnSpc>
            </a:pPr>
            <a:endParaRPr lang="en-US" dirty="0"/>
          </a:p>
        </p:txBody>
      </p:sp>
      <p:pic>
        <p:nvPicPr>
          <p:cNvPr id="2050" name="Picture 2" descr="Image result for dau that ngu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4840" y="1259447"/>
            <a:ext cx="6191250" cy="41910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7110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257577"/>
            <a:ext cx="6620769" cy="6465195"/>
          </a:xfrm>
        </p:spPr>
        <p:txBody>
          <a:bodyPr>
            <a:normAutofit/>
          </a:bodyPr>
          <a:lstStyle/>
          <a:p>
            <a:pPr>
              <a:lnSpc>
                <a:spcPct val="150000"/>
              </a:lnSpc>
            </a:pPr>
            <a:r>
              <a:rPr lang="es-ES" b="1" dirty="0" err="1"/>
              <a:t>Nguyên</a:t>
            </a:r>
            <a:r>
              <a:rPr lang="es-ES" b="1" dirty="0"/>
              <a:t> </a:t>
            </a:r>
            <a:r>
              <a:rPr lang="es-ES" b="1" dirty="0" err="1"/>
              <a:t>nhân</a:t>
            </a:r>
            <a:r>
              <a:rPr lang="es-ES" b="1" dirty="0"/>
              <a:t> </a:t>
            </a:r>
            <a:r>
              <a:rPr lang="es-ES" b="1" dirty="0" err="1"/>
              <a:t>và</a:t>
            </a:r>
            <a:r>
              <a:rPr lang="es-ES" b="1" dirty="0"/>
              <a:t> </a:t>
            </a:r>
            <a:r>
              <a:rPr lang="es-ES" b="1" dirty="0" err="1"/>
              <a:t>yếu</a:t>
            </a:r>
            <a:r>
              <a:rPr lang="es-ES" b="1" dirty="0"/>
              <a:t> </a:t>
            </a:r>
            <a:r>
              <a:rPr lang="es-ES" b="1" dirty="0" err="1"/>
              <a:t>tố</a:t>
            </a:r>
            <a:r>
              <a:rPr lang="es-ES" b="1" dirty="0"/>
              <a:t> </a:t>
            </a:r>
            <a:r>
              <a:rPr lang="es-ES" b="1" dirty="0" err="1"/>
              <a:t>nguy</a:t>
            </a:r>
            <a:r>
              <a:rPr lang="es-ES" b="1" dirty="0"/>
              <a:t> </a:t>
            </a:r>
            <a:r>
              <a:rPr lang="es-ES" b="1" dirty="0" err="1"/>
              <a:t>cơ</a:t>
            </a:r>
            <a:endParaRPr lang="en-US" dirty="0"/>
          </a:p>
          <a:p>
            <a:pPr>
              <a:lnSpc>
                <a:spcPct val="150000"/>
              </a:lnSpc>
            </a:pPr>
            <a:r>
              <a:rPr lang="es-ES" b="1" dirty="0" err="1"/>
              <a:t>Nguyên</a:t>
            </a:r>
            <a:r>
              <a:rPr lang="es-ES" b="1" dirty="0"/>
              <a:t> </a:t>
            </a:r>
            <a:r>
              <a:rPr lang="es-ES" b="1" dirty="0" err="1"/>
              <a:t>nhân</a:t>
            </a:r>
            <a:r>
              <a:rPr lang="es-ES" b="1" dirty="0"/>
              <a:t> </a:t>
            </a:r>
            <a:endParaRPr lang="en-US" dirty="0"/>
          </a:p>
          <a:p>
            <a:pPr>
              <a:lnSpc>
                <a:spcPct val="150000"/>
              </a:lnSpc>
            </a:pPr>
            <a:r>
              <a:rPr lang="es-ES" i="1" dirty="0"/>
              <a:t>- </a:t>
            </a:r>
            <a:r>
              <a:rPr lang="es-ES" i="1" dirty="0" err="1"/>
              <a:t>Bệnh</a:t>
            </a:r>
            <a:r>
              <a:rPr lang="es-ES" i="1" dirty="0"/>
              <a:t> </a:t>
            </a:r>
            <a:r>
              <a:rPr lang="es-ES" i="1" dirty="0" err="1"/>
              <a:t>động</a:t>
            </a:r>
            <a:r>
              <a:rPr lang="es-ES" i="1" dirty="0"/>
              <a:t> </a:t>
            </a:r>
            <a:r>
              <a:rPr lang="es-ES" i="1" dirty="0" err="1"/>
              <a:t>mạch</a:t>
            </a:r>
            <a:r>
              <a:rPr lang="es-ES" i="1" dirty="0"/>
              <a:t> </a:t>
            </a:r>
            <a:r>
              <a:rPr lang="es-ES" i="1" dirty="0" err="1"/>
              <a:t>vành</a:t>
            </a:r>
            <a:r>
              <a:rPr lang="es-ES" i="1" dirty="0"/>
              <a:t>:</a:t>
            </a:r>
            <a:endParaRPr lang="en-US" dirty="0"/>
          </a:p>
          <a:p>
            <a:pPr>
              <a:lnSpc>
                <a:spcPct val="150000"/>
              </a:lnSpc>
            </a:pPr>
            <a:r>
              <a:rPr lang="pt-BR" i="1" dirty="0"/>
              <a:t>- Bệnh van tim:</a:t>
            </a:r>
            <a:endParaRPr lang="en-US" dirty="0"/>
          </a:p>
          <a:p>
            <a:pPr>
              <a:lnSpc>
                <a:spcPct val="150000"/>
              </a:lnSpc>
            </a:pPr>
            <a:r>
              <a:rPr lang="nl-NL" i="1" dirty="0"/>
              <a:t>- Bệnh cơ tim phì đại: </a:t>
            </a:r>
          </a:p>
          <a:p>
            <a:pPr>
              <a:lnSpc>
                <a:spcPct val="150000"/>
              </a:lnSpc>
            </a:pPr>
            <a:r>
              <a:rPr lang="nl-NL" i="1" dirty="0"/>
              <a:t>- Khác: </a:t>
            </a:r>
            <a:r>
              <a:rPr lang="nl-NL" dirty="0"/>
              <a:t>Thiếu máu, nhịp nhanh, sốc</a:t>
            </a:r>
            <a:endParaRPr lang="en-US" dirty="0"/>
          </a:p>
          <a:p>
            <a:pPr>
              <a:lnSpc>
                <a:spcPct val="150000"/>
              </a:lnSpc>
            </a:pPr>
            <a:endParaRPr lang="en-US" dirty="0"/>
          </a:p>
        </p:txBody>
      </p:sp>
      <p:pic>
        <p:nvPicPr>
          <p:cNvPr id="1026" name="Picture 2" descr="Image result for động mạch và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62437" y="257577"/>
            <a:ext cx="4914900" cy="38862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72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2" y="218942"/>
            <a:ext cx="7572777" cy="6344388"/>
          </a:xfrm>
        </p:spPr>
        <p:txBody>
          <a:bodyPr>
            <a:normAutofit/>
          </a:bodyPr>
          <a:lstStyle/>
          <a:p>
            <a:pPr algn="just">
              <a:lnSpc>
                <a:spcPct val="150000"/>
              </a:lnSpc>
            </a:pPr>
            <a:r>
              <a:rPr lang="en-US" sz="2400" b="1" dirty="0" err="1">
                <a:effectLst/>
                <a:latin typeface="+mj-lt"/>
                <a:ea typeface="Times New Roman" panose="02020603050405020304" pitchFamily="18" charset="0"/>
                <a:cs typeface="Times New Roman" panose="02020603050405020304" pitchFamily="18" charset="0"/>
              </a:rPr>
              <a:t>Yếu</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tố</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nguy</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cơ</a:t>
            </a:r>
            <a:r>
              <a:rPr lang="en-US" sz="2400" b="1" dirty="0">
                <a:effectLst/>
                <a:latin typeface="+mj-lt"/>
                <a:ea typeface="Times New Roman" panose="02020603050405020304" pitchFamily="18" charset="0"/>
                <a:cs typeface="Times New Roman" panose="02020603050405020304" pitchFamily="18" charset="0"/>
              </a:rPr>
              <a:t> </a:t>
            </a:r>
            <a:endParaRPr lang="en-US" sz="2400" dirty="0">
              <a:effectLst/>
              <a:latin typeface="+mj-lt"/>
              <a:ea typeface="Times New Roman" panose="02020603050405020304" pitchFamily="18" charset="0"/>
              <a:cs typeface="Times New Roman" panose="02020603050405020304" pitchFamily="18" charset="0"/>
            </a:endParaRPr>
          </a:p>
          <a:p>
            <a:pPr algn="just">
              <a:lnSpc>
                <a:spcPct val="150000"/>
              </a:lnSpc>
            </a:pPr>
            <a:r>
              <a:rPr lang="nl-NL"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Các</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yếu</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tố</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nguy</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cơ</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không</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thay</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đổi</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được</a:t>
            </a:r>
            <a:r>
              <a:rPr lang="nl-NL" sz="2400" b="1" dirty="0">
                <a:effectLst/>
                <a:latin typeface="+mj-lt"/>
                <a:ea typeface="Times New Roman" panose="02020603050405020304" pitchFamily="18" charset="0"/>
                <a:cs typeface="Times New Roman" panose="02020603050405020304" pitchFamily="18" charset="0"/>
              </a:rPr>
              <a:t>:</a:t>
            </a:r>
            <a:endParaRPr lang="en-US" sz="2400" b="1" dirty="0">
              <a:effectLst/>
              <a:latin typeface="+mj-lt"/>
              <a:ea typeface="Times New Roman" panose="02020603050405020304" pitchFamily="18" charset="0"/>
              <a:cs typeface="Times New Roman" panose="02020603050405020304" pitchFamily="18" charset="0"/>
            </a:endParaRPr>
          </a:p>
          <a:p>
            <a:pPr algn="just">
              <a:lnSpc>
                <a:spcPct val="150000"/>
              </a:lnSpc>
            </a:pPr>
            <a:r>
              <a:rPr lang="nl-NL" sz="2400" dirty="0">
                <a:effectLst/>
                <a:latin typeface="+mj-lt"/>
                <a:ea typeface="Times New Roman" panose="02020603050405020304" pitchFamily="18" charset="0"/>
                <a:cs typeface="Times New Roman" panose="02020603050405020304" pitchFamily="18" charset="0"/>
              </a:rPr>
              <a:t>+ T</a:t>
            </a:r>
            <a:r>
              <a:rPr lang="en-US" sz="2400" dirty="0" err="1">
                <a:effectLst/>
                <a:latin typeface="+mj-lt"/>
                <a:ea typeface="Times New Roman" panose="02020603050405020304" pitchFamily="18" charset="0"/>
                <a:cs typeface="Times New Roman" panose="02020603050405020304" pitchFamily="18" charset="0"/>
              </a:rPr>
              <a:t>uổi</a:t>
            </a:r>
            <a:r>
              <a:rPr lang="en-US" sz="2400"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Giới</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và</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tình</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trạng</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mãn</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kinh</a:t>
            </a:r>
            <a:r>
              <a:rPr lang="en-US" sz="2400"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Tiền</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sử</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gia</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đình</a:t>
            </a:r>
            <a:r>
              <a:rPr lang="en-US" sz="2400" dirty="0">
                <a:effectLst/>
                <a:latin typeface="+mj-lt"/>
                <a:ea typeface="Times New Roman" panose="02020603050405020304" pitchFamily="18" charset="0"/>
                <a:cs typeface="Times New Roman" panose="02020603050405020304" pitchFamily="18" charset="0"/>
              </a:rPr>
              <a:t> ở </a:t>
            </a:r>
            <a:r>
              <a:rPr lang="en-US" sz="2400" dirty="0" err="1">
                <a:effectLst/>
                <a:latin typeface="+mj-lt"/>
                <a:ea typeface="Times New Roman" panose="02020603050405020304" pitchFamily="18" charset="0"/>
                <a:cs typeface="Times New Roman" panose="02020603050405020304" pitchFamily="18" charset="0"/>
              </a:rPr>
              <a:t>bệnh</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nhân</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có</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xơ</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vữa</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động</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mạch</a:t>
            </a:r>
            <a:r>
              <a:rPr lang="en-US" sz="2400"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Yếu</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tố</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chủng</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tộc</a:t>
            </a:r>
            <a:r>
              <a:rPr lang="en-US" sz="2400" dirty="0">
                <a:effectLst/>
                <a:latin typeface="+mj-lt"/>
                <a:ea typeface="Times New Roman" panose="02020603050405020304" pitchFamily="18" charset="0"/>
                <a:cs typeface="Times New Roman" panose="02020603050405020304" pitchFamily="18" charset="0"/>
              </a:rPr>
              <a:t>.</a:t>
            </a:r>
          </a:p>
        </p:txBody>
      </p:sp>
      <p:pic>
        <p:nvPicPr>
          <p:cNvPr id="1026" name="Picture 2" descr="Image result for gắng sứ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235" y="765211"/>
            <a:ext cx="3540661" cy="227997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a:stretch>
            <a:fillRect/>
          </a:stretch>
        </p:blipFill>
        <p:spPr>
          <a:xfrm>
            <a:off x="8098305" y="3168203"/>
            <a:ext cx="3608591" cy="2673572"/>
          </a:xfrm>
          <a:prstGeom prst="rect">
            <a:avLst/>
          </a:prstGeom>
        </p:spPr>
      </p:pic>
    </p:spTree>
    <p:extLst>
      <p:ext uri="{BB962C8B-B14F-4D97-AF65-F5344CB8AC3E}">
        <p14:creationId xmlns:p14="http://schemas.microsoft.com/office/powerpoint/2010/main" val="36016707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6062" y="218942"/>
            <a:ext cx="7572777" cy="6344388"/>
          </a:xfrm>
        </p:spPr>
        <p:txBody>
          <a:bodyPr>
            <a:normAutofit/>
          </a:bodyPr>
          <a:lstStyle/>
          <a:p>
            <a:pPr algn="just">
              <a:lnSpc>
                <a:spcPct val="150000"/>
              </a:lnSpc>
            </a:pP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Các</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yếu</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tố</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nguy</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cơ</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có</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thể</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thay</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đổi</a:t>
            </a:r>
            <a:r>
              <a:rPr lang="en-US" sz="2400" b="1" dirty="0">
                <a:effectLst/>
                <a:latin typeface="+mj-lt"/>
                <a:ea typeface="Times New Roman" panose="02020603050405020304" pitchFamily="18" charset="0"/>
                <a:cs typeface="Times New Roman" panose="02020603050405020304" pitchFamily="18" charset="0"/>
              </a:rPr>
              <a:t> </a:t>
            </a:r>
            <a:r>
              <a:rPr lang="en-US" sz="2400" b="1" dirty="0" err="1">
                <a:effectLst/>
                <a:latin typeface="+mj-lt"/>
                <a:ea typeface="Times New Roman" panose="02020603050405020304" pitchFamily="18" charset="0"/>
                <a:cs typeface="Times New Roman" panose="02020603050405020304" pitchFamily="18" charset="0"/>
              </a:rPr>
              <a:t>được</a:t>
            </a:r>
            <a:r>
              <a:rPr lang="en-US" sz="2400" b="1"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Các</a:t>
            </a:r>
            <a:r>
              <a:rPr lang="en-US" sz="2400" dirty="0">
                <a:effectLst/>
                <a:latin typeface="+mj-lt"/>
                <a:ea typeface="Times New Roman" panose="02020603050405020304" pitchFamily="18" charset="0"/>
                <a:cs typeface="Times New Roman" panose="02020603050405020304" pitchFamily="18" charset="0"/>
              </a:rPr>
              <a:t> stress </a:t>
            </a:r>
            <a:r>
              <a:rPr lang="en-US" sz="2400" dirty="0" err="1">
                <a:effectLst/>
                <a:latin typeface="+mj-lt"/>
                <a:ea typeface="Times New Roman" panose="02020603050405020304" pitchFamily="18" charset="0"/>
                <a:cs typeface="Times New Roman" panose="02020603050405020304" pitchFamily="18" charset="0"/>
              </a:rPr>
              <a:t>tâm</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lý</a:t>
            </a:r>
            <a:r>
              <a:rPr lang="en-US" sz="2400"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Hút</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thuốc</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lá</a:t>
            </a:r>
            <a:r>
              <a:rPr lang="en-US" sz="2400"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Béo</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phì</a:t>
            </a:r>
            <a:r>
              <a:rPr lang="en-US" sz="2400"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Lối</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sống</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ít</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vận</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động</a:t>
            </a:r>
            <a:r>
              <a:rPr lang="en-US" sz="2400"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Lạm</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dụng</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rượu</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bia</a:t>
            </a:r>
            <a:r>
              <a:rPr lang="en-US" sz="2400"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Tăng</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huyết</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áp</a:t>
            </a:r>
            <a:r>
              <a:rPr lang="en-US" sz="2400"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Rối</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loạn</a:t>
            </a:r>
            <a:r>
              <a:rPr lang="en-US" sz="2400" dirty="0">
                <a:effectLst/>
                <a:latin typeface="+mj-lt"/>
                <a:ea typeface="Times New Roman" panose="02020603050405020304" pitchFamily="18" charset="0"/>
                <a:cs typeface="Times New Roman" panose="02020603050405020304" pitchFamily="18" charset="0"/>
              </a:rPr>
              <a:t> lipid </a:t>
            </a:r>
            <a:r>
              <a:rPr lang="en-US" sz="2400" dirty="0" err="1">
                <a:effectLst/>
                <a:latin typeface="+mj-lt"/>
                <a:ea typeface="Times New Roman" panose="02020603050405020304" pitchFamily="18" charset="0"/>
                <a:cs typeface="Times New Roman" panose="02020603050405020304" pitchFamily="18" charset="0"/>
              </a:rPr>
              <a:t>máu</a:t>
            </a:r>
            <a:r>
              <a:rPr lang="en-US" sz="2400" dirty="0">
                <a:effectLst/>
                <a:latin typeface="+mj-lt"/>
                <a:ea typeface="Times New Roman" panose="02020603050405020304" pitchFamily="18" charset="0"/>
                <a:cs typeface="Times New Roman" panose="02020603050405020304" pitchFamily="18" charset="0"/>
              </a:rPr>
              <a:t>.</a:t>
            </a:r>
          </a:p>
          <a:p>
            <a:pPr algn="just">
              <a:lnSpc>
                <a:spcPct val="150000"/>
              </a:lnSpc>
            </a:pP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Đái</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tháo</a:t>
            </a:r>
            <a:r>
              <a:rPr lang="en-US" sz="2400" dirty="0">
                <a:effectLst/>
                <a:latin typeface="+mj-lt"/>
                <a:ea typeface="Times New Roman" panose="02020603050405020304" pitchFamily="18" charset="0"/>
                <a:cs typeface="Times New Roman" panose="02020603050405020304" pitchFamily="18" charset="0"/>
              </a:rPr>
              <a:t> </a:t>
            </a:r>
            <a:r>
              <a:rPr lang="en-US" sz="2400" dirty="0" err="1">
                <a:effectLst/>
                <a:latin typeface="+mj-lt"/>
                <a:ea typeface="Times New Roman" panose="02020603050405020304" pitchFamily="18" charset="0"/>
                <a:cs typeface="Times New Roman" panose="02020603050405020304" pitchFamily="18" charset="0"/>
              </a:rPr>
              <a:t>đường</a:t>
            </a:r>
            <a:r>
              <a:rPr lang="en-US" sz="2400" dirty="0">
                <a:effectLst/>
                <a:latin typeface="+mj-lt"/>
                <a:ea typeface="Times New Roman" panose="02020603050405020304" pitchFamily="18" charset="0"/>
                <a:cs typeface="Times New Roman" panose="02020603050405020304" pitchFamily="18" charset="0"/>
              </a:rPr>
              <a:t>.</a:t>
            </a:r>
          </a:p>
          <a:p>
            <a:pPr algn="just">
              <a:lnSpc>
                <a:spcPct val="150000"/>
              </a:lnSpc>
            </a:pPr>
            <a:endParaRPr lang="en-US" sz="2400" dirty="0">
              <a:effectLst/>
              <a:latin typeface="+mj-lt"/>
              <a:ea typeface="Times New Roman" panose="02020603050405020304" pitchFamily="18" charset="0"/>
              <a:cs typeface="Times New Roman" panose="02020603050405020304" pitchFamily="18" charset="0"/>
            </a:endParaRPr>
          </a:p>
        </p:txBody>
      </p:sp>
      <p:pic>
        <p:nvPicPr>
          <p:cNvPr id="1026" name="Picture 2" descr="Image result for gắng sứ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235" y="765211"/>
            <a:ext cx="3540661" cy="2279971"/>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p:cNvPicPr>
            <a:picLocks noChangeAspect="1"/>
          </p:cNvPicPr>
          <p:nvPr/>
        </p:nvPicPr>
        <p:blipFill>
          <a:blip r:embed="rId3"/>
          <a:stretch>
            <a:fillRect/>
          </a:stretch>
        </p:blipFill>
        <p:spPr>
          <a:xfrm>
            <a:off x="8098305" y="3168203"/>
            <a:ext cx="3608591" cy="2673572"/>
          </a:xfrm>
          <a:prstGeom prst="rect">
            <a:avLst/>
          </a:prstGeom>
        </p:spPr>
      </p:pic>
    </p:spTree>
    <p:extLst>
      <p:ext uri="{BB962C8B-B14F-4D97-AF65-F5344CB8AC3E}">
        <p14:creationId xmlns:p14="http://schemas.microsoft.com/office/powerpoint/2010/main" val="237669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6684135" cy="6176963"/>
          </a:xfrm>
        </p:spPr>
        <p:txBody>
          <a:bodyPr>
            <a:normAutofit/>
          </a:bodyPr>
          <a:lstStyle/>
          <a:p>
            <a:pPr>
              <a:lnSpc>
                <a:spcPct val="150000"/>
              </a:lnSpc>
            </a:pPr>
            <a:r>
              <a:rPr lang="nl-NL" b="1" dirty="0"/>
              <a:t>Sinh lý bệnh</a:t>
            </a:r>
            <a:endParaRPr lang="en-US" dirty="0"/>
          </a:p>
          <a:p>
            <a:pPr>
              <a:lnSpc>
                <a:spcPct val="150000"/>
              </a:lnSpc>
            </a:pPr>
            <a:r>
              <a:rPr lang="nl-NL" dirty="0"/>
              <a:t>Cơn đau thắt ngực xuất hiện khi có tăng nhu cầu oxy ở cơ tim trong khi đó việc cung cấp oxy cho cơ tim không được đáp ứng đầy đủ. </a:t>
            </a:r>
            <a:endParaRPr lang="en-US" dirty="0"/>
          </a:p>
        </p:txBody>
      </p:sp>
      <p:pic>
        <p:nvPicPr>
          <p:cNvPr id="2050" name="Picture 2" descr="Image result for tang nhu cau oxy co ti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9564" y="1450259"/>
            <a:ext cx="4276725" cy="4505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099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7882" y="373487"/>
            <a:ext cx="11263648" cy="6176963"/>
          </a:xfrm>
        </p:spPr>
        <p:txBody>
          <a:bodyPr>
            <a:normAutofit/>
          </a:bodyPr>
          <a:lstStyle/>
          <a:p>
            <a:pPr>
              <a:lnSpc>
                <a:spcPct val="150000"/>
              </a:lnSpc>
            </a:pPr>
            <a:r>
              <a:rPr lang="nl-NL" b="1" dirty="0"/>
              <a:t>Những yếu tố làm </a:t>
            </a:r>
            <a:r>
              <a:rPr lang="nl-NL" b="1" dirty="0">
                <a:solidFill>
                  <a:srgbClr val="FF0000"/>
                </a:solidFill>
              </a:rPr>
              <a:t>tăng</a:t>
            </a:r>
            <a:r>
              <a:rPr lang="nl-NL" b="1" dirty="0"/>
              <a:t> nhu cầu oxy của cơ tim</a:t>
            </a:r>
            <a:endParaRPr lang="en-US" dirty="0"/>
          </a:p>
          <a:p>
            <a:pPr>
              <a:lnSpc>
                <a:spcPct val="150000"/>
              </a:lnSpc>
            </a:pPr>
            <a:r>
              <a:rPr lang="nl-NL" b="1" dirty="0"/>
              <a:t>- Nhịp nhanh</a:t>
            </a:r>
            <a:r>
              <a:rPr lang="nl-NL" dirty="0"/>
              <a:t>: tốc độ co bóp của các sợi cơ tim càng nhanh thì việc tiêu thụ oxy càng nhiều.</a:t>
            </a:r>
            <a:endParaRPr lang="en-US" dirty="0"/>
          </a:p>
          <a:p>
            <a:pPr>
              <a:lnSpc>
                <a:spcPct val="150000"/>
              </a:lnSpc>
            </a:pPr>
            <a:r>
              <a:rPr lang="nl-NL" b="1" dirty="0"/>
              <a:t>- Tăng trương lực toàn thể cơ tim </a:t>
            </a:r>
            <a:r>
              <a:rPr lang="nl-NL" dirty="0"/>
              <a:t>(gặp trong tăng áp lực ĐM, cơ tim dày, thể tích tâm thất lớn): tăng trương lực cơ tim càng nhiều thì tiêu thụ oxy càng lớn.</a:t>
            </a:r>
            <a:endParaRPr lang="en-US" dirty="0"/>
          </a:p>
        </p:txBody>
      </p:sp>
    </p:spTree>
    <p:extLst>
      <p:ext uri="{BB962C8B-B14F-4D97-AF65-F5344CB8AC3E}">
        <p14:creationId xmlns:p14="http://schemas.microsoft.com/office/powerpoint/2010/main" val="8018804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TotalTime>
  <Words>2104</Words>
  <Application>Microsoft Office PowerPoint</Application>
  <PresentationFormat>Widescreen</PresentationFormat>
  <Paragraphs>152</Paragraphs>
  <Slides>29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CHĂM SÓC NGƯỜI BỆNH  CƠN ĐAU THẮT NGỰC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CHĂM SÓC NGƯỜI BỆNH CƠN ĐAU THẮT NGỰC</dc:title>
  <dc:creator>Mr Do</dc:creator>
  <cp:lastModifiedBy>Nguyen Van Do</cp:lastModifiedBy>
  <cp:revision>21</cp:revision>
  <dcterms:created xsi:type="dcterms:W3CDTF">2017-08-27T14:46:00Z</dcterms:created>
  <dcterms:modified xsi:type="dcterms:W3CDTF">2023-02-28T13:47:39Z</dcterms:modified>
</cp:coreProperties>
</file>