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311" r:id="rId3"/>
    <p:sldId id="264" r:id="rId4"/>
    <p:sldId id="257" r:id="rId5"/>
    <p:sldId id="312" r:id="rId6"/>
    <p:sldId id="305" r:id="rId7"/>
    <p:sldId id="340" r:id="rId8"/>
    <p:sldId id="268" r:id="rId9"/>
    <p:sldId id="338" r:id="rId10"/>
    <p:sldId id="344" r:id="rId11"/>
    <p:sldId id="258" r:id="rId12"/>
    <p:sldId id="286" r:id="rId13"/>
    <p:sldId id="295" r:id="rId14"/>
    <p:sldId id="327" r:id="rId15"/>
    <p:sldId id="34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63" autoAdjust="0"/>
  </p:normalViewPr>
  <p:slideViewPr>
    <p:cSldViewPr>
      <p:cViewPr varScale="1">
        <p:scale>
          <a:sx n="50" d="100"/>
          <a:sy n="50" d="100"/>
        </p:scale>
        <p:origin x="152"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1A5B34-96CA-4CF6-9E15-63C0901AA50A}" type="datetimeFigureOut">
              <a:rPr lang="en-US" smtClean="0"/>
              <a:pPr/>
              <a:t>2/28/2023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3C1E3E-FFAD-4CCB-A422-0EC4FF1D1DF2}" type="slidenum">
              <a:rPr lang="en-US" smtClean="0"/>
              <a:pPr/>
              <a:t>‹#›</a:t>
            </a:fld>
            <a:endParaRPr lang="en-US"/>
          </a:p>
        </p:txBody>
      </p:sp>
    </p:spTree>
    <p:extLst>
      <p:ext uri="{BB962C8B-B14F-4D97-AF65-F5344CB8AC3E}">
        <p14:creationId xmlns:p14="http://schemas.microsoft.com/office/powerpoint/2010/main" val="2443495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64C2297-C8F4-4C73-91DB-B4AE521A7371}" type="slidenum">
              <a:rPr lang="en-GB" smtClean="0">
                <a:solidFill>
                  <a:srgbClr val="000000"/>
                </a:solidFill>
              </a:rPr>
              <a:pPr/>
              <a:t>2</a:t>
            </a:fld>
            <a:endParaRPr lang="en-GB">
              <a:solidFill>
                <a:srgbClr val="000000"/>
              </a:solidFill>
            </a:endParaRPr>
          </a:p>
        </p:txBody>
      </p:sp>
      <p:sp>
        <p:nvSpPr>
          <p:cNvPr id="2641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4196" name="Rectangle 3"/>
          <p:cNvSpPr>
            <a:spLocks noGrp="1" noChangeArrowheads="1"/>
          </p:cNvSpPr>
          <p:nvPr>
            <p:ph type="body" idx="1"/>
          </p:nvPr>
        </p:nvSpPr>
        <p:spPr bwMode="auto">
          <a:xfrm>
            <a:off x="906094" y="4311540"/>
            <a:ext cx="4981203" cy="4086739"/>
          </a:xfrm>
          <a:noFill/>
        </p:spPr>
        <p:txBody>
          <a:bodyPr wrap="square" numCol="1" anchor="t" anchorCtr="0" compatLnSpc="1">
            <a:prstTxWarp prst="textNoShape">
              <a:avLst/>
            </a:prstTxWarp>
          </a:bodyPr>
          <a:lstStyle/>
          <a:p>
            <a:pPr marL="185414" indent="-185414"/>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ở</a:t>
            </a:r>
            <a:r>
              <a:rPr lang="en-US" baseline="0" dirty="0"/>
              <a:t> </a:t>
            </a:r>
            <a:r>
              <a:rPr lang="en-US" baseline="0" dirty="0" err="1"/>
              <a:t>người</a:t>
            </a:r>
            <a:r>
              <a:rPr lang="en-US" baseline="0" dirty="0"/>
              <a:t> </a:t>
            </a:r>
            <a:r>
              <a:rPr lang="en-US" baseline="0" dirty="0" err="1"/>
              <a:t>lớn</a:t>
            </a:r>
            <a:r>
              <a:rPr lang="en-US" baseline="0" dirty="0"/>
              <a:t>, ho </a:t>
            </a:r>
            <a:r>
              <a:rPr lang="en-US" baseline="0" dirty="0" err="1"/>
              <a:t>đơn</a:t>
            </a:r>
            <a:r>
              <a:rPr lang="en-US" baseline="0" dirty="0"/>
              <a:t> </a:t>
            </a:r>
            <a:r>
              <a:rPr lang="en-US" baseline="0" dirty="0" err="1"/>
              <a:t>độc</a:t>
            </a:r>
            <a:r>
              <a:rPr lang="en-US" baseline="0" dirty="0"/>
              <a:t> </a:t>
            </a:r>
            <a:r>
              <a:rPr lang="en-US" baseline="0" dirty="0" err="1"/>
              <a:t>ít</a:t>
            </a:r>
            <a:r>
              <a:rPr lang="en-US" baseline="0" dirty="0"/>
              <a:t> </a:t>
            </a:r>
            <a:r>
              <a:rPr lang="en-US" baseline="0" dirty="0" err="1"/>
              <a:t>khi</a:t>
            </a:r>
            <a:r>
              <a:rPr lang="en-US" baseline="0" dirty="0"/>
              <a:t> do hen</a:t>
            </a:r>
          </a:p>
          <a:p>
            <a:r>
              <a:rPr lang="en-US" baseline="0" dirty="0" err="1"/>
              <a:t>Bốn</a:t>
            </a:r>
            <a:r>
              <a:rPr lang="en-US" baseline="0" dirty="0"/>
              <a:t> </a:t>
            </a:r>
            <a:r>
              <a:rPr lang="en-US" baseline="0" dirty="0" err="1"/>
              <a:t>triệu</a:t>
            </a:r>
            <a:r>
              <a:rPr lang="en-US" baseline="0" dirty="0"/>
              <a:t> </a:t>
            </a:r>
            <a:r>
              <a:rPr lang="en-US" baseline="0" dirty="0" err="1"/>
              <a:t>chứng</a:t>
            </a:r>
            <a:r>
              <a:rPr lang="en-US" baseline="0" dirty="0"/>
              <a:t> </a:t>
            </a:r>
            <a:r>
              <a:rPr lang="en-US" baseline="0" dirty="0" err="1"/>
              <a:t>ls</a:t>
            </a:r>
            <a:r>
              <a:rPr lang="en-US" baseline="0" dirty="0"/>
              <a:t> </a:t>
            </a:r>
            <a:r>
              <a:rPr lang="en-US" baseline="0" dirty="0" err="1"/>
              <a:t>trên</a:t>
            </a:r>
            <a:r>
              <a:rPr lang="en-US" baseline="0" dirty="0"/>
              <a:t> </a:t>
            </a:r>
            <a:r>
              <a:rPr lang="en-US" baseline="0" dirty="0" err="1"/>
              <a:t>có</a:t>
            </a:r>
            <a:r>
              <a:rPr lang="en-US" baseline="0" dirty="0"/>
              <a:t> </a:t>
            </a:r>
            <a:r>
              <a:rPr lang="en-US" baseline="0" dirty="0" err="1"/>
              <a:t>đặc</a:t>
            </a:r>
            <a:r>
              <a:rPr lang="en-US" baseline="0" dirty="0"/>
              <a:t> </a:t>
            </a:r>
            <a:r>
              <a:rPr lang="en-US" baseline="0" dirty="0" err="1"/>
              <a:t>tính</a:t>
            </a:r>
            <a:r>
              <a:rPr lang="en-US" baseline="0" dirty="0"/>
              <a:t> </a:t>
            </a:r>
            <a:r>
              <a:rPr lang="en-US" baseline="0" dirty="0" err="1"/>
              <a:t>tái</a:t>
            </a:r>
            <a:r>
              <a:rPr lang="en-US" baseline="0" dirty="0"/>
              <a:t> </a:t>
            </a:r>
            <a:r>
              <a:rPr lang="en-US" baseline="0" dirty="0" err="1"/>
              <a:t>đi</a:t>
            </a:r>
            <a:r>
              <a:rPr lang="en-US" baseline="0" dirty="0"/>
              <a:t> </a:t>
            </a:r>
            <a:r>
              <a:rPr lang="en-US" baseline="0" dirty="0" err="1"/>
              <a:t>tái</a:t>
            </a:r>
            <a:r>
              <a:rPr lang="en-US" baseline="0" dirty="0"/>
              <a:t> </a:t>
            </a:r>
            <a:r>
              <a:rPr lang="en-US" baseline="0" dirty="0" err="1"/>
              <a:t>lại</a:t>
            </a:r>
            <a:r>
              <a:rPr lang="en-US" baseline="0" dirty="0"/>
              <a:t> </a:t>
            </a:r>
            <a:r>
              <a:rPr lang="en-US" baseline="0" dirty="0" err="1"/>
              <a:t>nhiều</a:t>
            </a:r>
            <a:r>
              <a:rPr lang="en-US" baseline="0" dirty="0"/>
              <a:t> </a:t>
            </a:r>
            <a:r>
              <a:rPr lang="en-US" baseline="0" dirty="0" err="1"/>
              <a:t>lần</a:t>
            </a:r>
            <a:r>
              <a:rPr lang="en-US" baseline="0" dirty="0"/>
              <a:t>, </a:t>
            </a:r>
            <a:r>
              <a:rPr lang="en-US" baseline="0" dirty="0" err="1"/>
              <a:t>thay</a:t>
            </a:r>
            <a:r>
              <a:rPr lang="en-US" baseline="0" dirty="0"/>
              <a:t> </a:t>
            </a:r>
            <a:r>
              <a:rPr lang="en-US" baseline="0" dirty="0" err="1"/>
              <a:t>đổi</a:t>
            </a:r>
            <a:r>
              <a:rPr lang="en-US" baseline="0" dirty="0"/>
              <a:t> </a:t>
            </a:r>
            <a:r>
              <a:rPr lang="en-US" baseline="0" dirty="0" err="1"/>
              <a:t>về</a:t>
            </a:r>
            <a:r>
              <a:rPr lang="en-US" baseline="0" dirty="0"/>
              <a:t> </a:t>
            </a:r>
            <a:r>
              <a:rPr lang="en-US" baseline="0" dirty="0" err="1"/>
              <a:t>cường</a:t>
            </a:r>
            <a:r>
              <a:rPr lang="en-US" baseline="0" dirty="0"/>
              <a:t> </a:t>
            </a:r>
            <a:r>
              <a:rPr lang="en-US" baseline="0" dirty="0" err="1"/>
              <a:t>độ</a:t>
            </a:r>
            <a:r>
              <a:rPr lang="en-US" baseline="0" dirty="0"/>
              <a:t> </a:t>
            </a:r>
            <a:r>
              <a:rPr lang="en-US" baseline="0" dirty="0" err="1"/>
              <a:t>tùy</a:t>
            </a:r>
            <a:r>
              <a:rPr lang="en-US" baseline="0" dirty="0"/>
              <a:t> </a:t>
            </a:r>
            <a:r>
              <a:rPr lang="en-US" baseline="0" dirty="0" err="1"/>
              <a:t>thời</a:t>
            </a:r>
            <a:r>
              <a:rPr lang="en-US" baseline="0" dirty="0"/>
              <a:t> </a:t>
            </a:r>
            <a:r>
              <a:rPr lang="en-US" baseline="0" dirty="0" err="1"/>
              <a:t>gian</a:t>
            </a:r>
            <a:r>
              <a:rPr lang="en-US" baseline="0" dirty="0"/>
              <a:t>, </a:t>
            </a:r>
            <a:r>
              <a:rPr lang="en-US" baseline="0" dirty="0" err="1"/>
              <a:t>không</a:t>
            </a:r>
            <a:r>
              <a:rPr lang="en-US" baseline="0" dirty="0"/>
              <a:t> </a:t>
            </a:r>
            <a:r>
              <a:rPr lang="en-US" baseline="0" dirty="0" err="1"/>
              <a:t>gian</a:t>
            </a:r>
            <a:r>
              <a:rPr lang="en-US" baseline="0" dirty="0"/>
              <a:t> </a:t>
            </a:r>
            <a:r>
              <a:rPr lang="en-US" baseline="0" dirty="0" err="1"/>
              <a:t>và</a:t>
            </a:r>
            <a:r>
              <a:rPr lang="en-US" baseline="0" dirty="0"/>
              <a:t> </a:t>
            </a:r>
            <a:r>
              <a:rPr lang="en-US" baseline="0" dirty="0" err="1"/>
              <a:t>yếu</a:t>
            </a:r>
            <a:r>
              <a:rPr lang="en-US" baseline="0" dirty="0"/>
              <a:t> </a:t>
            </a:r>
            <a:r>
              <a:rPr lang="en-US" baseline="0" dirty="0" err="1"/>
              <a:t>tố</a:t>
            </a:r>
            <a:r>
              <a:rPr lang="en-US" baseline="0" dirty="0"/>
              <a:t> </a:t>
            </a:r>
            <a:r>
              <a:rPr lang="en-US" baseline="0" dirty="0" err="1"/>
              <a:t>tiếp</a:t>
            </a:r>
            <a:r>
              <a:rPr lang="en-US" baseline="0" dirty="0"/>
              <a:t> </a:t>
            </a:r>
            <a:r>
              <a:rPr lang="en-US" baseline="0" dirty="0" err="1"/>
              <a:t>xúc</a:t>
            </a:r>
            <a:r>
              <a:rPr lang="en-US" baseline="0" dirty="0"/>
              <a:t>. </a:t>
            </a:r>
            <a:r>
              <a:rPr lang="en-US" baseline="0" dirty="0" err="1"/>
              <a:t>Tiền</a:t>
            </a:r>
            <a:r>
              <a:rPr lang="en-US" baseline="0" dirty="0"/>
              <a:t> </a:t>
            </a:r>
            <a:r>
              <a:rPr lang="en-US" baseline="0" dirty="0" err="1"/>
              <a:t>căn</a:t>
            </a:r>
            <a:r>
              <a:rPr lang="en-US" baseline="0" dirty="0"/>
              <a:t> </a:t>
            </a:r>
            <a:r>
              <a:rPr lang="en-US" baseline="0" dirty="0" err="1"/>
              <a:t>bản</a:t>
            </a:r>
            <a:r>
              <a:rPr lang="en-US" baseline="0" dirty="0"/>
              <a:t> </a:t>
            </a:r>
            <a:r>
              <a:rPr lang="en-US" baseline="0" dirty="0" err="1"/>
              <a:t>thân</a:t>
            </a:r>
            <a:r>
              <a:rPr lang="en-US" baseline="0" dirty="0"/>
              <a:t> </a:t>
            </a:r>
            <a:r>
              <a:rPr lang="en-US" baseline="0" dirty="0" err="1"/>
              <a:t>hoặc</a:t>
            </a:r>
            <a:r>
              <a:rPr lang="en-US" baseline="0" dirty="0"/>
              <a:t> </a:t>
            </a:r>
            <a:r>
              <a:rPr lang="en-US" baseline="0" dirty="0" err="1"/>
              <a:t>gia</a:t>
            </a:r>
            <a:r>
              <a:rPr lang="en-US" baseline="0" dirty="0"/>
              <a:t> </a:t>
            </a:r>
            <a:r>
              <a:rPr lang="en-US" baseline="0" dirty="0" err="1"/>
              <a:t>đình</a:t>
            </a:r>
            <a:r>
              <a:rPr lang="en-US" baseline="0" dirty="0"/>
              <a:t> </a:t>
            </a:r>
            <a:r>
              <a:rPr lang="en-US" baseline="0" dirty="0" err="1"/>
              <a:t>có</a:t>
            </a:r>
            <a:r>
              <a:rPr lang="en-US" baseline="0" dirty="0"/>
              <a:t> </a:t>
            </a:r>
            <a:r>
              <a:rPr lang="en-US" baseline="0" dirty="0" err="1"/>
              <a:t>bệnh</a:t>
            </a:r>
            <a:r>
              <a:rPr lang="en-US" baseline="0" dirty="0"/>
              <a:t> </a:t>
            </a:r>
            <a:r>
              <a:rPr lang="en-US" baseline="0" dirty="0" err="1"/>
              <a:t>dị</a:t>
            </a:r>
            <a:r>
              <a:rPr lang="en-US" baseline="0" dirty="0"/>
              <a:t> </a:t>
            </a:r>
            <a:r>
              <a:rPr lang="en-US" baseline="0" dirty="0" err="1"/>
              <a:t>ứng</a:t>
            </a:r>
            <a:r>
              <a:rPr lang="en-US" baseline="0" dirty="0"/>
              <a:t> </a:t>
            </a:r>
            <a:r>
              <a:rPr lang="en-US" baseline="0" dirty="0" err="1"/>
              <a:t>vd</a:t>
            </a:r>
            <a:r>
              <a:rPr lang="en-US" baseline="0" dirty="0"/>
              <a:t> </a:t>
            </a:r>
            <a:r>
              <a:rPr lang="en-US" baseline="0" dirty="0" err="1"/>
              <a:t>viêm</a:t>
            </a:r>
            <a:r>
              <a:rPr lang="en-US" baseline="0" dirty="0"/>
              <a:t> </a:t>
            </a:r>
            <a:r>
              <a:rPr lang="en-US" baseline="0" dirty="0" err="1"/>
              <a:t>mũi</a:t>
            </a:r>
            <a:r>
              <a:rPr lang="en-US" baseline="0" dirty="0"/>
              <a:t> </a:t>
            </a:r>
            <a:r>
              <a:rPr lang="en-US" baseline="0" dirty="0" err="1"/>
              <a:t>dị</a:t>
            </a:r>
            <a:r>
              <a:rPr lang="en-US" baseline="0" dirty="0"/>
              <a:t> </a:t>
            </a:r>
            <a:r>
              <a:rPr lang="en-US" baseline="0" dirty="0" err="1"/>
              <a:t>ứng</a:t>
            </a:r>
            <a:r>
              <a:rPr lang="en-US" baseline="0" dirty="0"/>
              <a:t>, </a:t>
            </a:r>
            <a:r>
              <a:rPr lang="en-US" baseline="0" dirty="0" err="1"/>
              <a:t>viêm</a:t>
            </a:r>
            <a:r>
              <a:rPr lang="en-US" baseline="0" dirty="0"/>
              <a:t> </a:t>
            </a:r>
            <a:r>
              <a:rPr lang="en-US" baseline="0" dirty="0" err="1"/>
              <a:t>kết</a:t>
            </a:r>
            <a:r>
              <a:rPr lang="en-US" baseline="0" dirty="0"/>
              <a:t> </a:t>
            </a:r>
            <a:r>
              <a:rPr lang="en-US" baseline="0" dirty="0" err="1"/>
              <a:t>mạc</a:t>
            </a:r>
            <a:r>
              <a:rPr lang="en-US" baseline="0" dirty="0"/>
              <a:t> </a:t>
            </a:r>
            <a:r>
              <a:rPr lang="en-US" baseline="0" dirty="0" err="1"/>
              <a:t>dị</a:t>
            </a:r>
            <a:r>
              <a:rPr lang="en-US" baseline="0" dirty="0"/>
              <a:t> </a:t>
            </a:r>
            <a:r>
              <a:rPr lang="en-US" baseline="0" dirty="0" err="1"/>
              <a:t>ứng</a:t>
            </a:r>
            <a:r>
              <a:rPr lang="en-US" baseline="0" dirty="0"/>
              <a:t>, </a:t>
            </a:r>
            <a:r>
              <a:rPr lang="en-US" baseline="0" dirty="0" err="1"/>
              <a:t>viêm</a:t>
            </a:r>
            <a:r>
              <a:rPr lang="en-US" baseline="0" dirty="0"/>
              <a:t> </a:t>
            </a:r>
            <a:r>
              <a:rPr lang="en-US" baseline="0" dirty="0" err="1"/>
              <a:t>da</a:t>
            </a:r>
            <a:r>
              <a:rPr lang="en-US" baseline="0" dirty="0"/>
              <a:t> </a:t>
            </a:r>
            <a:r>
              <a:rPr lang="en-US" baseline="0" dirty="0" err="1"/>
              <a:t>tiếp</a:t>
            </a:r>
            <a:r>
              <a:rPr lang="en-US" baseline="0" dirty="0"/>
              <a:t> </a:t>
            </a:r>
            <a:r>
              <a:rPr lang="en-US" baseline="0" dirty="0" err="1"/>
              <a:t>xúc</a:t>
            </a:r>
            <a:r>
              <a:rPr lang="en-US" baseline="0" dirty="0"/>
              <a:t>, </a:t>
            </a:r>
            <a:r>
              <a:rPr lang="en-US" baseline="0" dirty="0" err="1"/>
              <a:t>dị</a:t>
            </a:r>
            <a:r>
              <a:rPr lang="en-US" baseline="0" dirty="0"/>
              <a:t> </a:t>
            </a:r>
            <a:r>
              <a:rPr lang="en-US" baseline="0" dirty="0" err="1"/>
              <a:t>ứng</a:t>
            </a:r>
            <a:r>
              <a:rPr lang="en-US" baseline="0" dirty="0"/>
              <a:t> </a:t>
            </a:r>
            <a:r>
              <a:rPr lang="en-US" baseline="0" dirty="0" err="1"/>
              <a:t>thức</a:t>
            </a:r>
            <a:r>
              <a:rPr lang="en-US" baseline="0" dirty="0"/>
              <a:t> </a:t>
            </a:r>
            <a:r>
              <a:rPr lang="en-US" baseline="0" dirty="0" err="1"/>
              <a:t>ăn</a:t>
            </a:r>
            <a:r>
              <a:rPr lang="en-US" baseline="0" dirty="0"/>
              <a:t> </a:t>
            </a:r>
            <a:r>
              <a:rPr lang="en-US" baseline="0" dirty="0" err="1"/>
              <a:t>là</a:t>
            </a:r>
            <a:r>
              <a:rPr lang="en-US" baseline="0" dirty="0"/>
              <a:t> </a:t>
            </a:r>
            <a:r>
              <a:rPr lang="en-US" baseline="0" dirty="0" err="1"/>
              <a:t>yếu</a:t>
            </a:r>
            <a:r>
              <a:rPr lang="en-US" baseline="0" dirty="0"/>
              <a:t> </a:t>
            </a:r>
            <a:r>
              <a:rPr lang="en-US" baseline="0" dirty="0" err="1"/>
              <a:t>tố</a:t>
            </a:r>
            <a:r>
              <a:rPr lang="en-US" baseline="0" dirty="0"/>
              <a:t> </a:t>
            </a:r>
            <a:r>
              <a:rPr lang="en-US" baseline="0" dirty="0" err="1"/>
              <a:t>mạnh</a:t>
            </a:r>
            <a:r>
              <a:rPr lang="en-US" baseline="0" dirty="0"/>
              <a:t> </a:t>
            </a:r>
            <a:r>
              <a:rPr lang="en-US" baseline="0" dirty="0" err="1"/>
              <a:t>gợi</a:t>
            </a:r>
            <a:r>
              <a:rPr lang="en-US" baseline="0" dirty="0"/>
              <a:t> ý </a:t>
            </a:r>
            <a:r>
              <a:rPr lang="en-US" baseline="0" dirty="0" err="1"/>
              <a:t>chẩn</a:t>
            </a:r>
            <a:r>
              <a:rPr lang="en-US" baseline="0" dirty="0"/>
              <a:t> </a:t>
            </a:r>
            <a:r>
              <a:rPr lang="en-US" baseline="0" dirty="0" err="1"/>
              <a:t>đoán</a:t>
            </a:r>
            <a:endParaRPr lang="en-US" baseline="0" dirty="0"/>
          </a:p>
          <a:p>
            <a:r>
              <a:rPr lang="en-US" baseline="0" dirty="0"/>
              <a:t>TCLS </a:t>
            </a:r>
            <a:r>
              <a:rPr lang="en-US" baseline="0" dirty="0" err="1"/>
              <a:t>không</a:t>
            </a:r>
            <a:r>
              <a:rPr lang="en-US" baseline="0" dirty="0"/>
              <a:t> </a:t>
            </a:r>
            <a:r>
              <a:rPr lang="en-US" baseline="0" dirty="0" err="1"/>
              <a:t>gợi</a:t>
            </a:r>
            <a:r>
              <a:rPr lang="en-US" baseline="0" dirty="0"/>
              <a:t> ý hen </a:t>
            </a:r>
            <a:r>
              <a:rPr lang="en-US" baseline="0" dirty="0" err="1"/>
              <a:t>là</a:t>
            </a:r>
            <a:r>
              <a:rPr lang="en-US" baseline="0" dirty="0"/>
              <a:t> </a:t>
            </a:r>
            <a:r>
              <a:rPr lang="en-US" baseline="0" dirty="0" err="1"/>
              <a:t>chỉ</a:t>
            </a:r>
            <a:r>
              <a:rPr lang="en-US" baseline="0" dirty="0"/>
              <a:t> </a:t>
            </a:r>
            <a:r>
              <a:rPr lang="en-US" baseline="0" dirty="0" err="1"/>
              <a:t>có</a:t>
            </a:r>
            <a:r>
              <a:rPr lang="en-US" baseline="0" dirty="0"/>
              <a:t> 1 </a:t>
            </a:r>
            <a:r>
              <a:rPr lang="en-US" baseline="0" dirty="0" err="1"/>
              <a:t>trong</a:t>
            </a:r>
            <a:r>
              <a:rPr lang="en-US" baseline="0" dirty="0"/>
              <a:t> 4 </a:t>
            </a:r>
            <a:r>
              <a:rPr lang="en-US" baseline="0" dirty="0" err="1"/>
              <a:t>triệu</a:t>
            </a:r>
            <a:r>
              <a:rPr lang="en-US" baseline="0" dirty="0"/>
              <a:t> </a:t>
            </a:r>
            <a:r>
              <a:rPr lang="en-US" baseline="0" dirty="0" err="1"/>
              <a:t>chứng</a:t>
            </a:r>
            <a:r>
              <a:rPr lang="en-US" baseline="0" dirty="0"/>
              <a:t> </a:t>
            </a:r>
            <a:r>
              <a:rPr lang="en-US" baseline="0" dirty="0" err="1"/>
              <a:t>đơn</a:t>
            </a:r>
            <a:r>
              <a:rPr lang="en-US" baseline="0" dirty="0"/>
              <a:t> </a:t>
            </a:r>
            <a:r>
              <a:rPr lang="en-US" baseline="0" dirty="0" err="1"/>
              <a:t>độc</a:t>
            </a:r>
            <a:endParaRPr lang="en-US" baseline="0" dirty="0"/>
          </a:p>
          <a:p>
            <a:r>
              <a:rPr lang="en-US" baseline="0" dirty="0" err="1"/>
              <a:t>Có</a:t>
            </a:r>
            <a:r>
              <a:rPr lang="en-US" baseline="0" dirty="0"/>
              <a:t> </a:t>
            </a:r>
            <a:r>
              <a:rPr lang="en-US" baseline="0" dirty="0" err="1"/>
              <a:t>hồi</a:t>
            </a:r>
            <a:r>
              <a:rPr lang="en-US" baseline="0" dirty="0"/>
              <a:t> </a:t>
            </a:r>
            <a:r>
              <a:rPr lang="en-US" baseline="0" dirty="0" err="1"/>
              <a:t>phục</a:t>
            </a:r>
            <a:r>
              <a:rPr lang="en-US" baseline="0" dirty="0"/>
              <a:t> </a:t>
            </a:r>
            <a:r>
              <a:rPr lang="en-US" baseline="0" dirty="0" err="1"/>
              <a:t>nên</a:t>
            </a:r>
            <a:r>
              <a:rPr lang="en-US" baseline="0" dirty="0"/>
              <a:t> </a:t>
            </a:r>
            <a:r>
              <a:rPr lang="en-US" baseline="0" dirty="0" err="1"/>
              <a:t>ngoài</a:t>
            </a:r>
            <a:r>
              <a:rPr lang="en-US" baseline="0" dirty="0"/>
              <a:t> </a:t>
            </a:r>
            <a:r>
              <a:rPr lang="en-US" baseline="0" dirty="0" err="1"/>
              <a:t>cơn</a:t>
            </a:r>
            <a:r>
              <a:rPr lang="en-US" baseline="0" dirty="0"/>
              <a:t> hen </a:t>
            </a:r>
            <a:r>
              <a:rPr lang="en-US" baseline="0" dirty="0" err="1"/>
              <a:t>nb</a:t>
            </a:r>
            <a:r>
              <a:rPr lang="en-US" baseline="0" dirty="0"/>
              <a:t> </a:t>
            </a:r>
            <a:r>
              <a:rPr lang="en-US" baseline="0" dirty="0" err="1"/>
              <a:t>gần</a:t>
            </a:r>
            <a:r>
              <a:rPr lang="en-US" baseline="0" dirty="0"/>
              <a:t> </a:t>
            </a:r>
            <a:r>
              <a:rPr lang="en-US" baseline="0" dirty="0" err="1"/>
              <a:t>như</a:t>
            </a:r>
            <a:r>
              <a:rPr lang="en-US" baseline="0" dirty="0"/>
              <a:t> </a:t>
            </a:r>
            <a:r>
              <a:rPr lang="en-US" baseline="0" dirty="0" err="1"/>
              <a:t>bình</a:t>
            </a:r>
            <a:r>
              <a:rPr lang="en-US" baseline="0" dirty="0"/>
              <a:t> </a:t>
            </a:r>
            <a:r>
              <a:rPr lang="en-US" baseline="0" dirty="0" err="1"/>
              <a:t>thường</a:t>
            </a:r>
            <a:r>
              <a:rPr lang="en-US" baseline="0" dirty="0"/>
              <a:t> </a:t>
            </a:r>
            <a:r>
              <a:rPr lang="en-US" baseline="0" dirty="0" err="1"/>
              <a:t>dẫn</a:t>
            </a:r>
            <a:r>
              <a:rPr lang="en-US" baseline="0" dirty="0"/>
              <a:t> </a:t>
            </a:r>
            <a:r>
              <a:rPr lang="en-US" baseline="0" dirty="0" err="1"/>
              <a:t>đến</a:t>
            </a:r>
            <a:r>
              <a:rPr lang="en-US" baseline="0" dirty="0"/>
              <a:t> </a:t>
            </a:r>
            <a:r>
              <a:rPr lang="en-US" baseline="0" dirty="0" err="1"/>
              <a:t>nhiều</a:t>
            </a:r>
            <a:r>
              <a:rPr lang="en-US" baseline="0" dirty="0"/>
              <a:t> </a:t>
            </a:r>
            <a:r>
              <a:rPr lang="en-US" baseline="0" dirty="0" err="1"/>
              <a:t>người</a:t>
            </a:r>
            <a:r>
              <a:rPr lang="en-US" baseline="0" dirty="0"/>
              <a:t> k </a:t>
            </a:r>
            <a:r>
              <a:rPr lang="en-US" baseline="0" dirty="0" err="1"/>
              <a:t>điều</a:t>
            </a:r>
            <a:r>
              <a:rPr lang="en-US" baseline="0" dirty="0"/>
              <a:t> </a:t>
            </a:r>
            <a:r>
              <a:rPr lang="en-US" baseline="0" dirty="0" err="1"/>
              <a:t>trị</a:t>
            </a:r>
            <a:r>
              <a:rPr lang="en-US" baseline="0"/>
              <a:t> </a:t>
            </a:r>
            <a:endParaRPr lang="en-US" dirty="0"/>
          </a:p>
        </p:txBody>
      </p:sp>
      <p:sp>
        <p:nvSpPr>
          <p:cNvPr id="4" name="Slide Number Placeholder 3"/>
          <p:cNvSpPr>
            <a:spLocks noGrp="1"/>
          </p:cNvSpPr>
          <p:nvPr>
            <p:ph type="sldNum" sz="quarter" idx="10"/>
          </p:nvPr>
        </p:nvSpPr>
        <p:spPr/>
        <p:txBody>
          <a:bodyPr/>
          <a:lstStyle/>
          <a:p>
            <a:fld id="{723C1E3E-FFAD-4CCB-A422-0EC4FF1D1DF2}"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miter lim="800000"/>
            <a:headEnd/>
            <a:tailEnd/>
          </a:ln>
        </p:spPr>
        <p:txBody>
          <a:bodyPr/>
          <a:lstStyle/>
          <a:p>
            <a:fld id="{3A75B778-6261-4A78-B47E-18ECDE7F79C2}" type="slidenum">
              <a:rPr lang="en-US"/>
              <a:pPr/>
              <a:t>8</a:t>
            </a:fld>
            <a:endParaRPr lang="en-US"/>
          </a:p>
        </p:txBody>
      </p:sp>
      <p:sp>
        <p:nvSpPr>
          <p:cNvPr id="70659" name="Rectangle 2"/>
          <p:cNvSpPr>
            <a:spLocks noGrp="1" noRot="1" noChangeAspect="1" noChangeArrowheads="1" noTextEdit="1"/>
          </p:cNvSpPr>
          <p:nvPr>
            <p:ph type="sldImg"/>
          </p:nvPr>
        </p:nvSpPr>
        <p:spPr>
          <a:xfrm>
            <a:off x="1138238" y="681038"/>
            <a:ext cx="4546600" cy="3409950"/>
          </a:xfrm>
          <a:ln/>
        </p:spPr>
      </p:sp>
      <p:sp>
        <p:nvSpPr>
          <p:cNvPr id="70660" name="Rectangle 3"/>
          <p:cNvSpPr>
            <a:spLocks noGrp="1" noChangeArrowheads="1"/>
          </p:cNvSpPr>
          <p:nvPr>
            <p:ph type="body" idx="1"/>
          </p:nvPr>
        </p:nvSpPr>
        <p:spPr>
          <a:xfrm>
            <a:off x="896938" y="4318000"/>
            <a:ext cx="5060950" cy="4206875"/>
          </a:xfrm>
          <a:noFill/>
        </p:spPr>
        <p:txBody>
          <a:bodyPr lIns="91058" tIns="45529" rIns="91058" bIns="45529"/>
          <a:lstStyle/>
          <a:p>
            <a:pPr eaLnBrk="1" hangingPunct="1"/>
            <a:r>
              <a:rPr lang="en-US"/>
              <a:t>Asthma is a chronic disease of the airways that causes recurrent and distressing episodes of wheezing, breathlessness, chest tightness, and nighttime or early morning coughing. Asthma can be difficult to diagnose and to differentiate from other respiratory illnesses. </a:t>
            </a:r>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eaLnBrk="1" hangingPunct="1"/>
            <a:endParaRPr lang="en-US"/>
          </a:p>
          <a:p>
            <a:pPr algn="ctr" eaLnBrk="1" hangingPunct="1"/>
            <a:endParaRPr lang="en-US"/>
          </a:p>
          <a:p>
            <a:pPr algn="ctr" eaLnBrk="1" hangingPunct="1"/>
            <a:endParaRPr lang="en-US"/>
          </a:p>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Dùng</a:t>
            </a:r>
            <a:r>
              <a:rPr lang="en-US" dirty="0"/>
              <a:t> </a:t>
            </a:r>
            <a:r>
              <a:rPr lang="en-US" dirty="0" err="1"/>
              <a:t>thuốc</a:t>
            </a:r>
            <a:r>
              <a:rPr lang="en-US" dirty="0"/>
              <a:t> </a:t>
            </a:r>
            <a:r>
              <a:rPr lang="en-US" dirty="0" err="1"/>
              <a:t>cắt</a:t>
            </a:r>
            <a:r>
              <a:rPr lang="en-US" dirty="0"/>
              <a:t> </a:t>
            </a:r>
            <a:r>
              <a:rPr lang="en-US" dirty="0" err="1"/>
              <a:t>cơn</a:t>
            </a:r>
            <a:r>
              <a:rPr lang="en-US" dirty="0"/>
              <a:t> </a:t>
            </a:r>
            <a:r>
              <a:rPr lang="en-US" dirty="0" err="1"/>
              <a:t>dạng</a:t>
            </a:r>
            <a:r>
              <a:rPr lang="en-US" dirty="0"/>
              <a:t> </a:t>
            </a:r>
            <a:r>
              <a:rPr lang="en-US" dirty="0" err="1"/>
              <a:t>xịt</a:t>
            </a:r>
            <a:r>
              <a:rPr lang="en-US" dirty="0"/>
              <a:t>, </a:t>
            </a:r>
            <a:r>
              <a:rPr lang="en-US" dirty="0" err="1"/>
              <a:t>hít</a:t>
            </a:r>
            <a:r>
              <a:rPr lang="en-US" dirty="0"/>
              <a:t>. Khi </a:t>
            </a:r>
            <a:r>
              <a:rPr lang="en-US" dirty="0" err="1"/>
              <a:t>có</a:t>
            </a:r>
            <a:r>
              <a:rPr lang="en-US" dirty="0"/>
              <a:t> </a:t>
            </a:r>
            <a:r>
              <a:rPr lang="en-US" dirty="0" err="1"/>
              <a:t>khó</a:t>
            </a:r>
            <a:r>
              <a:rPr lang="en-US" dirty="0"/>
              <a:t> </a:t>
            </a:r>
            <a:r>
              <a:rPr lang="en-US" dirty="0" err="1"/>
              <a:t>thở</a:t>
            </a:r>
            <a:r>
              <a:rPr lang="en-US" dirty="0"/>
              <a:t>:</a:t>
            </a:r>
          </a:p>
          <a:p>
            <a:r>
              <a:rPr lang="en-US" dirty="0"/>
              <a:t>1. </a:t>
            </a:r>
            <a:r>
              <a:rPr lang="en-US" dirty="0" err="1"/>
              <a:t>Ưu</a:t>
            </a:r>
            <a:r>
              <a:rPr lang="en-US" dirty="0"/>
              <a:t> </a:t>
            </a:r>
            <a:r>
              <a:rPr lang="en-US" dirty="0" err="1"/>
              <a:t>tiên</a:t>
            </a:r>
            <a:r>
              <a:rPr lang="en-US" dirty="0"/>
              <a:t> </a:t>
            </a:r>
            <a:r>
              <a:rPr lang="en-US" dirty="0" err="1"/>
              <a:t>thuốc</a:t>
            </a:r>
            <a:r>
              <a:rPr lang="en-US" dirty="0"/>
              <a:t> GPQ </a:t>
            </a:r>
            <a:r>
              <a:rPr lang="en-US" dirty="0" err="1"/>
              <a:t>tác</a:t>
            </a:r>
            <a:r>
              <a:rPr lang="en-US" dirty="0"/>
              <a:t> </a:t>
            </a:r>
            <a:r>
              <a:rPr lang="en-US" dirty="0" err="1"/>
              <a:t>dụng</a:t>
            </a:r>
            <a:r>
              <a:rPr lang="en-US" dirty="0"/>
              <a:t> </a:t>
            </a:r>
            <a:r>
              <a:rPr lang="en-US" dirty="0" err="1"/>
              <a:t>nhanh</a:t>
            </a:r>
            <a:r>
              <a:rPr lang="en-US" dirty="0"/>
              <a:t> SABA (</a:t>
            </a:r>
            <a:r>
              <a:rPr lang="en-US" dirty="0" err="1"/>
              <a:t>bình</a:t>
            </a:r>
            <a:r>
              <a:rPr lang="en-US" dirty="0"/>
              <a:t> </a:t>
            </a:r>
            <a:r>
              <a:rPr lang="en-US" dirty="0" err="1"/>
              <a:t>xịt</a:t>
            </a:r>
            <a:r>
              <a:rPr lang="en-US" dirty="0"/>
              <a:t> Ventolin 100µg </a:t>
            </a:r>
            <a:r>
              <a:rPr lang="en-US" dirty="0" err="1"/>
              <a:t>hoặc</a:t>
            </a:r>
            <a:r>
              <a:rPr lang="en-US" dirty="0"/>
              <a:t> </a:t>
            </a:r>
            <a:r>
              <a:rPr lang="en-US" dirty="0" err="1"/>
              <a:t>brycanyl</a:t>
            </a:r>
            <a:r>
              <a:rPr lang="en-US" dirty="0"/>
              <a:t> 250µg: 20 </a:t>
            </a:r>
            <a:r>
              <a:rPr lang="en-US" dirty="0" err="1"/>
              <a:t>phút</a:t>
            </a:r>
            <a:r>
              <a:rPr lang="en-US" dirty="0"/>
              <a:t> </a:t>
            </a:r>
            <a:r>
              <a:rPr lang="en-US" dirty="0" err="1"/>
              <a:t>đầu</a:t>
            </a:r>
            <a:r>
              <a:rPr lang="en-US" dirty="0"/>
              <a:t> </a:t>
            </a:r>
            <a:r>
              <a:rPr lang="en-US" dirty="0" err="1"/>
              <a:t>hít</a:t>
            </a:r>
            <a:r>
              <a:rPr lang="en-US"/>
              <a:t> 4-`10 LIỀU. </a:t>
            </a:r>
            <a:r>
              <a:rPr lang="en-US" dirty="0"/>
              <a:t>https://www.youtube.com/watch?v=P8jU61LwVCw</a:t>
            </a:r>
          </a:p>
        </p:txBody>
      </p:sp>
      <p:sp>
        <p:nvSpPr>
          <p:cNvPr id="4" name="Slide Number Placeholder 3"/>
          <p:cNvSpPr>
            <a:spLocks noGrp="1"/>
          </p:cNvSpPr>
          <p:nvPr>
            <p:ph type="sldNum" sz="quarter" idx="5"/>
          </p:nvPr>
        </p:nvSpPr>
        <p:spPr/>
        <p:txBody>
          <a:bodyPr/>
          <a:lstStyle/>
          <a:p>
            <a:fld id="{723C1E3E-FFAD-4CCB-A422-0EC4FF1D1DF2}" type="slidenum">
              <a:rPr lang="en-US" smtClean="0"/>
              <a:pPr/>
              <a:t>9</a:t>
            </a:fld>
            <a:endParaRPr lang="en-US"/>
          </a:p>
        </p:txBody>
      </p:sp>
    </p:spTree>
    <p:extLst>
      <p:ext uri="{BB962C8B-B14F-4D97-AF65-F5344CB8AC3E}">
        <p14:creationId xmlns:p14="http://schemas.microsoft.com/office/powerpoint/2010/main" val="60939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vi-VN"/>
          </a:p>
        </p:txBody>
      </p:sp>
      <p:sp>
        <p:nvSpPr>
          <p:cNvPr id="46084" name="Slide Number Placeholder 3"/>
          <p:cNvSpPr>
            <a:spLocks noGrp="1"/>
          </p:cNvSpPr>
          <p:nvPr>
            <p:ph type="sldNum" sz="quarter" idx="5"/>
          </p:nvPr>
        </p:nvSpPr>
        <p:spPr>
          <a:noFill/>
        </p:spPr>
        <p:txBody>
          <a:bodyPr/>
          <a:lstStyle/>
          <a:p>
            <a:fld id="{DC829B98-21C2-415A-9053-89B6CBFEBD84}"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AD36E19-67EC-4FEF-8F26-79A92CE0477B}" type="datetimeFigureOut">
              <a:rPr lang="en-US" smtClean="0"/>
              <a:pPr/>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74728-25D9-436D-B994-9B00140355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D36E19-67EC-4FEF-8F26-79A92CE0477B}" type="datetimeFigureOut">
              <a:rPr lang="en-US" smtClean="0"/>
              <a:pPr/>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74728-25D9-436D-B994-9B00140355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D36E19-67EC-4FEF-8F26-79A92CE0477B}" type="datetimeFigureOut">
              <a:rPr lang="en-US" smtClean="0"/>
              <a:pPr/>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74728-25D9-436D-B994-9B00140355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D36E19-67EC-4FEF-8F26-79A92CE0477B}" type="datetimeFigureOut">
              <a:rPr lang="en-US" smtClean="0"/>
              <a:pPr/>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74728-25D9-436D-B994-9B00140355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D36E19-67EC-4FEF-8F26-79A92CE0477B}" type="datetimeFigureOut">
              <a:rPr lang="en-US" smtClean="0"/>
              <a:pPr/>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74728-25D9-436D-B994-9B00140355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D36E19-67EC-4FEF-8F26-79A92CE0477B}" type="datetimeFigureOut">
              <a:rPr lang="en-US" smtClean="0"/>
              <a:pPr/>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74728-25D9-436D-B994-9B00140355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D36E19-67EC-4FEF-8F26-79A92CE0477B}" type="datetimeFigureOut">
              <a:rPr lang="en-US" smtClean="0"/>
              <a:pPr/>
              <a:t>2/28/2023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E74728-25D9-436D-B994-9B00140355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D36E19-67EC-4FEF-8F26-79A92CE0477B}" type="datetimeFigureOut">
              <a:rPr lang="en-US" smtClean="0"/>
              <a:pPr/>
              <a:t>2/28/2023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E74728-25D9-436D-B994-9B00140355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D36E19-67EC-4FEF-8F26-79A92CE0477B}" type="datetimeFigureOut">
              <a:rPr lang="en-US" smtClean="0"/>
              <a:pPr/>
              <a:t>2/28/2023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E74728-25D9-436D-B994-9B00140355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D36E19-67EC-4FEF-8F26-79A92CE0477B}" type="datetimeFigureOut">
              <a:rPr lang="en-US" smtClean="0"/>
              <a:pPr/>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74728-25D9-436D-B994-9B00140355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D36E19-67EC-4FEF-8F26-79A92CE0477B}" type="datetimeFigureOut">
              <a:rPr lang="en-US" smtClean="0"/>
              <a:pPr/>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74728-25D9-436D-B994-9B00140355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D36E19-67EC-4FEF-8F26-79A92CE0477B}" type="datetimeFigureOut">
              <a:rPr lang="en-US" smtClean="0"/>
              <a:pPr/>
              <a:t>2/28/2023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74728-25D9-436D-B994-9B00140355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jpe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file:///D:\GI&#193;O%20&#193;N\N&#7896;I%20H&#212;%20H&#7844;P\TRI&#7878;U%20CH&#7912;NG\What%20happens%20during%20an%20asthma%20attack-.mp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CSNB HEN PHẾ QUẢN</a:t>
            </a: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de-DE" b="1" dirty="0">
                <a:latin typeface="Times New Roman" pitchFamily="18" charset="0"/>
                <a:cs typeface="Times New Roman" pitchFamily="18" charset="0"/>
              </a:rPr>
              <a:t>Thuốc kiểm soát hen</a:t>
            </a:r>
            <a:endParaRPr lang="en-US" dirty="0">
              <a:latin typeface="Times New Roman" pitchFamily="18" charset="0"/>
              <a:cs typeface="Times New Roman" pitchFamily="18" charset="0"/>
            </a:endParaRPr>
          </a:p>
        </p:txBody>
      </p:sp>
      <p:sp>
        <p:nvSpPr>
          <p:cNvPr id="5" name="Chỗ dành sẵn cho Nội dung 4">
            <a:extLst>
              <a:ext uri="{FF2B5EF4-FFF2-40B4-BE49-F238E27FC236}">
                <a16:creationId xmlns:a16="http://schemas.microsoft.com/office/drawing/2014/main" id="{552F5A14-68CB-0013-9348-65ACBD32ACA5}"/>
              </a:ext>
            </a:extLst>
          </p:cNvPr>
          <p:cNvSpPr>
            <a:spLocks noGrp="1"/>
          </p:cNvSpPr>
          <p:nvPr>
            <p:ph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txBody>
          <a:bodyPr>
            <a:normAutofit fontScale="40000" lnSpcReduction="20000"/>
          </a:bodyPr>
          <a:lstStyle/>
          <a:p>
            <a:pPr marL="514350" indent="-514350">
              <a:lnSpc>
                <a:spcPct val="170000"/>
              </a:lnSpc>
              <a:spcBef>
                <a:spcPts val="0"/>
              </a:spcBef>
              <a:buAutoNum type="arabicPeriod"/>
            </a:pPr>
            <a:r>
              <a:rPr lang="nb-NO" sz="4300" dirty="0"/>
              <a:t>Bệnh nhân nam, 65 tuổi vào viện khám vì lý do khó thở.</a:t>
            </a:r>
          </a:p>
          <a:p>
            <a:pPr marL="514350" indent="-514350">
              <a:lnSpc>
                <a:spcPct val="170000"/>
              </a:lnSpc>
              <a:spcBef>
                <a:spcPts val="0"/>
              </a:spcBef>
              <a:buAutoNum type="arabicPeriod"/>
            </a:pPr>
            <a:r>
              <a:rPr lang="nb-NO" sz="4300" dirty="0"/>
              <a:t> 1 tuần trước khi vào viện người bệnh ho nhiều thành cơn, kèm theo khạc đờm vàng. Sau đó người bệnh xuất hiện khó thở liên tục tăng dần, đã dùng thuốc tại nhà nhưng không đỡ, qua thăm khám người bệnh được chẩn đoán hen phế quản bội nhiễm.</a:t>
            </a:r>
          </a:p>
          <a:p>
            <a:pPr marL="514350" indent="-514350">
              <a:lnSpc>
                <a:spcPct val="170000"/>
              </a:lnSpc>
              <a:spcBef>
                <a:spcPts val="0"/>
              </a:spcBef>
              <a:buAutoNum type="arabicPeriod"/>
            </a:pPr>
            <a:r>
              <a:rPr lang="nb-NO" sz="4300" dirty="0"/>
              <a:t>Tiền sử hen phế quản 2 năm, không dùng xịt thường xuyên theo y lệnh của bác sỹ.</a:t>
            </a:r>
          </a:p>
          <a:p>
            <a:pPr marL="514350" indent="-514350">
              <a:lnSpc>
                <a:spcPct val="170000"/>
              </a:lnSpc>
              <a:spcBef>
                <a:spcPts val="0"/>
              </a:spcBef>
              <a:buAutoNum type="arabicPeriod"/>
            </a:pPr>
            <a:r>
              <a:rPr lang="nb-NO" sz="4300" dirty="0"/>
              <a:t> Hiện tại: Người bệnh tỉnh, tiếp xúc được, mệt, nói ngắt quãng. Người bệnh có khó thở, ho nhiều và khạc đờm vàng đặc. Ăn kém, đêm ngủ được 3-4 giờ. Đo dấu hiệu sinh tồn: nhịp thở 28lần/phút,  T</a:t>
            </a:r>
            <a:r>
              <a:rPr lang="nb-NO" sz="4300" baseline="30000" dirty="0"/>
              <a:t>0</a:t>
            </a:r>
            <a:r>
              <a:rPr lang="nb-NO" sz="4300" dirty="0"/>
              <a:t>:  38</a:t>
            </a:r>
            <a:r>
              <a:rPr lang="nb-NO" sz="4300" baseline="30000" dirty="0"/>
              <a:t>0 </a:t>
            </a:r>
            <a:r>
              <a:rPr lang="nb-NO" sz="4300" dirty="0"/>
              <a:t>5, huyết áp: 130/80mmHg, mạch đều: 95lần/phút. Lồng ngực cân đối, di động theo nhịp thở, co kéo cơ hô hấp phụ, ral rít hai bên phổi. </a:t>
            </a:r>
            <a:endParaRPr lang="en-US" sz="4300" dirty="0"/>
          </a:p>
          <a:p>
            <a:pPr>
              <a:lnSpc>
                <a:spcPct val="170000"/>
              </a:lnSpc>
              <a:spcBef>
                <a:spcPts val="0"/>
              </a:spcBef>
              <a:buNone/>
            </a:pPr>
            <a:r>
              <a:rPr lang="nb-NO" sz="4300" dirty="0"/>
              <a:t>Y lệnh: </a:t>
            </a:r>
            <a:endParaRPr lang="en-US" sz="4300" dirty="0"/>
          </a:p>
          <a:p>
            <a:pPr>
              <a:lnSpc>
                <a:spcPct val="170000"/>
              </a:lnSpc>
              <a:spcBef>
                <a:spcPts val="0"/>
              </a:spcBef>
              <a:buNone/>
            </a:pPr>
            <a:r>
              <a:rPr lang="nb-NO" sz="4300" dirty="0"/>
              <a:t>    Salbutamol 40mg × 01 lọ</a:t>
            </a:r>
            <a:endParaRPr lang="en-US" sz="4300" dirty="0"/>
          </a:p>
          <a:p>
            <a:pPr>
              <a:lnSpc>
                <a:spcPct val="170000"/>
              </a:lnSpc>
              <a:spcBef>
                <a:spcPts val="0"/>
              </a:spcBef>
              <a:buNone/>
            </a:pPr>
            <a:r>
              <a:rPr lang="nb-NO" sz="4300" dirty="0"/>
              <a:t>     Glucose 5% × 300ml</a:t>
            </a:r>
            <a:endParaRPr lang="en-US" sz="4300" dirty="0"/>
          </a:p>
          <a:p>
            <a:pPr>
              <a:lnSpc>
                <a:spcPct val="170000"/>
              </a:lnSpc>
              <a:spcBef>
                <a:spcPts val="0"/>
              </a:spcBef>
              <a:buNone/>
            </a:pPr>
            <a:r>
              <a:rPr lang="nb-NO" sz="4300" dirty="0"/>
              <a:t>Truyền tĩnh mạch 80 giọt/phút</a:t>
            </a:r>
            <a:endParaRPr lang="en-US" sz="4300" dirty="0"/>
          </a:p>
          <a:p>
            <a:pPr>
              <a:lnSpc>
                <a:spcPct val="170000"/>
              </a:lnSpc>
              <a:spcBef>
                <a:spcPts val="0"/>
              </a:spcBef>
              <a:buNone/>
            </a:pPr>
            <a:r>
              <a:rPr lang="nb-NO" sz="4300" dirty="0"/>
              <a:t>1. Cefotaxim 1g × 03 lọ chia 3 lần, mỗi lần 1 lọ Tiêm tĩnh mạch chậm 8 giờ-14 giờ -20 giờ</a:t>
            </a:r>
            <a:endParaRPr lang="en-US" sz="4300" dirty="0"/>
          </a:p>
          <a:p>
            <a:pPr>
              <a:lnSpc>
                <a:spcPct val="170000"/>
              </a:lnSpc>
              <a:spcBef>
                <a:spcPts val="0"/>
              </a:spcBef>
              <a:buNone/>
            </a:pPr>
            <a:r>
              <a:rPr lang="nb-NO" sz="4300" dirty="0"/>
              <a:t>1. Hydrocortisol × 2 lọ, chia 2 lần, mỗi lần 1 lọ Tiêm tĩnh mạch chậm 8 giờ, 20 giờ</a:t>
            </a:r>
            <a:endParaRPr lang="en-US" sz="4300" dirty="0"/>
          </a:p>
          <a:p>
            <a:pPr>
              <a:lnSpc>
                <a:spcPct val="170000"/>
              </a:lnSpc>
              <a:spcBef>
                <a:spcPts val="0"/>
              </a:spcBef>
              <a:buNone/>
            </a:pPr>
            <a:r>
              <a:rPr lang="nb-NO" sz="4300" dirty="0"/>
              <a:t>Ventolin 2.5ml ×06 nang chia 3 lần, mỗi lần 2 nang, Khí dung 8 giờ-14 giờ -20 giờ</a:t>
            </a:r>
            <a:endParaRPr lang="en-US" sz="4300" dirty="0"/>
          </a:p>
          <a:p>
            <a:pPr>
              <a:lnSpc>
                <a:spcPct val="170000"/>
              </a:lnSpc>
              <a:spcBef>
                <a:spcPts val="0"/>
              </a:spcBef>
              <a:buNone/>
            </a:pPr>
            <a:r>
              <a:rPr lang="nb-NO" sz="4300" dirty="0"/>
              <a:t>Đầu cao, thở oxy gọng 2 l/phut</a:t>
            </a:r>
            <a:endParaRPr lang="en-US" sz="4300" dirty="0"/>
          </a:p>
          <a:p>
            <a:pPr>
              <a:lnSpc>
                <a:spcPct val="170000"/>
              </a:lnSpc>
              <a:spcBef>
                <a:spcPts val="0"/>
              </a:spcBef>
            </a:pPr>
            <a:endParaRPr lang="en-US" sz="3800" dirty="0"/>
          </a:p>
        </p:txBody>
      </p:sp>
      <p:sp>
        <p:nvSpPr>
          <p:cNvPr id="4" name="Left Brace 3"/>
          <p:cNvSpPr/>
          <p:nvPr/>
        </p:nvSpPr>
        <p:spPr>
          <a:xfrm>
            <a:off x="228600" y="3962400"/>
            <a:ext cx="45719" cy="685800"/>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vi-V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Câu</a:t>
            </a:r>
            <a:r>
              <a:rPr lang="en-US" dirty="0"/>
              <a:t> </a:t>
            </a:r>
            <a:r>
              <a:rPr lang="en-US" dirty="0" err="1"/>
              <a:t>hỏi</a:t>
            </a:r>
            <a:r>
              <a:rPr lang="en-US" dirty="0"/>
              <a:t> </a:t>
            </a:r>
            <a:r>
              <a:rPr lang="en-US" dirty="0" err="1"/>
              <a:t>thi</a:t>
            </a:r>
            <a:endParaRPr lang="en-US"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pPr marL="514350" indent="-514350">
              <a:lnSpc>
                <a:spcPct val="160000"/>
              </a:lnSpc>
              <a:buAutoNum type="arabicPeriod"/>
            </a:pP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cơn</a:t>
            </a:r>
            <a:r>
              <a:rPr lang="en-US" dirty="0">
                <a:latin typeface="Times New Roman" panose="02020603050405020304" pitchFamily="18" charset="0"/>
                <a:cs typeface="Times New Roman" panose="02020603050405020304" pitchFamily="18" charset="0"/>
              </a:rPr>
              <a:t> hen </a:t>
            </a:r>
            <a:r>
              <a:rPr lang="en-US" dirty="0" err="1">
                <a:latin typeface="Times New Roman" panose="02020603050405020304" pitchFamily="18" charset="0"/>
                <a:cs typeface="Times New Roman" panose="02020603050405020304" pitchFamily="18" charset="0"/>
              </a:rPr>
              <a:t>phế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quản</a:t>
            </a:r>
            <a:r>
              <a:rPr lang="en-US" dirty="0">
                <a:latin typeface="Times New Roman" panose="02020603050405020304" pitchFamily="18" charset="0"/>
                <a:cs typeface="Times New Roman" panose="02020603050405020304" pitchFamily="18" charset="0"/>
              </a:rPr>
              <a:t>?</a:t>
            </a:r>
          </a:p>
          <a:p>
            <a:pPr marL="0" indent="0">
              <a:lnSpc>
                <a:spcPct val="160000"/>
              </a:lnSpc>
              <a:buNone/>
            </a:pPr>
            <a:r>
              <a:rPr lang="en-US" dirty="0" err="1">
                <a:latin typeface="Times New Roman" panose="02020603050405020304" pitchFamily="18" charset="0"/>
                <a:cs typeface="Times New Roman" panose="02020603050405020304" pitchFamily="18" charset="0"/>
              </a:rPr>
              <a:t>Liệt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TC LS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tỏ</a:t>
            </a:r>
            <a:r>
              <a:rPr lang="en-US" dirty="0">
                <a:latin typeface="Times New Roman" panose="02020603050405020304" pitchFamily="18" charset="0"/>
                <a:cs typeface="Times New Roman" panose="02020603050405020304" pitchFamily="18" charset="0"/>
              </a:rPr>
              <a:t> NB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bệnh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cơn</a:t>
            </a:r>
            <a:r>
              <a:rPr lang="en-US" dirty="0">
                <a:latin typeface="Times New Roman" panose="02020603050405020304" pitchFamily="18" charset="0"/>
                <a:cs typeface="Times New Roman" panose="02020603050405020304" pitchFamily="18" charset="0"/>
              </a:rPr>
              <a:t> hen? </a:t>
            </a:r>
          </a:p>
          <a:p>
            <a:pPr algn="just">
              <a:lnSpc>
                <a:spcPct val="160000"/>
              </a:lnSpc>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hen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phế</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quản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Liệt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kê</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TC LS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NB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bội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nhiễm</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nSpc>
                <a:spcPct val="160000"/>
              </a:lnSpc>
              <a:buNone/>
            </a:pP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Xác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bệnh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a:t>
            </a:r>
          </a:p>
          <a:p>
            <a:pPr marL="0" indent="0">
              <a:lnSpc>
                <a:spcPct val="160000"/>
              </a:lnSpc>
              <a:buNone/>
            </a:pPr>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can </a:t>
            </a:r>
            <a:r>
              <a:rPr lang="en-US" dirty="0" err="1">
                <a:latin typeface="Times New Roman" panose="02020603050405020304" pitchFamily="18" charset="0"/>
                <a:cs typeface="Times New Roman" panose="02020603050405020304" pitchFamily="18" charset="0"/>
              </a:rPr>
              <a:t>thiệp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bệnh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a:t>
            </a:r>
          </a:p>
          <a:p>
            <a:pPr marL="514350" indent="-514350">
              <a:lnSpc>
                <a:spcPct val="160000"/>
              </a:lnSpc>
              <a:buAutoNum type="arabicPeriod"/>
            </a:pPr>
            <a:endParaRPr lang="en-US" dirty="0">
              <a:latin typeface="Times New Roman" panose="02020603050405020304" pitchFamily="18" charset="0"/>
              <a:cs typeface="Times New Roman" panose="02020603050405020304" pitchFamily="18" charset="0"/>
            </a:endParaRPr>
          </a:p>
          <a:p>
            <a:pPr marL="514350" indent="-514350">
              <a:buAutoNum type="arabicPeriod"/>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57200"/>
            <a:ext cx="8229600" cy="792163"/>
          </a:xfrm>
        </p:spPr>
        <p:txBody>
          <a:bodyPr>
            <a:normAutofit fontScale="90000"/>
          </a:bodyPr>
          <a:lstStyle/>
          <a:p>
            <a:pPr eaLnBrk="1" hangingPunct="1"/>
            <a:r>
              <a:rPr lang="en-US" sz="3200" b="1">
                <a:solidFill>
                  <a:srgbClr val="FF6600"/>
                </a:solidFill>
              </a:rPr>
              <a:t>Giáo dục SK</a:t>
            </a:r>
            <a:r>
              <a:rPr lang="en-US" sz="3200" b="1"/>
              <a:t> cho NB hen phế quản</a:t>
            </a:r>
            <a:br>
              <a:rPr lang="en-US" sz="3200"/>
            </a:br>
            <a:endParaRPr lang="en-US" sz="3200"/>
          </a:p>
        </p:txBody>
      </p:sp>
      <p:sp>
        <p:nvSpPr>
          <p:cNvPr id="26627" name="Rectangle 3"/>
          <p:cNvSpPr>
            <a:spLocks noGrp="1" noChangeArrowheads="1"/>
          </p:cNvSpPr>
          <p:nvPr>
            <p:ph type="body" idx="1"/>
          </p:nvPr>
        </p:nvSpPr>
        <p:spPr>
          <a:xfrm>
            <a:off x="457200" y="1066800"/>
            <a:ext cx="8229600" cy="6248400"/>
          </a:xfrm>
        </p:spPr>
        <p:txBody>
          <a:bodyPr/>
          <a:lstStyle/>
          <a:p>
            <a:pPr eaLnBrk="1" hangingPunct="1"/>
            <a:r>
              <a:rPr lang="en-US" b="1" dirty="0" err="1">
                <a:solidFill>
                  <a:srgbClr val="FF6600"/>
                </a:solidFill>
              </a:rPr>
              <a:t>Tránh</a:t>
            </a:r>
            <a:r>
              <a:rPr lang="en-US" b="1" dirty="0">
                <a:solidFill>
                  <a:srgbClr val="FF6600"/>
                </a:solidFill>
              </a:rPr>
              <a:t> </a:t>
            </a:r>
            <a:r>
              <a:rPr lang="en-US" b="1" dirty="0" err="1"/>
              <a:t>các</a:t>
            </a:r>
            <a:r>
              <a:rPr lang="en-US" b="1" dirty="0"/>
              <a:t> </a:t>
            </a:r>
            <a:r>
              <a:rPr lang="en-US" b="1" dirty="0" err="1">
                <a:solidFill>
                  <a:srgbClr val="FF6600"/>
                </a:solidFill>
              </a:rPr>
              <a:t>yếu</a:t>
            </a:r>
            <a:r>
              <a:rPr lang="en-US" b="1" dirty="0">
                <a:solidFill>
                  <a:srgbClr val="FF6600"/>
                </a:solidFill>
              </a:rPr>
              <a:t> </a:t>
            </a:r>
            <a:r>
              <a:rPr lang="en-US" b="1" dirty="0" err="1">
                <a:solidFill>
                  <a:srgbClr val="FF6600"/>
                </a:solidFill>
              </a:rPr>
              <a:t>tố</a:t>
            </a:r>
            <a:r>
              <a:rPr lang="en-US" b="1" dirty="0"/>
              <a:t> </a:t>
            </a:r>
            <a:r>
              <a:rPr lang="en-US" b="1" dirty="0" err="1"/>
              <a:t>nguy</a:t>
            </a:r>
            <a:r>
              <a:rPr lang="en-US" b="1" dirty="0"/>
              <a:t> </a:t>
            </a:r>
            <a:r>
              <a:rPr lang="en-US" b="1" dirty="0" err="1"/>
              <a:t>cơ</a:t>
            </a:r>
            <a:r>
              <a:rPr lang="en-US" b="1" dirty="0"/>
              <a:t> </a:t>
            </a:r>
            <a:r>
              <a:rPr lang="en-US" b="1" dirty="0" err="1">
                <a:solidFill>
                  <a:srgbClr val="FF6600"/>
                </a:solidFill>
              </a:rPr>
              <a:t>bùng</a:t>
            </a:r>
            <a:r>
              <a:rPr lang="en-US" b="1" dirty="0">
                <a:solidFill>
                  <a:srgbClr val="FF6600"/>
                </a:solidFill>
              </a:rPr>
              <a:t> </a:t>
            </a:r>
            <a:r>
              <a:rPr lang="en-US" b="1" dirty="0" err="1">
                <a:solidFill>
                  <a:srgbClr val="FF6600"/>
                </a:solidFill>
              </a:rPr>
              <a:t>phát</a:t>
            </a:r>
            <a:r>
              <a:rPr lang="en-US" b="1" dirty="0">
                <a:solidFill>
                  <a:srgbClr val="FF6600"/>
                </a:solidFill>
              </a:rPr>
              <a:t> </a:t>
            </a:r>
            <a:r>
              <a:rPr lang="en-US" b="1" dirty="0" err="1">
                <a:solidFill>
                  <a:srgbClr val="FF6600"/>
                </a:solidFill>
              </a:rPr>
              <a:t>cơn</a:t>
            </a:r>
            <a:r>
              <a:rPr lang="en-US" b="1" dirty="0">
                <a:solidFill>
                  <a:srgbClr val="FF6600"/>
                </a:solidFill>
              </a:rPr>
              <a:t> hen.</a:t>
            </a:r>
          </a:p>
          <a:p>
            <a:pPr eaLnBrk="1" hangingPunct="1"/>
            <a:r>
              <a:rPr lang="en-US" b="1" dirty="0" err="1"/>
              <a:t>Kỹ</a:t>
            </a:r>
            <a:r>
              <a:rPr lang="en-US" b="1" dirty="0"/>
              <a:t> </a:t>
            </a:r>
            <a:r>
              <a:rPr lang="en-US" b="1" dirty="0" err="1"/>
              <a:t>thuật</a:t>
            </a:r>
            <a:r>
              <a:rPr lang="en-US" b="1" dirty="0"/>
              <a:t> </a:t>
            </a:r>
            <a:r>
              <a:rPr lang="en-US" b="1" dirty="0" err="1">
                <a:solidFill>
                  <a:srgbClr val="FF6600"/>
                </a:solidFill>
              </a:rPr>
              <a:t>sử</a:t>
            </a:r>
            <a:r>
              <a:rPr lang="en-US" b="1" dirty="0">
                <a:solidFill>
                  <a:srgbClr val="FF6600"/>
                </a:solidFill>
              </a:rPr>
              <a:t> </a:t>
            </a:r>
            <a:r>
              <a:rPr lang="en-US" b="1" dirty="0" err="1">
                <a:solidFill>
                  <a:srgbClr val="FF6600"/>
                </a:solidFill>
              </a:rPr>
              <a:t>dụng</a:t>
            </a:r>
            <a:r>
              <a:rPr lang="en-US" b="1" dirty="0">
                <a:solidFill>
                  <a:srgbClr val="FF6600"/>
                </a:solidFill>
              </a:rPr>
              <a:t> </a:t>
            </a:r>
            <a:r>
              <a:rPr lang="en-US" b="1" dirty="0" err="1">
                <a:solidFill>
                  <a:srgbClr val="FF6600"/>
                </a:solidFill>
              </a:rPr>
              <a:t>thuốc</a:t>
            </a:r>
            <a:r>
              <a:rPr lang="en-US" b="1" dirty="0">
                <a:solidFill>
                  <a:srgbClr val="FF6600"/>
                </a:solidFill>
              </a:rPr>
              <a:t> </a:t>
            </a:r>
            <a:r>
              <a:rPr lang="en-US" b="1" dirty="0" err="1">
                <a:solidFill>
                  <a:srgbClr val="FF6600"/>
                </a:solidFill>
              </a:rPr>
              <a:t>đúng</a:t>
            </a:r>
            <a:r>
              <a:rPr lang="en-US" b="1" dirty="0"/>
              <a:t>.</a:t>
            </a:r>
          </a:p>
          <a:p>
            <a:pPr eaLnBrk="1" hangingPunct="1"/>
            <a:r>
              <a:rPr lang="en-US" b="1" dirty="0" err="1"/>
              <a:t>Hiểu</a:t>
            </a:r>
            <a:r>
              <a:rPr lang="en-US" b="1" dirty="0"/>
              <a:t> </a:t>
            </a:r>
            <a:r>
              <a:rPr lang="en-US" b="1" dirty="0" err="1"/>
              <a:t>rõ</a:t>
            </a:r>
            <a:r>
              <a:rPr lang="en-US" b="1" dirty="0"/>
              <a:t> </a:t>
            </a:r>
            <a:r>
              <a:rPr lang="en-US" b="1" dirty="0" err="1"/>
              <a:t>sự</a:t>
            </a:r>
            <a:r>
              <a:rPr lang="en-US" b="1" dirty="0"/>
              <a:t> </a:t>
            </a:r>
            <a:r>
              <a:rPr lang="en-US" b="1" dirty="0" err="1"/>
              <a:t>khác</a:t>
            </a:r>
            <a:r>
              <a:rPr lang="en-US" b="1" dirty="0"/>
              <a:t> </a:t>
            </a:r>
            <a:r>
              <a:rPr lang="en-US" b="1" dirty="0" err="1"/>
              <a:t>biệt</a:t>
            </a:r>
            <a:r>
              <a:rPr lang="en-US" b="1" dirty="0"/>
              <a:t> </a:t>
            </a:r>
            <a:r>
              <a:rPr lang="en-US" b="1" dirty="0" err="1"/>
              <a:t>giữa</a:t>
            </a:r>
            <a:r>
              <a:rPr lang="en-US" b="1" dirty="0"/>
              <a:t> </a:t>
            </a:r>
            <a:r>
              <a:rPr lang="en-US" b="1" dirty="0" err="1">
                <a:solidFill>
                  <a:srgbClr val="FF6600"/>
                </a:solidFill>
              </a:rPr>
              <a:t>điều</a:t>
            </a:r>
            <a:r>
              <a:rPr lang="en-US" b="1" dirty="0">
                <a:solidFill>
                  <a:srgbClr val="FF6600"/>
                </a:solidFill>
              </a:rPr>
              <a:t> </a:t>
            </a:r>
            <a:r>
              <a:rPr lang="en-US" b="1" dirty="0" err="1">
                <a:solidFill>
                  <a:srgbClr val="FF6600"/>
                </a:solidFill>
              </a:rPr>
              <a:t>trị</a:t>
            </a:r>
            <a:r>
              <a:rPr lang="en-US" b="1" dirty="0">
                <a:solidFill>
                  <a:srgbClr val="FF6600"/>
                </a:solidFill>
              </a:rPr>
              <a:t> </a:t>
            </a:r>
            <a:r>
              <a:rPr lang="en-US" b="1" dirty="0" err="1">
                <a:solidFill>
                  <a:srgbClr val="FF6600"/>
                </a:solidFill>
              </a:rPr>
              <a:t>cắt</a:t>
            </a:r>
            <a:r>
              <a:rPr lang="en-US" b="1" dirty="0">
                <a:solidFill>
                  <a:srgbClr val="FF6600"/>
                </a:solidFill>
              </a:rPr>
              <a:t> </a:t>
            </a:r>
            <a:r>
              <a:rPr lang="en-US" b="1" dirty="0" err="1">
                <a:solidFill>
                  <a:srgbClr val="FF6600"/>
                </a:solidFill>
              </a:rPr>
              <a:t>cơn</a:t>
            </a:r>
            <a:r>
              <a:rPr lang="en-US" b="1" dirty="0"/>
              <a:t> </a:t>
            </a:r>
            <a:r>
              <a:rPr lang="en-US" b="1" dirty="0" err="1"/>
              <a:t>và</a:t>
            </a:r>
            <a:r>
              <a:rPr lang="en-US" b="1" dirty="0"/>
              <a:t> </a:t>
            </a:r>
            <a:r>
              <a:rPr lang="en-US" b="1" dirty="0" err="1">
                <a:solidFill>
                  <a:srgbClr val="FF6600"/>
                </a:solidFill>
              </a:rPr>
              <a:t>điều</a:t>
            </a:r>
            <a:r>
              <a:rPr lang="en-US" b="1" dirty="0">
                <a:solidFill>
                  <a:srgbClr val="FF6600"/>
                </a:solidFill>
              </a:rPr>
              <a:t> </a:t>
            </a:r>
            <a:r>
              <a:rPr lang="en-US" b="1" dirty="0" err="1">
                <a:solidFill>
                  <a:srgbClr val="FF6600"/>
                </a:solidFill>
              </a:rPr>
              <a:t>trị</a:t>
            </a:r>
            <a:r>
              <a:rPr lang="en-US" b="1" dirty="0">
                <a:solidFill>
                  <a:srgbClr val="FF6600"/>
                </a:solidFill>
              </a:rPr>
              <a:t> </a:t>
            </a:r>
            <a:r>
              <a:rPr lang="en-US" b="1" dirty="0" err="1">
                <a:solidFill>
                  <a:srgbClr val="FF6600"/>
                </a:solidFill>
              </a:rPr>
              <a:t>dự</a:t>
            </a:r>
            <a:r>
              <a:rPr lang="en-US" b="1" dirty="0">
                <a:solidFill>
                  <a:srgbClr val="FF6600"/>
                </a:solidFill>
              </a:rPr>
              <a:t> </a:t>
            </a:r>
            <a:r>
              <a:rPr lang="en-US" b="1" dirty="0" err="1">
                <a:solidFill>
                  <a:srgbClr val="FF6600"/>
                </a:solidFill>
              </a:rPr>
              <a:t>phòng</a:t>
            </a:r>
            <a:r>
              <a:rPr lang="en-US" b="1" dirty="0">
                <a:solidFill>
                  <a:srgbClr val="FF6600"/>
                </a:solidFill>
              </a:rPr>
              <a:t> hen</a:t>
            </a:r>
            <a:r>
              <a:rPr lang="en-US" b="1" dirty="0"/>
              <a:t>.</a:t>
            </a:r>
          </a:p>
          <a:p>
            <a:pPr eaLnBrk="1" hangingPunct="1"/>
            <a:r>
              <a:rPr lang="en-US" b="1" dirty="0" err="1"/>
              <a:t>Cách</a:t>
            </a:r>
            <a:r>
              <a:rPr lang="en-US" b="1" dirty="0"/>
              <a:t> </a:t>
            </a:r>
            <a:r>
              <a:rPr lang="en-US" b="1" dirty="0" err="1"/>
              <a:t>phục</a:t>
            </a:r>
            <a:r>
              <a:rPr lang="en-US" b="1" dirty="0"/>
              <a:t> </a:t>
            </a:r>
            <a:r>
              <a:rPr lang="en-US" b="1" dirty="0" err="1"/>
              <a:t>hồi</a:t>
            </a:r>
            <a:r>
              <a:rPr lang="en-US" b="1" dirty="0"/>
              <a:t> </a:t>
            </a:r>
            <a:r>
              <a:rPr lang="en-US" b="1" dirty="0" err="1"/>
              <a:t>chức</a:t>
            </a:r>
            <a:r>
              <a:rPr lang="en-US" b="1" dirty="0"/>
              <a:t> </a:t>
            </a:r>
            <a:r>
              <a:rPr lang="en-US" b="1" dirty="0" err="1"/>
              <a:t>năng</a:t>
            </a:r>
            <a:r>
              <a:rPr lang="en-US" b="1" dirty="0"/>
              <a:t> </a:t>
            </a:r>
            <a:r>
              <a:rPr lang="en-US" b="1" dirty="0" err="1"/>
              <a:t>hô</a:t>
            </a:r>
            <a:r>
              <a:rPr lang="en-US" b="1" dirty="0"/>
              <a:t> </a:t>
            </a:r>
            <a:r>
              <a:rPr lang="en-US" b="1" dirty="0" err="1"/>
              <a:t>hấp</a:t>
            </a:r>
            <a:r>
              <a:rPr lang="en-US" b="1" dirty="0"/>
              <a:t>: </a:t>
            </a:r>
            <a:r>
              <a:rPr lang="en-US" b="1" dirty="0" err="1">
                <a:solidFill>
                  <a:srgbClr val="FF6600"/>
                </a:solidFill>
              </a:rPr>
              <a:t>tập</a:t>
            </a:r>
            <a:r>
              <a:rPr lang="en-US" b="1" dirty="0">
                <a:solidFill>
                  <a:srgbClr val="FF6600"/>
                </a:solidFill>
              </a:rPr>
              <a:t> </a:t>
            </a:r>
            <a:r>
              <a:rPr lang="en-US" b="1" dirty="0" err="1">
                <a:solidFill>
                  <a:srgbClr val="FF6600"/>
                </a:solidFill>
              </a:rPr>
              <a:t>thở</a:t>
            </a:r>
            <a:r>
              <a:rPr lang="en-US" b="1" dirty="0">
                <a:solidFill>
                  <a:srgbClr val="FF6600"/>
                </a:solidFill>
              </a:rPr>
              <a:t>, </a:t>
            </a:r>
            <a:r>
              <a:rPr lang="en-US" b="1" dirty="0" err="1">
                <a:solidFill>
                  <a:srgbClr val="FF6600"/>
                </a:solidFill>
              </a:rPr>
              <a:t>tập</a:t>
            </a:r>
            <a:r>
              <a:rPr lang="en-US" b="1" dirty="0">
                <a:solidFill>
                  <a:srgbClr val="FF6600"/>
                </a:solidFill>
              </a:rPr>
              <a:t> ho.</a:t>
            </a:r>
          </a:p>
          <a:p>
            <a:pPr eaLnBrk="1" hangingPunct="1"/>
            <a:r>
              <a:rPr lang="en-US" b="1" dirty="0" err="1">
                <a:solidFill>
                  <a:srgbClr val="FF6600"/>
                </a:solidFill>
              </a:rPr>
              <a:t>Tự</a:t>
            </a:r>
            <a:r>
              <a:rPr lang="en-US" b="1" dirty="0">
                <a:solidFill>
                  <a:srgbClr val="FF6600"/>
                </a:solidFill>
              </a:rPr>
              <a:t> </a:t>
            </a:r>
            <a:r>
              <a:rPr lang="en-US" b="1" dirty="0" err="1">
                <a:solidFill>
                  <a:srgbClr val="FF6600"/>
                </a:solidFill>
              </a:rPr>
              <a:t>theo</a:t>
            </a:r>
            <a:r>
              <a:rPr lang="en-US" b="1" dirty="0">
                <a:solidFill>
                  <a:srgbClr val="FF6600"/>
                </a:solidFill>
              </a:rPr>
              <a:t> </a:t>
            </a:r>
            <a:r>
              <a:rPr lang="en-US" b="1" dirty="0" err="1">
                <a:solidFill>
                  <a:srgbClr val="FF6600"/>
                </a:solidFill>
              </a:rPr>
              <a:t>dõi</a:t>
            </a:r>
            <a:r>
              <a:rPr lang="en-US" b="1" dirty="0"/>
              <a:t> </a:t>
            </a:r>
            <a:r>
              <a:rPr lang="en-US" b="1" dirty="0" err="1"/>
              <a:t>bệnh</a:t>
            </a:r>
            <a:r>
              <a:rPr lang="en-US" b="1" dirty="0"/>
              <a:t> hen. </a:t>
            </a:r>
            <a:r>
              <a:rPr lang="en-US" b="1" dirty="0" err="1">
                <a:solidFill>
                  <a:srgbClr val="FF6600"/>
                </a:solidFill>
              </a:rPr>
              <a:t>Phát</a:t>
            </a:r>
            <a:r>
              <a:rPr lang="en-US" b="1" dirty="0">
                <a:solidFill>
                  <a:srgbClr val="FF6600"/>
                </a:solidFill>
              </a:rPr>
              <a:t> </a:t>
            </a:r>
            <a:r>
              <a:rPr lang="en-US" b="1" dirty="0" err="1">
                <a:solidFill>
                  <a:srgbClr val="FF6600"/>
                </a:solidFill>
              </a:rPr>
              <a:t>hiện</a:t>
            </a:r>
            <a:r>
              <a:rPr lang="en-US" b="1" dirty="0"/>
              <a:t> </a:t>
            </a:r>
            <a:r>
              <a:rPr lang="en-US" b="1" err="1"/>
              <a:t>các</a:t>
            </a:r>
            <a:r>
              <a:rPr lang="en-US" b="1"/>
              <a:t> </a:t>
            </a:r>
            <a:r>
              <a:rPr lang="en-US" b="1">
                <a:solidFill>
                  <a:srgbClr val="FF6600"/>
                </a:solidFill>
              </a:rPr>
              <a:t>TC </a:t>
            </a:r>
            <a:r>
              <a:rPr lang="en-US" b="1" dirty="0">
                <a:solidFill>
                  <a:srgbClr val="FF6600"/>
                </a:solidFill>
              </a:rPr>
              <a:t>hen </a:t>
            </a:r>
            <a:r>
              <a:rPr lang="en-US" b="1" dirty="0" err="1">
                <a:solidFill>
                  <a:srgbClr val="FF6600"/>
                </a:solidFill>
              </a:rPr>
              <a:t>nặng</a:t>
            </a:r>
            <a:r>
              <a:rPr lang="en-US" b="1" dirty="0">
                <a:solidFill>
                  <a:srgbClr val="FF6600"/>
                </a:solidFill>
              </a:rPr>
              <a:t> </a:t>
            </a:r>
            <a:r>
              <a:rPr lang="en-US" b="1" dirty="0" err="1">
                <a:solidFill>
                  <a:srgbClr val="FF6600"/>
                </a:solidFill>
              </a:rPr>
              <a:t>lên</a:t>
            </a:r>
            <a:r>
              <a:rPr lang="en-US" b="1" dirty="0"/>
              <a:t>.</a:t>
            </a:r>
          </a:p>
          <a:p>
            <a:pPr eaLnBrk="1" hangingPunct="1"/>
            <a:r>
              <a:rPr lang="en-US" b="1" dirty="0" err="1"/>
              <a:t>Biết</a:t>
            </a:r>
            <a:r>
              <a:rPr lang="en-US" b="1" dirty="0"/>
              <a:t> </a:t>
            </a:r>
            <a:r>
              <a:rPr lang="en-US" b="1" dirty="0" err="1"/>
              <a:t>cách</a:t>
            </a:r>
            <a:r>
              <a:rPr lang="en-US" b="1" dirty="0"/>
              <a:t> </a:t>
            </a:r>
            <a:r>
              <a:rPr lang="en-US" b="1" dirty="0" err="1">
                <a:solidFill>
                  <a:srgbClr val="FF6600"/>
                </a:solidFill>
              </a:rPr>
              <a:t>xử</a:t>
            </a:r>
            <a:r>
              <a:rPr lang="en-US" b="1" dirty="0">
                <a:solidFill>
                  <a:srgbClr val="FF6600"/>
                </a:solidFill>
              </a:rPr>
              <a:t> </a:t>
            </a:r>
            <a:r>
              <a:rPr lang="en-US" b="1" dirty="0" err="1">
                <a:solidFill>
                  <a:srgbClr val="FF6600"/>
                </a:solidFill>
              </a:rPr>
              <a:t>trí</a:t>
            </a:r>
            <a:r>
              <a:rPr lang="en-US" b="1" dirty="0">
                <a:solidFill>
                  <a:srgbClr val="FF6600"/>
                </a:solidFill>
              </a:rPr>
              <a:t> </a:t>
            </a:r>
            <a:r>
              <a:rPr lang="en-US" b="1" dirty="0" err="1">
                <a:solidFill>
                  <a:srgbClr val="FF6600"/>
                </a:solidFill>
              </a:rPr>
              <a:t>khi</a:t>
            </a:r>
            <a:r>
              <a:rPr lang="en-US" b="1" dirty="0">
                <a:solidFill>
                  <a:srgbClr val="FF6600"/>
                </a:solidFill>
              </a:rPr>
              <a:t> </a:t>
            </a:r>
            <a:r>
              <a:rPr lang="en-US" b="1" dirty="0" err="1">
                <a:solidFill>
                  <a:srgbClr val="FF6600"/>
                </a:solidFill>
              </a:rPr>
              <a:t>lên</a:t>
            </a:r>
            <a:r>
              <a:rPr lang="en-US" b="1" dirty="0">
                <a:solidFill>
                  <a:srgbClr val="FF6600"/>
                </a:solidFill>
              </a:rPr>
              <a:t> </a:t>
            </a:r>
            <a:r>
              <a:rPr lang="en-US" b="1" dirty="0" err="1">
                <a:solidFill>
                  <a:srgbClr val="FF6600"/>
                </a:solidFill>
              </a:rPr>
              <a:t>cơn</a:t>
            </a:r>
            <a:r>
              <a:rPr lang="en-US" b="1" dirty="0">
                <a:solidFill>
                  <a:srgbClr val="FF6600"/>
                </a:solidFill>
              </a:rPr>
              <a:t> hen</a:t>
            </a:r>
            <a:r>
              <a:rPr lang="en-US" b="1"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62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 calcmode="lin" valueType="num">
                                      <p:cBhvr additive="base">
                                        <p:cTn id="15"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662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 calcmode="lin" valueType="num">
                                      <p:cBhvr additive="base">
                                        <p:cTn id="19"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anim calcmode="lin" valueType="num">
                                      <p:cBhvr additive="base">
                                        <p:cTn id="23"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62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6627">
                                            <p:txEl>
                                              <p:pRg st="5" end="5"/>
                                            </p:txEl>
                                          </p:spTgt>
                                        </p:tgtEl>
                                        <p:attrNameLst>
                                          <p:attrName>style.visibility</p:attrName>
                                        </p:attrNameLst>
                                      </p:cBhvr>
                                      <p:to>
                                        <p:strVal val="visible"/>
                                      </p:to>
                                    </p:set>
                                    <p:anim calcmode="lin" valueType="num">
                                      <p:cBhvr additive="base">
                                        <p:cTn id="27" dur="500" fill="hold"/>
                                        <p:tgtEl>
                                          <p:spTgt spid="2662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62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bwMode="auto">
          <a:xfrm>
            <a:off x="173038" y="320401"/>
            <a:ext cx="8801997" cy="6463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eaLnBrk="1" hangingPunct="1"/>
            <a:r>
              <a:rPr lang="en-US" altLang="en-US" sz="3600" b="1" dirty="0">
                <a:solidFill>
                  <a:srgbClr val="FF0000"/>
                </a:solidFill>
              </a:rPr>
              <a:t>ĐÁNH GIÁ HEN PHẾ QUẢN</a:t>
            </a:r>
          </a:p>
        </p:txBody>
      </p:sp>
      <p:sp>
        <p:nvSpPr>
          <p:cNvPr id="34819" name="Rectangle 3"/>
          <p:cNvSpPr>
            <a:spLocks noGrp="1" noChangeArrowheads="1"/>
          </p:cNvSpPr>
          <p:nvPr>
            <p:ph type="body" idx="1"/>
          </p:nvPr>
        </p:nvSpPr>
        <p:spPr>
          <a:xfrm>
            <a:off x="173038" y="1034362"/>
            <a:ext cx="8812212" cy="5297488"/>
          </a:xfrm>
        </p:spPr>
        <p:txBody>
          <a:bodyPr>
            <a:noAutofit/>
          </a:bodyPr>
          <a:lstStyle/>
          <a:p>
            <a:pPr marL="0" indent="0" eaLnBrk="1" fontAlgn="auto" hangingPunct="1">
              <a:lnSpc>
                <a:spcPct val="150000"/>
              </a:lnSpc>
              <a:spcBef>
                <a:spcPts val="0"/>
              </a:spcBef>
              <a:spcAft>
                <a:spcPts val="0"/>
              </a:spcAft>
              <a:buFont typeface="Wingdings" panose="05000000000000000000" pitchFamily="2" charset="2"/>
              <a:buNone/>
              <a:defRPr/>
            </a:pPr>
            <a:r>
              <a:rPr lang="en-US" altLang="en-US" sz="2200" b="1" dirty="0">
                <a:solidFill>
                  <a:srgbClr val="FF0000"/>
                </a:solidFill>
                <a:latin typeface="+mj-lt"/>
                <a:cs typeface="Times New Roman" panose="02020603050405020304" pitchFamily="18" charset="0"/>
              </a:rPr>
              <a:t>1. </a:t>
            </a:r>
            <a:r>
              <a:rPr lang="en-US" altLang="en-US" sz="2200" b="1" dirty="0" err="1">
                <a:solidFill>
                  <a:srgbClr val="FF0000"/>
                </a:solidFill>
                <a:latin typeface="+mj-lt"/>
                <a:cs typeface="Times New Roman" panose="02020603050405020304" pitchFamily="18" charset="0"/>
              </a:rPr>
              <a:t>Kiểm</a:t>
            </a:r>
            <a:r>
              <a:rPr lang="en-US" altLang="en-US" sz="2200" b="1" dirty="0">
                <a:solidFill>
                  <a:srgbClr val="FF0000"/>
                </a:solidFill>
                <a:latin typeface="+mj-lt"/>
                <a:cs typeface="Times New Roman" panose="02020603050405020304" pitchFamily="18" charset="0"/>
              </a:rPr>
              <a:t> </a:t>
            </a:r>
            <a:r>
              <a:rPr lang="en-US" altLang="en-US" sz="2200" b="1" dirty="0" err="1">
                <a:solidFill>
                  <a:srgbClr val="FF0000"/>
                </a:solidFill>
                <a:latin typeface="+mj-lt"/>
                <a:cs typeface="Times New Roman" panose="02020603050405020304" pitchFamily="18" charset="0"/>
              </a:rPr>
              <a:t>soát</a:t>
            </a:r>
            <a:r>
              <a:rPr lang="en-US" altLang="en-US" sz="2200" b="1" dirty="0">
                <a:solidFill>
                  <a:srgbClr val="FF0000"/>
                </a:solidFill>
                <a:latin typeface="+mj-lt"/>
                <a:cs typeface="Times New Roman" panose="02020603050405020304" pitchFamily="18" charset="0"/>
              </a:rPr>
              <a:t> hen:</a:t>
            </a:r>
          </a:p>
          <a:p>
            <a:pPr marL="800100" lvl="1" indent="-342900" eaLnBrk="1" fontAlgn="auto" hangingPunct="1">
              <a:lnSpc>
                <a:spcPct val="150000"/>
              </a:lnSpc>
              <a:spcBef>
                <a:spcPts val="0"/>
              </a:spcBef>
              <a:spcAft>
                <a:spcPts val="0"/>
              </a:spcAft>
              <a:buFont typeface="Arial" pitchFamily="34" charset="0"/>
              <a:buChar char="-"/>
              <a:defRPr/>
            </a:pPr>
            <a:r>
              <a:rPr lang="en-US" altLang="en-US" sz="2200" dirty="0" err="1">
                <a:latin typeface="+mj-lt"/>
                <a:cs typeface="Times New Roman" panose="02020603050405020304" pitchFamily="18" charset="0"/>
              </a:rPr>
              <a:t>Kiểm</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soát</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triệu</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chứng</a:t>
            </a:r>
            <a:r>
              <a:rPr lang="en-US" altLang="en-US" sz="2200" dirty="0">
                <a:latin typeface="+mj-lt"/>
                <a:cs typeface="Times New Roman" panose="02020603050405020304" pitchFamily="18" charset="0"/>
              </a:rPr>
              <a:t> hen </a:t>
            </a:r>
            <a:r>
              <a:rPr lang="en-US" altLang="en-US" sz="2200" dirty="0" err="1">
                <a:latin typeface="+mj-lt"/>
                <a:cs typeface="Times New Roman" panose="02020603050405020304" pitchFamily="18" charset="0"/>
              </a:rPr>
              <a:t>trong</a:t>
            </a:r>
            <a:r>
              <a:rPr lang="en-US" altLang="en-US" sz="2200" dirty="0">
                <a:latin typeface="+mj-lt"/>
                <a:cs typeface="Times New Roman" panose="02020603050405020304" pitchFamily="18" charset="0"/>
              </a:rPr>
              <a:t> 4 </a:t>
            </a:r>
            <a:r>
              <a:rPr lang="en-US" altLang="en-US" sz="2200" dirty="0" err="1">
                <a:latin typeface="+mj-lt"/>
                <a:cs typeface="Times New Roman" panose="02020603050405020304" pitchFamily="18" charset="0"/>
              </a:rPr>
              <a:t>tuần</a:t>
            </a:r>
            <a:r>
              <a:rPr lang="en-US" altLang="en-US" sz="2200" dirty="0">
                <a:latin typeface="+mj-lt"/>
                <a:cs typeface="Times New Roman" panose="02020603050405020304" pitchFamily="18" charset="0"/>
              </a:rPr>
              <a:t> qua.</a:t>
            </a:r>
          </a:p>
          <a:p>
            <a:pPr marL="800100" lvl="1" indent="-342900" eaLnBrk="1" fontAlgn="auto" hangingPunct="1">
              <a:lnSpc>
                <a:spcPct val="150000"/>
              </a:lnSpc>
              <a:spcBef>
                <a:spcPts val="0"/>
              </a:spcBef>
              <a:spcAft>
                <a:spcPts val="0"/>
              </a:spcAft>
              <a:buFont typeface="Arial" pitchFamily="34" charset="0"/>
              <a:buChar char="-"/>
              <a:defRPr/>
            </a:pPr>
            <a:r>
              <a:rPr lang="en-US" altLang="en-US" sz="2200" dirty="0" err="1">
                <a:latin typeface="+mj-lt"/>
                <a:cs typeface="Times New Roman" panose="02020603050405020304" pitchFamily="18" charset="0"/>
              </a:rPr>
              <a:t>Các</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yếu</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tố</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nguy</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cơ</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dẫn</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đến</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kết</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cục</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xấu</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chức</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năng</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phổi</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kém</a:t>
            </a:r>
            <a:r>
              <a:rPr lang="en-US" altLang="en-US" sz="2200" dirty="0">
                <a:latin typeface="+mj-lt"/>
                <a:cs typeface="Times New Roman" panose="02020603050405020304" pitchFamily="18" charset="0"/>
              </a:rPr>
              <a:t>.</a:t>
            </a:r>
          </a:p>
          <a:p>
            <a:pPr marL="609600" indent="-609600" eaLnBrk="1" fontAlgn="auto" hangingPunct="1">
              <a:lnSpc>
                <a:spcPct val="150000"/>
              </a:lnSpc>
              <a:spcBef>
                <a:spcPts val="0"/>
              </a:spcBef>
              <a:spcAft>
                <a:spcPts val="0"/>
              </a:spcAft>
              <a:buFont typeface="Wingdings" panose="05000000000000000000" pitchFamily="2" charset="2"/>
              <a:buNone/>
              <a:defRPr/>
            </a:pPr>
            <a:r>
              <a:rPr lang="en-US" altLang="en-US" sz="2200" b="1" dirty="0">
                <a:solidFill>
                  <a:srgbClr val="FF0000"/>
                </a:solidFill>
                <a:latin typeface="+mj-lt"/>
                <a:cs typeface="Times New Roman" panose="02020603050405020304" pitchFamily="18" charset="0"/>
              </a:rPr>
              <a:t>2. </a:t>
            </a:r>
            <a:r>
              <a:rPr lang="en-US" altLang="en-US" sz="2200" b="1" dirty="0" err="1">
                <a:solidFill>
                  <a:srgbClr val="FF0000"/>
                </a:solidFill>
                <a:latin typeface="+mj-lt"/>
                <a:cs typeface="Times New Roman" panose="02020603050405020304" pitchFamily="18" charset="0"/>
              </a:rPr>
              <a:t>Các</a:t>
            </a:r>
            <a:r>
              <a:rPr lang="en-US" altLang="en-US" sz="2200" b="1" dirty="0">
                <a:solidFill>
                  <a:srgbClr val="FF0000"/>
                </a:solidFill>
                <a:latin typeface="+mj-lt"/>
                <a:cs typeface="Times New Roman" panose="02020603050405020304" pitchFamily="18" charset="0"/>
              </a:rPr>
              <a:t> </a:t>
            </a:r>
            <a:r>
              <a:rPr lang="en-US" altLang="en-US" sz="2200" b="1" dirty="0" err="1">
                <a:solidFill>
                  <a:srgbClr val="FF0000"/>
                </a:solidFill>
                <a:latin typeface="+mj-lt"/>
                <a:cs typeface="Times New Roman" panose="02020603050405020304" pitchFamily="18" charset="0"/>
              </a:rPr>
              <a:t>vấn</a:t>
            </a:r>
            <a:r>
              <a:rPr lang="en-US" altLang="en-US" sz="2200" b="1" dirty="0">
                <a:solidFill>
                  <a:srgbClr val="FF0000"/>
                </a:solidFill>
                <a:latin typeface="+mj-lt"/>
                <a:cs typeface="Times New Roman" panose="02020603050405020304" pitchFamily="18" charset="0"/>
              </a:rPr>
              <a:t> </a:t>
            </a:r>
            <a:r>
              <a:rPr lang="en-US" altLang="en-US" sz="2200" b="1" dirty="0" err="1">
                <a:solidFill>
                  <a:srgbClr val="FF0000"/>
                </a:solidFill>
                <a:latin typeface="+mj-lt"/>
                <a:cs typeface="Times New Roman" panose="02020603050405020304" pitchFamily="18" charset="0"/>
              </a:rPr>
              <a:t>đề</a:t>
            </a:r>
            <a:r>
              <a:rPr lang="en-US" altLang="en-US" sz="2200" b="1" dirty="0">
                <a:solidFill>
                  <a:srgbClr val="FF0000"/>
                </a:solidFill>
                <a:latin typeface="+mj-lt"/>
                <a:cs typeface="Times New Roman" panose="02020603050405020304" pitchFamily="18" charset="0"/>
              </a:rPr>
              <a:t> </a:t>
            </a:r>
            <a:r>
              <a:rPr lang="en-US" altLang="en-US" sz="2200" b="1" dirty="0" err="1">
                <a:solidFill>
                  <a:srgbClr val="FF0000"/>
                </a:solidFill>
                <a:latin typeface="+mj-lt"/>
                <a:cs typeface="Times New Roman" panose="02020603050405020304" pitchFamily="18" charset="0"/>
              </a:rPr>
              <a:t>trong</a:t>
            </a:r>
            <a:r>
              <a:rPr lang="en-US" altLang="en-US" sz="2200" b="1" dirty="0">
                <a:solidFill>
                  <a:srgbClr val="FF0000"/>
                </a:solidFill>
                <a:latin typeface="+mj-lt"/>
                <a:cs typeface="Times New Roman" panose="02020603050405020304" pitchFamily="18" charset="0"/>
              </a:rPr>
              <a:t> </a:t>
            </a:r>
            <a:r>
              <a:rPr lang="en-US" altLang="en-US" sz="2200" b="1" dirty="0" err="1">
                <a:solidFill>
                  <a:srgbClr val="FF0000"/>
                </a:solidFill>
                <a:latin typeface="+mj-lt"/>
                <a:cs typeface="Times New Roman" panose="02020603050405020304" pitchFamily="18" charset="0"/>
              </a:rPr>
              <a:t>điều</a:t>
            </a:r>
            <a:r>
              <a:rPr lang="en-US" altLang="en-US" sz="2200" b="1" dirty="0">
                <a:solidFill>
                  <a:srgbClr val="FF0000"/>
                </a:solidFill>
                <a:latin typeface="+mj-lt"/>
                <a:cs typeface="Times New Roman" panose="02020603050405020304" pitchFamily="18" charset="0"/>
              </a:rPr>
              <a:t> </a:t>
            </a:r>
            <a:r>
              <a:rPr lang="en-US" altLang="en-US" sz="2200" b="1" dirty="0" err="1">
                <a:solidFill>
                  <a:srgbClr val="FF0000"/>
                </a:solidFill>
                <a:latin typeface="+mj-lt"/>
                <a:cs typeface="Times New Roman" panose="02020603050405020304" pitchFamily="18" charset="0"/>
              </a:rPr>
              <a:t>trị</a:t>
            </a:r>
            <a:r>
              <a:rPr lang="en-US" altLang="en-US" sz="2200" b="1" dirty="0">
                <a:solidFill>
                  <a:srgbClr val="FF0000"/>
                </a:solidFill>
                <a:latin typeface="+mj-lt"/>
                <a:cs typeface="Times New Roman" panose="02020603050405020304" pitchFamily="18" charset="0"/>
              </a:rPr>
              <a:t>:</a:t>
            </a:r>
          </a:p>
          <a:p>
            <a:pPr marL="808038" lvl="1" indent="-342900" eaLnBrk="1" fontAlgn="auto" hangingPunct="1">
              <a:lnSpc>
                <a:spcPct val="150000"/>
              </a:lnSpc>
              <a:spcBef>
                <a:spcPts val="0"/>
              </a:spcBef>
              <a:spcAft>
                <a:spcPts val="0"/>
              </a:spcAft>
              <a:buFont typeface="Arial" pitchFamily="34" charset="0"/>
              <a:buChar char="-"/>
              <a:defRPr/>
            </a:pPr>
            <a:r>
              <a:rPr lang="en-US" altLang="en-US" sz="2200" dirty="0" err="1">
                <a:latin typeface="+mj-lt"/>
                <a:cs typeface="Times New Roman" panose="02020603050405020304" pitchFamily="18" charset="0"/>
              </a:rPr>
              <a:t>Kiểm</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soát</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kỹ</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thuật</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hít</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và</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sự</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tuân</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thủ</a:t>
            </a:r>
            <a:r>
              <a:rPr lang="en-US" altLang="en-US" sz="2200" dirty="0">
                <a:latin typeface="+mj-lt"/>
                <a:cs typeface="Times New Roman" panose="02020603050405020304" pitchFamily="18" charset="0"/>
              </a:rPr>
              <a:t>.</a:t>
            </a:r>
          </a:p>
          <a:p>
            <a:pPr marL="808038" lvl="1" indent="-342900" eaLnBrk="1" fontAlgn="auto" hangingPunct="1">
              <a:lnSpc>
                <a:spcPct val="150000"/>
              </a:lnSpc>
              <a:spcBef>
                <a:spcPts val="0"/>
              </a:spcBef>
              <a:spcAft>
                <a:spcPts val="0"/>
              </a:spcAft>
              <a:buFont typeface="Arial" pitchFamily="34" charset="0"/>
              <a:buChar char="-"/>
              <a:defRPr/>
            </a:pPr>
            <a:r>
              <a:rPr lang="en-US" altLang="en-US" sz="2200" dirty="0" err="1">
                <a:latin typeface="+mj-lt"/>
                <a:cs typeface="Times New Roman" panose="02020603050405020304" pitchFamily="18" charset="0"/>
              </a:rPr>
              <a:t>Hỏi</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về</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tác</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dụng</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phụ</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của</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thuốc</a:t>
            </a:r>
            <a:r>
              <a:rPr lang="en-US" altLang="en-US" sz="2200" dirty="0">
                <a:latin typeface="+mj-lt"/>
                <a:cs typeface="Times New Roman" panose="02020603050405020304" pitchFamily="18" charset="0"/>
              </a:rPr>
              <a:t>.</a:t>
            </a:r>
          </a:p>
          <a:p>
            <a:pPr marL="808038" lvl="1" indent="-342900" eaLnBrk="1" fontAlgn="auto" hangingPunct="1">
              <a:lnSpc>
                <a:spcPct val="150000"/>
              </a:lnSpc>
              <a:spcBef>
                <a:spcPts val="0"/>
              </a:spcBef>
              <a:spcAft>
                <a:spcPts val="0"/>
              </a:spcAft>
              <a:buFont typeface="Arial" pitchFamily="34" charset="0"/>
              <a:buChar char="-"/>
              <a:defRPr/>
            </a:pPr>
            <a:r>
              <a:rPr lang="en-US" altLang="en-US" sz="2200" dirty="0" err="1">
                <a:latin typeface="+mj-lt"/>
                <a:cs typeface="Times New Roman" panose="02020603050405020304" pitchFamily="18" charset="0"/>
              </a:rPr>
              <a:t>Bệnh</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nhân</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có</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bản</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kế</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hoạch</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hành</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động</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chưa</a:t>
            </a:r>
            <a:r>
              <a:rPr lang="en-US" altLang="en-US" sz="2200" dirty="0">
                <a:latin typeface="+mj-lt"/>
                <a:cs typeface="Times New Roman" panose="02020603050405020304" pitchFamily="18" charset="0"/>
              </a:rPr>
              <a:t>?</a:t>
            </a:r>
          </a:p>
          <a:p>
            <a:pPr marL="808038" lvl="1" indent="-342900" eaLnBrk="1" fontAlgn="auto" hangingPunct="1">
              <a:lnSpc>
                <a:spcPct val="150000"/>
              </a:lnSpc>
              <a:spcBef>
                <a:spcPts val="0"/>
              </a:spcBef>
              <a:spcAft>
                <a:spcPts val="0"/>
              </a:spcAft>
              <a:buFont typeface="Arial" pitchFamily="34" charset="0"/>
              <a:buChar char="-"/>
              <a:defRPr/>
            </a:pPr>
            <a:r>
              <a:rPr lang="en-US" altLang="en-US" sz="2200" dirty="0" err="1">
                <a:latin typeface="+mj-lt"/>
                <a:cs typeface="Times New Roman" panose="02020603050405020304" pitchFamily="18" charset="0"/>
              </a:rPr>
              <a:t>Thái</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độ</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và</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mục</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đích</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điều</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trị</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của</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bệnh</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nhân</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trong</a:t>
            </a:r>
            <a:r>
              <a:rPr lang="en-US" altLang="en-US" sz="2200" dirty="0">
                <a:latin typeface="+mj-lt"/>
                <a:cs typeface="Times New Roman" panose="02020603050405020304" pitchFamily="18" charset="0"/>
              </a:rPr>
              <a:t> </a:t>
            </a:r>
            <a:r>
              <a:rPr lang="en-US" altLang="en-US" sz="2200" dirty="0" err="1">
                <a:latin typeface="+mj-lt"/>
                <a:cs typeface="Times New Roman" panose="02020603050405020304" pitchFamily="18" charset="0"/>
              </a:rPr>
              <a:t>bệnh</a:t>
            </a:r>
            <a:r>
              <a:rPr lang="en-US" altLang="en-US" sz="2200" dirty="0">
                <a:latin typeface="+mj-lt"/>
                <a:cs typeface="Times New Roman" panose="02020603050405020304" pitchFamily="18" charset="0"/>
              </a:rPr>
              <a:t> Hen</a:t>
            </a:r>
          </a:p>
          <a:p>
            <a:pPr marL="0" lvl="1" indent="0" eaLnBrk="1" fontAlgn="auto" hangingPunct="1">
              <a:lnSpc>
                <a:spcPct val="150000"/>
              </a:lnSpc>
              <a:spcBef>
                <a:spcPts val="0"/>
              </a:spcBef>
              <a:spcAft>
                <a:spcPts val="0"/>
              </a:spcAft>
              <a:buFont typeface="Wingdings" panose="05000000000000000000" pitchFamily="2" charset="2"/>
              <a:buNone/>
              <a:defRPr/>
            </a:pPr>
            <a:r>
              <a:rPr lang="en-US" altLang="en-US" sz="2200" b="1" dirty="0">
                <a:solidFill>
                  <a:srgbClr val="FF0000"/>
                </a:solidFill>
                <a:latin typeface="+mj-lt"/>
                <a:cs typeface="Times New Roman" panose="02020603050405020304" pitchFamily="18" charset="0"/>
              </a:rPr>
              <a:t>3. </a:t>
            </a:r>
            <a:r>
              <a:rPr lang="en-US" altLang="en-US" sz="2200" b="1" dirty="0" err="1">
                <a:solidFill>
                  <a:srgbClr val="FF0000"/>
                </a:solidFill>
                <a:latin typeface="+mj-lt"/>
                <a:cs typeface="Times New Roman" panose="02020603050405020304" pitchFamily="18" charset="0"/>
              </a:rPr>
              <a:t>Bệnh</a:t>
            </a:r>
            <a:r>
              <a:rPr lang="en-US" altLang="en-US" sz="2200" b="1" dirty="0">
                <a:solidFill>
                  <a:srgbClr val="FF0000"/>
                </a:solidFill>
                <a:latin typeface="+mj-lt"/>
                <a:cs typeface="Times New Roman" panose="02020603050405020304" pitchFamily="18" charset="0"/>
              </a:rPr>
              <a:t> </a:t>
            </a:r>
            <a:r>
              <a:rPr lang="en-US" altLang="en-US" sz="2200" b="1" dirty="0" err="1">
                <a:solidFill>
                  <a:srgbClr val="FF0000"/>
                </a:solidFill>
                <a:latin typeface="+mj-lt"/>
                <a:cs typeface="Times New Roman" panose="02020603050405020304" pitchFamily="18" charset="0"/>
              </a:rPr>
              <a:t>lý</a:t>
            </a:r>
            <a:r>
              <a:rPr lang="en-US" altLang="en-US" sz="2200" b="1" dirty="0">
                <a:solidFill>
                  <a:srgbClr val="FF0000"/>
                </a:solidFill>
                <a:latin typeface="+mj-lt"/>
                <a:cs typeface="Times New Roman" panose="02020603050405020304" pitchFamily="18" charset="0"/>
              </a:rPr>
              <a:t> </a:t>
            </a:r>
            <a:r>
              <a:rPr lang="en-US" altLang="en-US" sz="2200" b="1" dirty="0" err="1">
                <a:solidFill>
                  <a:srgbClr val="FF0000"/>
                </a:solidFill>
                <a:latin typeface="+mj-lt"/>
                <a:cs typeface="Times New Roman" panose="02020603050405020304" pitchFamily="18" charset="0"/>
              </a:rPr>
              <a:t>mắc</a:t>
            </a:r>
            <a:r>
              <a:rPr lang="en-US" altLang="en-US" sz="2200" b="1" dirty="0">
                <a:solidFill>
                  <a:srgbClr val="FF0000"/>
                </a:solidFill>
                <a:latin typeface="+mj-lt"/>
                <a:cs typeface="Times New Roman" panose="02020603050405020304" pitchFamily="18" charset="0"/>
              </a:rPr>
              <a:t> </a:t>
            </a:r>
            <a:r>
              <a:rPr lang="en-US" altLang="en-US" sz="2200" b="1" dirty="0" err="1">
                <a:solidFill>
                  <a:srgbClr val="FF0000"/>
                </a:solidFill>
                <a:latin typeface="+mj-lt"/>
                <a:cs typeface="Times New Roman" panose="02020603050405020304" pitchFamily="18" charset="0"/>
              </a:rPr>
              <a:t>kèm</a:t>
            </a:r>
            <a:r>
              <a:rPr lang="en-US" altLang="en-US" sz="2200" b="1" dirty="0">
                <a:solidFill>
                  <a:srgbClr val="FF0000"/>
                </a:solidFill>
                <a:latin typeface="+mj-lt"/>
                <a:cs typeface="Times New Roman" panose="02020603050405020304" pitchFamily="18" charset="0"/>
              </a:rPr>
              <a:t>:</a:t>
            </a:r>
          </a:p>
          <a:p>
            <a:pPr marL="800100" lvl="1" indent="-342900" eaLnBrk="1" fontAlgn="auto" hangingPunct="1">
              <a:lnSpc>
                <a:spcPct val="150000"/>
              </a:lnSpc>
              <a:spcBef>
                <a:spcPts val="0"/>
              </a:spcBef>
              <a:spcAft>
                <a:spcPts val="0"/>
              </a:spcAft>
              <a:buFont typeface="Arial" pitchFamily="34" charset="0"/>
              <a:buChar char="-"/>
              <a:defRPr/>
            </a:pPr>
            <a:r>
              <a:rPr lang="en-AU" sz="2200" dirty="0" err="1">
                <a:latin typeface="+mj-lt"/>
                <a:cs typeface="Times New Roman" panose="02020603050405020304" pitchFamily="18" charset="0"/>
              </a:rPr>
              <a:t>Viêm</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mũi</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xoang</a:t>
            </a:r>
            <a:r>
              <a:rPr lang="en-AU" sz="2200" dirty="0">
                <a:latin typeface="+mj-lt"/>
                <a:cs typeface="Times New Roman" panose="02020603050405020304" pitchFamily="18" charset="0"/>
              </a:rPr>
              <a:t>, GERD, </a:t>
            </a:r>
            <a:r>
              <a:rPr lang="en-AU" sz="2200" dirty="0" err="1">
                <a:latin typeface="+mj-lt"/>
                <a:cs typeface="Times New Roman" panose="02020603050405020304" pitchFamily="18" charset="0"/>
              </a:rPr>
              <a:t>béo</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phì</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ngưng</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thở</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lúc</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ngủ</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trầm</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cảm</a:t>
            </a:r>
            <a:endParaRPr lang="en-AU" sz="2200" dirty="0">
              <a:latin typeface="+mj-lt"/>
              <a:cs typeface="Times New Roman" panose="02020603050405020304" pitchFamily="18" charset="0"/>
            </a:endParaRPr>
          </a:p>
          <a:p>
            <a:pPr marL="800100" lvl="1" indent="-342900" eaLnBrk="1" fontAlgn="auto" hangingPunct="1">
              <a:lnSpc>
                <a:spcPct val="150000"/>
              </a:lnSpc>
              <a:spcBef>
                <a:spcPts val="0"/>
              </a:spcBef>
              <a:spcAft>
                <a:spcPts val="0"/>
              </a:spcAft>
              <a:buFont typeface="Arial" pitchFamily="34" charset="0"/>
              <a:buChar char="-"/>
              <a:defRPr/>
            </a:pPr>
            <a:r>
              <a:rPr lang="en-AU" sz="2200" dirty="0" err="1">
                <a:latin typeface="+mj-lt"/>
                <a:cs typeface="Times New Roman" panose="02020603050405020304" pitchFamily="18" charset="0"/>
              </a:rPr>
              <a:t>Những</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bệnh</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này</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có</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thể</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làm</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nặng</a:t>
            </a:r>
            <a:r>
              <a:rPr lang="en-AU" sz="2200" dirty="0">
                <a:latin typeface="+mj-lt"/>
                <a:cs typeface="Times New Roman" panose="02020603050405020304" pitchFamily="18" charset="0"/>
              </a:rPr>
              <a:t> TC </a:t>
            </a:r>
            <a:r>
              <a:rPr lang="en-AU" sz="2200" dirty="0" err="1">
                <a:latin typeface="+mj-lt"/>
                <a:cs typeface="Times New Roman" panose="02020603050405020304" pitchFamily="18" charset="0"/>
              </a:rPr>
              <a:t>và</a:t>
            </a:r>
            <a:r>
              <a:rPr lang="en-AU" sz="2200" dirty="0">
                <a:latin typeface="+mj-lt"/>
                <a:cs typeface="Times New Roman" panose="02020603050405020304" pitchFamily="18" charset="0"/>
              </a:rPr>
              <a:t> </a:t>
            </a:r>
            <a:r>
              <a:rPr lang="en-AU" sz="2200" dirty="0" err="1">
                <a:latin typeface="+mj-lt"/>
                <a:cs typeface="Times New Roman" panose="02020603050405020304" pitchFamily="18" charset="0"/>
              </a:rPr>
              <a:t>giảm</a:t>
            </a:r>
            <a:r>
              <a:rPr lang="en-AU" sz="2200" dirty="0">
                <a:latin typeface="+mj-lt"/>
                <a:cs typeface="Times New Roman" panose="02020603050405020304" pitchFamily="18" charset="0"/>
              </a:rPr>
              <a:t> CLCS</a:t>
            </a:r>
          </a:p>
        </p:txBody>
      </p:sp>
    </p:spTree>
    <p:extLst>
      <p:ext uri="{BB962C8B-B14F-4D97-AF65-F5344CB8AC3E}">
        <p14:creationId xmlns:p14="http://schemas.microsoft.com/office/powerpoint/2010/main" val="126220982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4957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Rectangle 3"/>
          <p:cNvSpPr>
            <a:spLocks noGrp="1" noChangeArrowheads="1"/>
          </p:cNvSpPr>
          <p:nvPr>
            <p:ph idx="1"/>
          </p:nvPr>
        </p:nvSpPr>
        <p:spPr>
          <a:xfrm>
            <a:off x="395288" y="1384723"/>
            <a:ext cx="8649320" cy="2232025"/>
          </a:xfrm>
        </p:spPr>
        <p:txBody>
          <a:bodyPr>
            <a:noAutofit/>
          </a:bodyPr>
          <a:lstStyle/>
          <a:p>
            <a:pPr eaLnBrk="1" hangingPunct="1">
              <a:lnSpc>
                <a:spcPct val="150000"/>
              </a:lnSpc>
              <a:spcAft>
                <a:spcPct val="0"/>
              </a:spcAft>
              <a:buFont typeface="Wingdings" pitchFamily="2" charset="2"/>
              <a:buChar char="Ø"/>
            </a:pPr>
            <a:r>
              <a:rPr lang="en-US" sz="2400" dirty="0">
                <a:solidFill>
                  <a:srgbClr val="361B53"/>
                </a:solidFill>
              </a:rPr>
              <a:t>Hen </a:t>
            </a:r>
            <a:r>
              <a:rPr lang="en-US" sz="2400" dirty="0" err="1">
                <a:solidFill>
                  <a:srgbClr val="361B53"/>
                </a:solidFill>
              </a:rPr>
              <a:t>là</a:t>
            </a:r>
            <a:r>
              <a:rPr lang="en-US" sz="2400" dirty="0">
                <a:solidFill>
                  <a:srgbClr val="361B53"/>
                </a:solidFill>
              </a:rPr>
              <a:t> </a:t>
            </a:r>
            <a:r>
              <a:rPr lang="en-US" sz="2400" dirty="0" err="1">
                <a:solidFill>
                  <a:srgbClr val="361B53"/>
                </a:solidFill>
              </a:rPr>
              <a:t>bệnh</a:t>
            </a:r>
            <a:r>
              <a:rPr lang="en-US" sz="2400" dirty="0">
                <a:solidFill>
                  <a:srgbClr val="361B53"/>
                </a:solidFill>
              </a:rPr>
              <a:t> </a:t>
            </a:r>
            <a:r>
              <a:rPr lang="en-US" sz="2400" dirty="0" err="1">
                <a:solidFill>
                  <a:srgbClr val="361B53"/>
                </a:solidFill>
              </a:rPr>
              <a:t>đa</a:t>
            </a:r>
            <a:r>
              <a:rPr lang="en-US" sz="2400" dirty="0">
                <a:solidFill>
                  <a:srgbClr val="361B53"/>
                </a:solidFill>
              </a:rPr>
              <a:t> </a:t>
            </a:r>
            <a:r>
              <a:rPr lang="en-US" sz="2400" dirty="0" err="1">
                <a:solidFill>
                  <a:srgbClr val="361B53"/>
                </a:solidFill>
              </a:rPr>
              <a:t>dạng</a:t>
            </a:r>
            <a:r>
              <a:rPr lang="en-US" sz="2400" dirty="0">
                <a:solidFill>
                  <a:srgbClr val="361B53"/>
                </a:solidFill>
              </a:rPr>
              <a:t> (heterogeneous disease), </a:t>
            </a:r>
            <a:r>
              <a:rPr lang="en-US" sz="2400" dirty="0" err="1">
                <a:solidFill>
                  <a:srgbClr val="361B53"/>
                </a:solidFill>
              </a:rPr>
              <a:t>đặc</a:t>
            </a:r>
            <a:r>
              <a:rPr lang="en-US" sz="2400" dirty="0">
                <a:solidFill>
                  <a:srgbClr val="361B53"/>
                </a:solidFill>
              </a:rPr>
              <a:t> </a:t>
            </a:r>
            <a:r>
              <a:rPr lang="en-US" sz="2400" dirty="0" err="1">
                <a:solidFill>
                  <a:srgbClr val="361B53"/>
                </a:solidFill>
              </a:rPr>
              <a:t>trưng</a:t>
            </a:r>
            <a:r>
              <a:rPr lang="en-US" sz="2400" dirty="0">
                <a:solidFill>
                  <a:srgbClr val="361B53"/>
                </a:solidFill>
              </a:rPr>
              <a:t>  </a:t>
            </a:r>
            <a:r>
              <a:rPr lang="en-US" sz="2400" dirty="0" err="1">
                <a:solidFill>
                  <a:srgbClr val="361B53"/>
                </a:solidFill>
              </a:rPr>
              <a:t>bởi</a:t>
            </a:r>
            <a:r>
              <a:rPr lang="en-US" sz="2400" dirty="0">
                <a:solidFill>
                  <a:srgbClr val="361B53"/>
                </a:solidFill>
              </a:rPr>
              <a:t> TT </a:t>
            </a:r>
            <a:r>
              <a:rPr lang="en-US" sz="2400" dirty="0" err="1">
                <a:solidFill>
                  <a:srgbClr val="361B53"/>
                </a:solidFill>
              </a:rPr>
              <a:t>viêm</a:t>
            </a:r>
            <a:r>
              <a:rPr lang="en-US" sz="2400" dirty="0">
                <a:solidFill>
                  <a:srgbClr val="361B53"/>
                </a:solidFill>
              </a:rPr>
              <a:t> </a:t>
            </a:r>
            <a:r>
              <a:rPr lang="en-US" sz="2400" dirty="0" err="1">
                <a:solidFill>
                  <a:srgbClr val="361B53"/>
                </a:solidFill>
              </a:rPr>
              <a:t>mạn</a:t>
            </a:r>
            <a:r>
              <a:rPr lang="en-US" sz="2400" dirty="0">
                <a:solidFill>
                  <a:srgbClr val="361B53"/>
                </a:solidFill>
              </a:rPr>
              <a:t> </a:t>
            </a:r>
            <a:r>
              <a:rPr lang="en-US" sz="2400" dirty="0" err="1">
                <a:solidFill>
                  <a:srgbClr val="361B53"/>
                </a:solidFill>
              </a:rPr>
              <a:t>tính</a:t>
            </a:r>
            <a:r>
              <a:rPr lang="en-US" sz="2400" dirty="0">
                <a:solidFill>
                  <a:srgbClr val="361B53"/>
                </a:solidFill>
              </a:rPr>
              <a:t> </a:t>
            </a:r>
            <a:r>
              <a:rPr lang="en-US" sz="2400" dirty="0" err="1">
                <a:solidFill>
                  <a:srgbClr val="361B53"/>
                </a:solidFill>
              </a:rPr>
              <a:t>đường</a:t>
            </a:r>
            <a:r>
              <a:rPr lang="en-US" sz="2400" dirty="0">
                <a:solidFill>
                  <a:srgbClr val="361B53"/>
                </a:solidFill>
              </a:rPr>
              <a:t> </a:t>
            </a:r>
            <a:r>
              <a:rPr lang="en-US" sz="2400" dirty="0" err="1">
                <a:solidFill>
                  <a:srgbClr val="361B53"/>
                </a:solidFill>
              </a:rPr>
              <a:t>thở</a:t>
            </a:r>
            <a:r>
              <a:rPr lang="en-US" sz="2400" dirty="0">
                <a:solidFill>
                  <a:srgbClr val="361B53"/>
                </a:solidFill>
              </a:rPr>
              <a:t>.</a:t>
            </a:r>
          </a:p>
          <a:p>
            <a:pPr eaLnBrk="1" hangingPunct="1">
              <a:lnSpc>
                <a:spcPct val="150000"/>
              </a:lnSpc>
              <a:spcAft>
                <a:spcPct val="0"/>
              </a:spcAft>
              <a:buFont typeface="Wingdings" pitchFamily="2" charset="2"/>
              <a:buChar char="Ø"/>
            </a:pPr>
            <a:r>
              <a:rPr lang="en-US" sz="2400" dirty="0">
                <a:solidFill>
                  <a:srgbClr val="361B53"/>
                </a:solidFill>
              </a:rPr>
              <a:t>Hen </a:t>
            </a:r>
            <a:r>
              <a:rPr lang="en-US" sz="2400" dirty="0" err="1">
                <a:solidFill>
                  <a:srgbClr val="361B53"/>
                </a:solidFill>
              </a:rPr>
              <a:t>xác</a:t>
            </a:r>
            <a:r>
              <a:rPr lang="en-US" sz="2400" dirty="0">
                <a:solidFill>
                  <a:srgbClr val="361B53"/>
                </a:solidFill>
              </a:rPr>
              <a:t> </a:t>
            </a:r>
            <a:r>
              <a:rPr lang="en-US" sz="2400" dirty="0" err="1">
                <a:solidFill>
                  <a:srgbClr val="361B53"/>
                </a:solidFill>
              </a:rPr>
              <a:t>định</a:t>
            </a:r>
            <a:r>
              <a:rPr lang="en-US" sz="2400" dirty="0">
                <a:solidFill>
                  <a:srgbClr val="361B53"/>
                </a:solidFill>
              </a:rPr>
              <a:t> </a:t>
            </a:r>
            <a:r>
              <a:rPr lang="en-US" sz="2400" dirty="0" err="1">
                <a:solidFill>
                  <a:srgbClr val="361B53"/>
                </a:solidFill>
              </a:rPr>
              <a:t>bằng</a:t>
            </a:r>
            <a:r>
              <a:rPr lang="en-US" sz="2400" dirty="0">
                <a:solidFill>
                  <a:srgbClr val="361B53"/>
                </a:solidFill>
              </a:rPr>
              <a:t> </a:t>
            </a:r>
            <a:r>
              <a:rPr lang="en-US" sz="2400" dirty="0" err="1">
                <a:solidFill>
                  <a:srgbClr val="361B53"/>
                </a:solidFill>
              </a:rPr>
              <a:t>bệnh</a:t>
            </a:r>
            <a:r>
              <a:rPr lang="en-US" sz="2400" dirty="0">
                <a:solidFill>
                  <a:srgbClr val="361B53"/>
                </a:solidFill>
              </a:rPr>
              <a:t> </a:t>
            </a:r>
            <a:r>
              <a:rPr lang="en-US" sz="2400" dirty="0" err="1">
                <a:solidFill>
                  <a:srgbClr val="361B53"/>
                </a:solidFill>
              </a:rPr>
              <a:t>sử</a:t>
            </a:r>
            <a:r>
              <a:rPr lang="en-US" sz="2400" dirty="0">
                <a:solidFill>
                  <a:srgbClr val="361B53"/>
                </a:solidFill>
              </a:rPr>
              <a:t> </a:t>
            </a:r>
            <a:r>
              <a:rPr lang="en-US" sz="2400" dirty="0" err="1">
                <a:solidFill>
                  <a:srgbClr val="361B53"/>
                </a:solidFill>
              </a:rPr>
              <a:t>có</a:t>
            </a:r>
            <a:r>
              <a:rPr lang="en-US" sz="2400" dirty="0">
                <a:solidFill>
                  <a:srgbClr val="361B53"/>
                </a:solidFill>
              </a:rPr>
              <a:t> </a:t>
            </a:r>
            <a:r>
              <a:rPr lang="en-US" sz="2400" dirty="0" err="1">
                <a:solidFill>
                  <a:srgbClr val="361B53"/>
                </a:solidFill>
              </a:rPr>
              <a:t>các</a:t>
            </a:r>
            <a:r>
              <a:rPr lang="en-US" sz="2400" dirty="0">
                <a:solidFill>
                  <a:srgbClr val="361B53"/>
                </a:solidFill>
              </a:rPr>
              <a:t> TC </a:t>
            </a:r>
            <a:r>
              <a:rPr lang="en-US" sz="2400" dirty="0" err="1">
                <a:solidFill>
                  <a:srgbClr val="361B53"/>
                </a:solidFill>
              </a:rPr>
              <a:t>hô</a:t>
            </a:r>
            <a:r>
              <a:rPr lang="en-US" sz="2400" dirty="0">
                <a:solidFill>
                  <a:srgbClr val="361B53"/>
                </a:solidFill>
              </a:rPr>
              <a:t> </a:t>
            </a:r>
            <a:r>
              <a:rPr lang="en-US" sz="2400" dirty="0" err="1">
                <a:solidFill>
                  <a:srgbClr val="361B53"/>
                </a:solidFill>
              </a:rPr>
              <a:t>hấp</a:t>
            </a:r>
            <a:r>
              <a:rPr lang="en-US" sz="2400" dirty="0">
                <a:solidFill>
                  <a:srgbClr val="361B53"/>
                </a:solidFill>
              </a:rPr>
              <a:t> </a:t>
            </a:r>
            <a:r>
              <a:rPr lang="en-US" sz="2400" dirty="0" err="1">
                <a:solidFill>
                  <a:srgbClr val="361B53"/>
                </a:solidFill>
              </a:rPr>
              <a:t>như</a:t>
            </a:r>
            <a:r>
              <a:rPr lang="en-US" sz="2400" dirty="0">
                <a:solidFill>
                  <a:srgbClr val="361B53"/>
                </a:solidFill>
              </a:rPr>
              <a:t> </a:t>
            </a:r>
            <a:r>
              <a:rPr lang="en-US" sz="2400" dirty="0" err="1">
                <a:solidFill>
                  <a:srgbClr val="361B53"/>
                </a:solidFill>
              </a:rPr>
              <a:t>khò</a:t>
            </a:r>
            <a:r>
              <a:rPr lang="en-US" sz="2400" dirty="0">
                <a:solidFill>
                  <a:srgbClr val="361B53"/>
                </a:solidFill>
              </a:rPr>
              <a:t> </a:t>
            </a:r>
            <a:r>
              <a:rPr lang="en-US" sz="2400" dirty="0" err="1">
                <a:solidFill>
                  <a:srgbClr val="361B53"/>
                </a:solidFill>
              </a:rPr>
              <a:t>khè</a:t>
            </a:r>
            <a:r>
              <a:rPr lang="en-US" sz="2400" dirty="0">
                <a:solidFill>
                  <a:srgbClr val="361B53"/>
                </a:solidFill>
              </a:rPr>
              <a:t>, </a:t>
            </a:r>
            <a:r>
              <a:rPr lang="en-US" sz="2400" dirty="0" err="1">
                <a:solidFill>
                  <a:srgbClr val="361B53"/>
                </a:solidFill>
              </a:rPr>
              <a:t>khó</a:t>
            </a:r>
            <a:r>
              <a:rPr lang="en-US" sz="2400" dirty="0">
                <a:solidFill>
                  <a:srgbClr val="361B53"/>
                </a:solidFill>
              </a:rPr>
              <a:t> </a:t>
            </a:r>
            <a:r>
              <a:rPr lang="en-US" sz="2400" dirty="0" err="1">
                <a:solidFill>
                  <a:srgbClr val="361B53"/>
                </a:solidFill>
              </a:rPr>
              <a:t>thở</a:t>
            </a:r>
            <a:r>
              <a:rPr lang="en-US" sz="2400" dirty="0">
                <a:solidFill>
                  <a:srgbClr val="361B53"/>
                </a:solidFill>
              </a:rPr>
              <a:t>, </a:t>
            </a:r>
            <a:r>
              <a:rPr lang="en-US" sz="2400" dirty="0" err="1">
                <a:solidFill>
                  <a:srgbClr val="361B53"/>
                </a:solidFill>
              </a:rPr>
              <a:t>nặng</a:t>
            </a:r>
            <a:r>
              <a:rPr lang="en-US" sz="2400" dirty="0">
                <a:solidFill>
                  <a:srgbClr val="361B53"/>
                </a:solidFill>
              </a:rPr>
              <a:t> </a:t>
            </a:r>
            <a:r>
              <a:rPr lang="en-US" sz="2400" dirty="0" err="1">
                <a:solidFill>
                  <a:srgbClr val="361B53"/>
                </a:solidFill>
              </a:rPr>
              <a:t>ngực</a:t>
            </a:r>
            <a:r>
              <a:rPr lang="en-US" sz="2400" dirty="0">
                <a:solidFill>
                  <a:srgbClr val="361B53"/>
                </a:solidFill>
              </a:rPr>
              <a:t> </a:t>
            </a:r>
            <a:r>
              <a:rPr lang="en-US" sz="2400" dirty="0" err="1">
                <a:solidFill>
                  <a:srgbClr val="361B53"/>
                </a:solidFill>
              </a:rPr>
              <a:t>và</a:t>
            </a:r>
            <a:r>
              <a:rPr lang="en-US" sz="2400" dirty="0">
                <a:solidFill>
                  <a:srgbClr val="361B53"/>
                </a:solidFill>
              </a:rPr>
              <a:t> ho. </a:t>
            </a:r>
            <a:r>
              <a:rPr lang="en-US" sz="2400" dirty="0" err="1">
                <a:solidFill>
                  <a:srgbClr val="361B53"/>
                </a:solidFill>
              </a:rPr>
              <a:t>Các</a:t>
            </a:r>
            <a:r>
              <a:rPr lang="en-US" sz="2400" dirty="0">
                <a:solidFill>
                  <a:srgbClr val="361B53"/>
                </a:solidFill>
              </a:rPr>
              <a:t> TC </a:t>
            </a:r>
            <a:r>
              <a:rPr lang="en-US" sz="2400" dirty="0" err="1">
                <a:solidFill>
                  <a:srgbClr val="361B53"/>
                </a:solidFill>
              </a:rPr>
              <a:t>này</a:t>
            </a:r>
            <a:r>
              <a:rPr lang="en-US" sz="2400" dirty="0">
                <a:solidFill>
                  <a:srgbClr val="361B53"/>
                </a:solidFill>
              </a:rPr>
              <a:t> </a:t>
            </a:r>
            <a:r>
              <a:rPr lang="en-US" sz="2400" dirty="0" err="1">
                <a:solidFill>
                  <a:srgbClr val="361B53"/>
                </a:solidFill>
              </a:rPr>
              <a:t>thay</a:t>
            </a:r>
            <a:r>
              <a:rPr lang="en-US" sz="2400" dirty="0">
                <a:solidFill>
                  <a:srgbClr val="361B53"/>
                </a:solidFill>
              </a:rPr>
              <a:t> </a:t>
            </a:r>
            <a:r>
              <a:rPr lang="en-US" sz="2400" dirty="0" err="1">
                <a:solidFill>
                  <a:srgbClr val="361B53"/>
                </a:solidFill>
              </a:rPr>
              <a:t>đổi</a:t>
            </a:r>
            <a:r>
              <a:rPr lang="en-US" sz="2400" dirty="0">
                <a:solidFill>
                  <a:srgbClr val="361B53"/>
                </a:solidFill>
              </a:rPr>
              <a:t> </a:t>
            </a:r>
            <a:r>
              <a:rPr lang="en-US" sz="2400" dirty="0" err="1">
                <a:solidFill>
                  <a:srgbClr val="361B53"/>
                </a:solidFill>
              </a:rPr>
              <a:t>theo</a:t>
            </a:r>
            <a:r>
              <a:rPr lang="en-US" sz="2400" dirty="0">
                <a:solidFill>
                  <a:srgbClr val="361B53"/>
                </a:solidFill>
              </a:rPr>
              <a:t> </a:t>
            </a:r>
            <a:r>
              <a:rPr lang="en-US" sz="2400" dirty="0" err="1">
                <a:solidFill>
                  <a:srgbClr val="361B53"/>
                </a:solidFill>
              </a:rPr>
              <a:t>thời</a:t>
            </a:r>
            <a:r>
              <a:rPr lang="en-US" sz="2400" dirty="0">
                <a:solidFill>
                  <a:srgbClr val="361B53"/>
                </a:solidFill>
              </a:rPr>
              <a:t> </a:t>
            </a:r>
            <a:r>
              <a:rPr lang="en-US" sz="2400" dirty="0" err="1">
                <a:solidFill>
                  <a:srgbClr val="361B53"/>
                </a:solidFill>
              </a:rPr>
              <a:t>gian</a:t>
            </a:r>
            <a:r>
              <a:rPr lang="en-US" sz="2400" dirty="0">
                <a:solidFill>
                  <a:srgbClr val="361B53"/>
                </a:solidFill>
              </a:rPr>
              <a:t> </a:t>
            </a:r>
            <a:r>
              <a:rPr lang="en-US" sz="2400" dirty="0" err="1">
                <a:solidFill>
                  <a:srgbClr val="361B53"/>
                </a:solidFill>
              </a:rPr>
              <a:t>và</a:t>
            </a:r>
            <a:r>
              <a:rPr lang="en-US" sz="2400" dirty="0">
                <a:solidFill>
                  <a:srgbClr val="361B53"/>
                </a:solidFill>
              </a:rPr>
              <a:t> </a:t>
            </a:r>
            <a:r>
              <a:rPr lang="en-US" sz="2400" dirty="0" err="1">
                <a:solidFill>
                  <a:srgbClr val="361B53"/>
                </a:solidFill>
              </a:rPr>
              <a:t>mức</a:t>
            </a:r>
            <a:r>
              <a:rPr lang="en-US" sz="2400" dirty="0">
                <a:solidFill>
                  <a:srgbClr val="361B53"/>
                </a:solidFill>
              </a:rPr>
              <a:t> </a:t>
            </a:r>
            <a:r>
              <a:rPr lang="en-US" sz="2400" dirty="0" err="1">
                <a:solidFill>
                  <a:srgbClr val="361B53"/>
                </a:solidFill>
              </a:rPr>
              <a:t>độ</a:t>
            </a:r>
            <a:r>
              <a:rPr lang="en-US" sz="2400" dirty="0">
                <a:solidFill>
                  <a:srgbClr val="361B53"/>
                </a:solidFill>
              </a:rPr>
              <a:t>, </a:t>
            </a:r>
            <a:r>
              <a:rPr lang="en-US" sz="2400" dirty="0" err="1">
                <a:solidFill>
                  <a:srgbClr val="361B53"/>
                </a:solidFill>
              </a:rPr>
              <a:t>cùng</a:t>
            </a:r>
            <a:r>
              <a:rPr lang="en-US" sz="2400" dirty="0">
                <a:solidFill>
                  <a:srgbClr val="361B53"/>
                </a:solidFill>
              </a:rPr>
              <a:t> </a:t>
            </a:r>
            <a:r>
              <a:rPr lang="en-US" sz="2400" dirty="0" err="1">
                <a:solidFill>
                  <a:srgbClr val="361B53"/>
                </a:solidFill>
              </a:rPr>
              <a:t>với</a:t>
            </a:r>
            <a:r>
              <a:rPr lang="en-US" sz="2400" dirty="0">
                <a:solidFill>
                  <a:srgbClr val="361B53"/>
                </a:solidFill>
              </a:rPr>
              <a:t> </a:t>
            </a:r>
            <a:r>
              <a:rPr lang="en-US" sz="2400" dirty="0" err="1">
                <a:solidFill>
                  <a:srgbClr val="361B53"/>
                </a:solidFill>
              </a:rPr>
              <a:t>dao</a:t>
            </a:r>
            <a:r>
              <a:rPr lang="en-US" sz="2400" dirty="0">
                <a:solidFill>
                  <a:srgbClr val="361B53"/>
                </a:solidFill>
              </a:rPr>
              <a:t> </a:t>
            </a:r>
            <a:r>
              <a:rPr lang="en-US" sz="2400" dirty="0" err="1">
                <a:solidFill>
                  <a:srgbClr val="361B53"/>
                </a:solidFill>
              </a:rPr>
              <a:t>động</a:t>
            </a:r>
            <a:r>
              <a:rPr lang="en-US" sz="2400" dirty="0">
                <a:solidFill>
                  <a:srgbClr val="361B53"/>
                </a:solidFill>
              </a:rPr>
              <a:t> </a:t>
            </a:r>
            <a:r>
              <a:rPr lang="en-US" sz="2400" dirty="0" err="1">
                <a:solidFill>
                  <a:srgbClr val="361B53"/>
                </a:solidFill>
              </a:rPr>
              <a:t>của</a:t>
            </a:r>
            <a:r>
              <a:rPr lang="en-US" sz="2400" dirty="0">
                <a:solidFill>
                  <a:srgbClr val="361B53"/>
                </a:solidFill>
              </a:rPr>
              <a:t> </a:t>
            </a:r>
            <a:r>
              <a:rPr lang="en-US" sz="2400" dirty="0" err="1">
                <a:solidFill>
                  <a:srgbClr val="361B53"/>
                </a:solidFill>
              </a:rPr>
              <a:t>giới</a:t>
            </a:r>
            <a:r>
              <a:rPr lang="en-US" sz="2400" dirty="0">
                <a:solidFill>
                  <a:srgbClr val="361B53"/>
                </a:solidFill>
              </a:rPr>
              <a:t> </a:t>
            </a:r>
            <a:r>
              <a:rPr lang="en-US" sz="2400" dirty="0" err="1">
                <a:solidFill>
                  <a:srgbClr val="361B53"/>
                </a:solidFill>
              </a:rPr>
              <a:t>hạn</a:t>
            </a:r>
            <a:r>
              <a:rPr lang="en-US" sz="2400" dirty="0">
                <a:solidFill>
                  <a:srgbClr val="361B53"/>
                </a:solidFill>
              </a:rPr>
              <a:t> </a:t>
            </a:r>
            <a:r>
              <a:rPr lang="en-US" sz="2400" dirty="0" err="1">
                <a:solidFill>
                  <a:srgbClr val="361B53"/>
                </a:solidFill>
              </a:rPr>
              <a:t>luồng</a:t>
            </a:r>
            <a:r>
              <a:rPr lang="en-US" sz="2400" dirty="0">
                <a:solidFill>
                  <a:srgbClr val="361B53"/>
                </a:solidFill>
              </a:rPr>
              <a:t> </a:t>
            </a:r>
            <a:r>
              <a:rPr lang="en-US" sz="2400" dirty="0" err="1">
                <a:solidFill>
                  <a:srgbClr val="361B53"/>
                </a:solidFill>
              </a:rPr>
              <a:t>khí</a:t>
            </a:r>
            <a:r>
              <a:rPr lang="en-US" sz="2400" dirty="0">
                <a:solidFill>
                  <a:srgbClr val="361B53"/>
                </a:solidFill>
              </a:rPr>
              <a:t> </a:t>
            </a:r>
            <a:r>
              <a:rPr lang="en-US" sz="2400" dirty="0" err="1">
                <a:solidFill>
                  <a:srgbClr val="361B53"/>
                </a:solidFill>
              </a:rPr>
              <a:t>thở</a:t>
            </a:r>
            <a:r>
              <a:rPr lang="en-US" sz="2400" dirty="0">
                <a:solidFill>
                  <a:srgbClr val="361B53"/>
                </a:solidFill>
              </a:rPr>
              <a:t> </a:t>
            </a:r>
            <a:r>
              <a:rPr lang="en-US" sz="2400" dirty="0" err="1">
                <a:solidFill>
                  <a:srgbClr val="361B53"/>
                </a:solidFill>
              </a:rPr>
              <a:t>ra.</a:t>
            </a:r>
            <a:r>
              <a:rPr lang="en-US" sz="2400" dirty="0">
                <a:solidFill>
                  <a:srgbClr val="361B53"/>
                </a:solidFill>
              </a:rPr>
              <a:t> </a:t>
            </a:r>
          </a:p>
        </p:txBody>
      </p:sp>
      <p:sp>
        <p:nvSpPr>
          <p:cNvPr id="165892" name="Title 8"/>
          <p:cNvSpPr txBox="1">
            <a:spLocks/>
          </p:cNvSpPr>
          <p:nvPr/>
        </p:nvSpPr>
        <p:spPr bwMode="auto">
          <a:xfrm>
            <a:off x="395288" y="476250"/>
            <a:ext cx="8497887" cy="639763"/>
          </a:xfrm>
          <a:prstGeom prst="rect">
            <a:avLst/>
          </a:prstGeom>
          <a:noFill/>
          <a:ln w="9525">
            <a:noFill/>
            <a:miter lim="800000"/>
            <a:headEnd/>
            <a:tailEnd/>
          </a:ln>
        </p:spPr>
        <p:txBody>
          <a:bodyPr anchor="ctr"/>
          <a:lstStyle/>
          <a:p>
            <a:pPr algn="ctr"/>
            <a:r>
              <a:rPr lang="en-GB" sz="3200" b="1" dirty="0">
                <a:solidFill>
                  <a:srgbClr val="FF6600"/>
                </a:solidFill>
              </a:rPr>
              <a:t>ĐỊNH NGHĨA </a:t>
            </a:r>
            <a:r>
              <a:rPr lang="en-GB" sz="3200" b="1" dirty="0">
                <a:solidFill>
                  <a:srgbClr val="FF0000"/>
                </a:solidFill>
              </a:rPr>
              <a:t>HEN (</a:t>
            </a:r>
            <a:r>
              <a:rPr lang="en-GB" sz="3200" dirty="0">
                <a:solidFill>
                  <a:srgbClr val="FF0000"/>
                </a:solidFill>
              </a:rPr>
              <a:t>GINA 2019)</a:t>
            </a:r>
            <a:endParaRPr lang="en-GB" sz="3200" b="1" dirty="0">
              <a:solidFill>
                <a:srgbClr val="FF0000"/>
              </a:solidFill>
            </a:endParaRPr>
          </a:p>
        </p:txBody>
      </p:sp>
      <p:grpSp>
        <p:nvGrpSpPr>
          <p:cNvPr id="2" name="Group 8"/>
          <p:cNvGrpSpPr/>
          <p:nvPr/>
        </p:nvGrpSpPr>
        <p:grpSpPr>
          <a:xfrm>
            <a:off x="803850" y="4510778"/>
            <a:ext cx="993872" cy="1721863"/>
            <a:chOff x="972" y="1228395"/>
            <a:chExt cx="1593669" cy="2579630"/>
          </a:xfrm>
          <a:solidFill>
            <a:srgbClr val="002060"/>
          </a:solidFill>
          <a:effectLst>
            <a:outerShdw blurRad="50800" dist="38100" dir="2700000" algn="tl" rotWithShape="0">
              <a:prstClr val="black">
                <a:alpha val="40000"/>
              </a:prstClr>
            </a:outerShdw>
          </a:effectLst>
          <a:scene3d>
            <a:camera prst="orthographicFront"/>
            <a:lightRig rig="flat" dir="t"/>
          </a:scene3d>
        </p:grpSpPr>
        <p:sp>
          <p:nvSpPr>
            <p:cNvPr id="22" name="Rectangle 21"/>
            <p:cNvSpPr/>
            <p:nvPr/>
          </p:nvSpPr>
          <p:spPr>
            <a:xfrm>
              <a:off x="972" y="1228395"/>
              <a:ext cx="1593669" cy="2579630"/>
            </a:xfrm>
            <a:prstGeom prst="rect">
              <a:avLst/>
            </a:prstGeom>
          </p:spPr>
          <p:style>
            <a:lnRef idx="0">
              <a:schemeClr val="accent6"/>
            </a:lnRef>
            <a:fillRef idx="3">
              <a:schemeClr val="accent6"/>
            </a:fillRef>
            <a:effectRef idx="3">
              <a:schemeClr val="accent6"/>
            </a:effectRef>
            <a:fontRef idx="minor">
              <a:schemeClr val="lt1"/>
            </a:fontRef>
          </p:style>
        </p:sp>
        <p:sp>
          <p:nvSpPr>
            <p:cNvPr id="23" name="Rectangle 22"/>
            <p:cNvSpPr/>
            <p:nvPr/>
          </p:nvSpPr>
          <p:spPr>
            <a:xfrm>
              <a:off x="972" y="1228395"/>
              <a:ext cx="1593669" cy="2579630"/>
            </a:xfrm>
            <a:prstGeom prst="rect">
              <a:avLst/>
            </a:prstGeom>
          </p:spPr>
          <p:style>
            <a:lnRef idx="0">
              <a:schemeClr val="accent6"/>
            </a:lnRef>
            <a:fillRef idx="3">
              <a:schemeClr val="accent6"/>
            </a:fillRef>
            <a:effectRef idx="3">
              <a:schemeClr val="accent6"/>
            </a:effectRef>
            <a:fontRef idx="minor">
              <a:schemeClr val="lt1"/>
            </a:fontRef>
          </p:style>
          <p:txBody>
            <a:bodyPr lIns="68580" tIns="68580" rIns="68580" bIns="68580" spcCol="1270" anchor="ctr"/>
            <a:lstStyle/>
            <a:p>
              <a:pPr algn="ctr" defTabSz="800100">
                <a:lnSpc>
                  <a:spcPct val="90000"/>
                </a:lnSpc>
                <a:spcAft>
                  <a:spcPct val="35000"/>
                </a:spcAft>
                <a:defRPr/>
              </a:pPr>
              <a:r>
                <a:rPr lang="en-US" dirty="0" err="1">
                  <a:solidFill>
                    <a:srgbClr val="FFFFFF"/>
                  </a:solidFill>
                  <a:cs typeface="Arial" panose="020B0604020202020204" pitchFamily="34" charset="0"/>
                </a:rPr>
                <a:t>Khò</a:t>
              </a:r>
              <a:r>
                <a:rPr lang="en-US" dirty="0">
                  <a:solidFill>
                    <a:srgbClr val="FFFFFF"/>
                  </a:solidFill>
                  <a:cs typeface="Arial" panose="020B0604020202020204" pitchFamily="34" charset="0"/>
                </a:rPr>
                <a:t> </a:t>
              </a:r>
              <a:r>
                <a:rPr lang="en-US" dirty="0" err="1">
                  <a:solidFill>
                    <a:srgbClr val="FFFFFF"/>
                  </a:solidFill>
                  <a:cs typeface="Arial" panose="020B0604020202020204" pitchFamily="34" charset="0"/>
                </a:rPr>
                <a:t>khè</a:t>
              </a:r>
              <a:endParaRPr lang="en-US" dirty="0">
                <a:solidFill>
                  <a:srgbClr val="FFFFFF"/>
                </a:solidFill>
                <a:cs typeface="Arial" panose="020B0604020202020204" pitchFamily="34" charset="0"/>
              </a:endParaRPr>
            </a:p>
          </p:txBody>
        </p:sp>
      </p:grpSp>
      <p:grpSp>
        <p:nvGrpSpPr>
          <p:cNvPr id="3" name="Group 9"/>
          <p:cNvGrpSpPr/>
          <p:nvPr/>
        </p:nvGrpSpPr>
        <p:grpSpPr>
          <a:xfrm>
            <a:off x="2397520" y="4490900"/>
            <a:ext cx="993872" cy="1721863"/>
            <a:chOff x="1594642" y="1228395"/>
            <a:chExt cx="1593669" cy="2579630"/>
          </a:xfrm>
          <a:solidFill>
            <a:srgbClr val="002060"/>
          </a:solidFill>
          <a:effectLst>
            <a:outerShdw blurRad="50800" dist="38100" dir="2700000" algn="tl" rotWithShape="0">
              <a:prstClr val="black">
                <a:alpha val="40000"/>
              </a:prstClr>
            </a:outerShdw>
          </a:effectLst>
          <a:scene3d>
            <a:camera prst="orthographicFront"/>
            <a:lightRig rig="flat" dir="t"/>
          </a:scene3d>
        </p:grpSpPr>
        <p:sp>
          <p:nvSpPr>
            <p:cNvPr id="20" name="Rectangle 19"/>
            <p:cNvSpPr/>
            <p:nvPr/>
          </p:nvSpPr>
          <p:spPr>
            <a:xfrm>
              <a:off x="1594642" y="1228395"/>
              <a:ext cx="1593669" cy="2579630"/>
            </a:xfrm>
            <a:prstGeom prst="rect">
              <a:avLst/>
            </a:prstGeom>
          </p:spPr>
          <p:style>
            <a:lnRef idx="0">
              <a:schemeClr val="accent6"/>
            </a:lnRef>
            <a:fillRef idx="3">
              <a:schemeClr val="accent6"/>
            </a:fillRef>
            <a:effectRef idx="3">
              <a:schemeClr val="accent6"/>
            </a:effectRef>
            <a:fontRef idx="minor">
              <a:schemeClr val="lt1"/>
            </a:fontRef>
          </p:style>
        </p:sp>
        <p:sp>
          <p:nvSpPr>
            <p:cNvPr id="21" name="Rectangle 20"/>
            <p:cNvSpPr/>
            <p:nvPr/>
          </p:nvSpPr>
          <p:spPr>
            <a:xfrm>
              <a:off x="1594642" y="1228395"/>
              <a:ext cx="1593669" cy="2579630"/>
            </a:xfrm>
            <a:prstGeom prst="rect">
              <a:avLst/>
            </a:prstGeom>
          </p:spPr>
          <p:style>
            <a:lnRef idx="0">
              <a:schemeClr val="accent6"/>
            </a:lnRef>
            <a:fillRef idx="3">
              <a:schemeClr val="accent6"/>
            </a:fillRef>
            <a:effectRef idx="3">
              <a:schemeClr val="accent6"/>
            </a:effectRef>
            <a:fontRef idx="minor">
              <a:schemeClr val="lt1"/>
            </a:fontRef>
          </p:style>
          <p:txBody>
            <a:bodyPr lIns="68580" tIns="68580" rIns="68580" bIns="68580" spcCol="1270" anchor="ctr"/>
            <a:lstStyle/>
            <a:p>
              <a:pPr algn="ctr" defTabSz="800100">
                <a:lnSpc>
                  <a:spcPct val="90000"/>
                </a:lnSpc>
                <a:spcAft>
                  <a:spcPct val="35000"/>
                </a:spcAft>
                <a:defRPr/>
              </a:pPr>
              <a:r>
                <a:rPr lang="en-US" dirty="0" err="1">
                  <a:solidFill>
                    <a:srgbClr val="FFFFFF"/>
                  </a:solidFill>
                  <a:cs typeface="Arial" panose="020B0604020202020204" pitchFamily="34" charset="0"/>
                </a:rPr>
                <a:t>Khó</a:t>
              </a:r>
              <a:r>
                <a:rPr lang="en-US" dirty="0">
                  <a:solidFill>
                    <a:srgbClr val="FFFFFF"/>
                  </a:solidFill>
                  <a:cs typeface="Arial" panose="020B0604020202020204" pitchFamily="34" charset="0"/>
                </a:rPr>
                <a:t> </a:t>
              </a:r>
              <a:r>
                <a:rPr lang="en-US" dirty="0" err="1">
                  <a:solidFill>
                    <a:srgbClr val="FFFFFF"/>
                  </a:solidFill>
                  <a:cs typeface="Arial" panose="020B0604020202020204" pitchFamily="34" charset="0"/>
                </a:rPr>
                <a:t>thở</a:t>
              </a:r>
              <a:endParaRPr lang="en-US" dirty="0">
                <a:solidFill>
                  <a:srgbClr val="FFFFFF"/>
                </a:solidFill>
                <a:cs typeface="Arial" panose="020B0604020202020204" pitchFamily="34" charset="0"/>
              </a:endParaRPr>
            </a:p>
          </p:txBody>
        </p:sp>
      </p:grpSp>
      <p:grpSp>
        <p:nvGrpSpPr>
          <p:cNvPr id="4" name="Group 10"/>
          <p:cNvGrpSpPr/>
          <p:nvPr/>
        </p:nvGrpSpPr>
        <p:grpSpPr>
          <a:xfrm>
            <a:off x="3991189" y="4510778"/>
            <a:ext cx="993872" cy="1721863"/>
            <a:chOff x="3188311" y="1228395"/>
            <a:chExt cx="1593669" cy="2579630"/>
          </a:xfrm>
          <a:solidFill>
            <a:srgbClr val="002060"/>
          </a:solidFill>
          <a:effectLst>
            <a:outerShdw blurRad="50800" dist="38100" dir="2700000" algn="tl" rotWithShape="0">
              <a:prstClr val="black">
                <a:alpha val="40000"/>
              </a:prstClr>
            </a:outerShdw>
          </a:effectLst>
          <a:scene3d>
            <a:camera prst="orthographicFront"/>
            <a:lightRig rig="flat" dir="t"/>
          </a:scene3d>
        </p:grpSpPr>
        <p:sp>
          <p:nvSpPr>
            <p:cNvPr id="18" name="Rectangle 17"/>
            <p:cNvSpPr/>
            <p:nvPr/>
          </p:nvSpPr>
          <p:spPr>
            <a:xfrm>
              <a:off x="3188311" y="1228395"/>
              <a:ext cx="1593669" cy="2579630"/>
            </a:xfrm>
            <a:prstGeom prst="rect">
              <a:avLst/>
            </a:prstGeom>
          </p:spPr>
          <p:style>
            <a:lnRef idx="0">
              <a:schemeClr val="accent6"/>
            </a:lnRef>
            <a:fillRef idx="3">
              <a:schemeClr val="accent6"/>
            </a:fillRef>
            <a:effectRef idx="3">
              <a:schemeClr val="accent6"/>
            </a:effectRef>
            <a:fontRef idx="minor">
              <a:schemeClr val="lt1"/>
            </a:fontRef>
          </p:style>
        </p:sp>
        <p:sp>
          <p:nvSpPr>
            <p:cNvPr id="19" name="Rectangle 18"/>
            <p:cNvSpPr/>
            <p:nvPr/>
          </p:nvSpPr>
          <p:spPr>
            <a:xfrm>
              <a:off x="3188311" y="1228395"/>
              <a:ext cx="1593669" cy="2579630"/>
            </a:xfrm>
            <a:prstGeom prst="rect">
              <a:avLst/>
            </a:prstGeom>
          </p:spPr>
          <p:style>
            <a:lnRef idx="0">
              <a:schemeClr val="accent6"/>
            </a:lnRef>
            <a:fillRef idx="3">
              <a:schemeClr val="accent6"/>
            </a:fillRef>
            <a:effectRef idx="3">
              <a:schemeClr val="accent6"/>
            </a:effectRef>
            <a:fontRef idx="minor">
              <a:schemeClr val="lt1"/>
            </a:fontRef>
          </p:style>
          <p:txBody>
            <a:bodyPr lIns="68580" tIns="68580" rIns="68580" bIns="68580" spcCol="1270" anchor="ctr"/>
            <a:lstStyle/>
            <a:p>
              <a:pPr algn="ctr" defTabSz="800100">
                <a:lnSpc>
                  <a:spcPct val="90000"/>
                </a:lnSpc>
                <a:spcAft>
                  <a:spcPct val="35000"/>
                </a:spcAft>
                <a:defRPr/>
              </a:pPr>
              <a:r>
                <a:rPr lang="en-US" dirty="0" err="1">
                  <a:solidFill>
                    <a:srgbClr val="FFFFFF"/>
                  </a:solidFill>
                  <a:cs typeface="Arial" panose="020B0604020202020204" pitchFamily="34" charset="0"/>
                </a:rPr>
                <a:t>Nặng</a:t>
              </a:r>
              <a:r>
                <a:rPr lang="en-US" dirty="0">
                  <a:solidFill>
                    <a:srgbClr val="FFFFFF"/>
                  </a:solidFill>
                  <a:cs typeface="Arial" panose="020B0604020202020204" pitchFamily="34" charset="0"/>
                </a:rPr>
                <a:t> </a:t>
              </a:r>
              <a:r>
                <a:rPr lang="en-US" dirty="0" err="1">
                  <a:solidFill>
                    <a:srgbClr val="FFFFFF"/>
                  </a:solidFill>
                  <a:cs typeface="Arial" panose="020B0604020202020204" pitchFamily="34" charset="0"/>
                </a:rPr>
                <a:t>ngực</a:t>
              </a:r>
              <a:endParaRPr lang="en-US" dirty="0">
                <a:solidFill>
                  <a:srgbClr val="FFFFFF"/>
                </a:solidFill>
                <a:cs typeface="Arial" panose="020B0604020202020204" pitchFamily="34" charset="0"/>
              </a:endParaRPr>
            </a:p>
          </p:txBody>
        </p:sp>
      </p:grpSp>
      <p:grpSp>
        <p:nvGrpSpPr>
          <p:cNvPr id="5" name="Group 11"/>
          <p:cNvGrpSpPr/>
          <p:nvPr/>
        </p:nvGrpSpPr>
        <p:grpSpPr>
          <a:xfrm>
            <a:off x="5584859" y="4540595"/>
            <a:ext cx="993872" cy="1721863"/>
            <a:chOff x="4781981" y="1228395"/>
            <a:chExt cx="1593669" cy="2579630"/>
          </a:xfrm>
          <a:solidFill>
            <a:srgbClr val="002060"/>
          </a:solidFill>
          <a:effectLst>
            <a:outerShdw blurRad="50800" dist="38100" dir="2700000" algn="tl" rotWithShape="0">
              <a:prstClr val="black">
                <a:alpha val="40000"/>
              </a:prstClr>
            </a:outerShdw>
          </a:effectLst>
          <a:scene3d>
            <a:camera prst="orthographicFront"/>
            <a:lightRig rig="flat" dir="t"/>
          </a:scene3d>
        </p:grpSpPr>
        <p:sp>
          <p:nvSpPr>
            <p:cNvPr id="16" name="Rectangle 15"/>
            <p:cNvSpPr/>
            <p:nvPr/>
          </p:nvSpPr>
          <p:spPr>
            <a:xfrm>
              <a:off x="4781981" y="1228395"/>
              <a:ext cx="1593669" cy="2579630"/>
            </a:xfrm>
            <a:prstGeom prst="rect">
              <a:avLst/>
            </a:prstGeom>
          </p:spPr>
          <p:style>
            <a:lnRef idx="0">
              <a:schemeClr val="accent6"/>
            </a:lnRef>
            <a:fillRef idx="3">
              <a:schemeClr val="accent6"/>
            </a:fillRef>
            <a:effectRef idx="3">
              <a:schemeClr val="accent6"/>
            </a:effectRef>
            <a:fontRef idx="minor">
              <a:schemeClr val="lt1"/>
            </a:fontRef>
          </p:style>
        </p:sp>
        <p:sp>
          <p:nvSpPr>
            <p:cNvPr id="17" name="Rectangle 16"/>
            <p:cNvSpPr/>
            <p:nvPr/>
          </p:nvSpPr>
          <p:spPr>
            <a:xfrm>
              <a:off x="4781981" y="1228395"/>
              <a:ext cx="1593669" cy="2579630"/>
            </a:xfrm>
            <a:prstGeom prst="rect">
              <a:avLst/>
            </a:prstGeom>
          </p:spPr>
          <p:style>
            <a:lnRef idx="0">
              <a:schemeClr val="accent6"/>
            </a:lnRef>
            <a:fillRef idx="3">
              <a:schemeClr val="accent6"/>
            </a:fillRef>
            <a:effectRef idx="3">
              <a:schemeClr val="accent6"/>
            </a:effectRef>
            <a:fontRef idx="minor">
              <a:schemeClr val="lt1"/>
            </a:fontRef>
          </p:style>
          <p:txBody>
            <a:bodyPr lIns="68580" tIns="68580" rIns="68580" bIns="68580" spcCol="1270" anchor="ctr"/>
            <a:lstStyle/>
            <a:p>
              <a:pPr algn="ctr" defTabSz="800100">
                <a:lnSpc>
                  <a:spcPct val="90000"/>
                </a:lnSpc>
                <a:spcAft>
                  <a:spcPct val="35000"/>
                </a:spcAft>
                <a:defRPr/>
              </a:pPr>
              <a:r>
                <a:rPr lang="en-US" dirty="0">
                  <a:solidFill>
                    <a:srgbClr val="FFFFFF"/>
                  </a:solidFill>
                  <a:cs typeface="Arial" panose="020B0604020202020204" pitchFamily="34" charset="0"/>
                </a:rPr>
                <a:t>Ho</a:t>
              </a:r>
            </a:p>
          </p:txBody>
        </p:sp>
      </p:grpSp>
      <p:grpSp>
        <p:nvGrpSpPr>
          <p:cNvPr id="6" name="Group 12"/>
          <p:cNvGrpSpPr/>
          <p:nvPr/>
        </p:nvGrpSpPr>
        <p:grpSpPr>
          <a:xfrm>
            <a:off x="7178528" y="4510778"/>
            <a:ext cx="993872" cy="1721863"/>
            <a:chOff x="6375650" y="1228395"/>
            <a:chExt cx="1593669" cy="2579630"/>
          </a:xfrm>
          <a:solidFill>
            <a:srgbClr val="002060"/>
          </a:solidFill>
          <a:effectLst>
            <a:outerShdw blurRad="50800" dist="38100" dir="2700000" algn="tl" rotWithShape="0">
              <a:prstClr val="black">
                <a:alpha val="40000"/>
              </a:prstClr>
            </a:outerShdw>
          </a:effectLst>
          <a:scene3d>
            <a:camera prst="orthographicFront"/>
            <a:lightRig rig="flat" dir="t"/>
          </a:scene3d>
        </p:grpSpPr>
        <p:sp>
          <p:nvSpPr>
            <p:cNvPr id="14" name="Rectangle 13"/>
            <p:cNvSpPr/>
            <p:nvPr/>
          </p:nvSpPr>
          <p:spPr>
            <a:xfrm>
              <a:off x="6375650" y="1228395"/>
              <a:ext cx="1593669" cy="2579630"/>
            </a:xfrm>
            <a:prstGeom prst="rect">
              <a:avLst/>
            </a:prstGeom>
          </p:spPr>
          <p:style>
            <a:lnRef idx="0">
              <a:schemeClr val="accent6"/>
            </a:lnRef>
            <a:fillRef idx="3">
              <a:schemeClr val="accent6"/>
            </a:fillRef>
            <a:effectRef idx="3">
              <a:schemeClr val="accent6"/>
            </a:effectRef>
            <a:fontRef idx="minor">
              <a:schemeClr val="lt1"/>
            </a:fontRef>
          </p:style>
        </p:sp>
        <p:sp>
          <p:nvSpPr>
            <p:cNvPr id="15" name="Rectangle 14"/>
            <p:cNvSpPr/>
            <p:nvPr/>
          </p:nvSpPr>
          <p:spPr>
            <a:xfrm>
              <a:off x="6375650" y="1228395"/>
              <a:ext cx="1593669" cy="2579630"/>
            </a:xfrm>
            <a:prstGeom prst="rect">
              <a:avLst/>
            </a:prstGeom>
          </p:spPr>
          <p:style>
            <a:lnRef idx="0">
              <a:schemeClr val="accent6"/>
            </a:lnRef>
            <a:fillRef idx="3">
              <a:schemeClr val="accent6"/>
            </a:fillRef>
            <a:effectRef idx="3">
              <a:schemeClr val="accent6"/>
            </a:effectRef>
            <a:fontRef idx="minor">
              <a:schemeClr val="lt1"/>
            </a:fontRef>
          </p:style>
          <p:txBody>
            <a:bodyPr lIns="68580" tIns="68580" rIns="68580" bIns="68580" spcCol="1270" anchor="ctr"/>
            <a:lstStyle/>
            <a:p>
              <a:pPr algn="ctr" defTabSz="800100">
                <a:lnSpc>
                  <a:spcPct val="90000"/>
                </a:lnSpc>
                <a:spcAft>
                  <a:spcPct val="35000"/>
                </a:spcAft>
                <a:defRPr/>
              </a:pPr>
              <a:r>
                <a:rPr lang="en-US" dirty="0" err="1">
                  <a:solidFill>
                    <a:srgbClr val="FFFFFF"/>
                  </a:solidFill>
                  <a:cs typeface="Arial" panose="020B0604020202020204" pitchFamily="34" charset="0"/>
                </a:rPr>
                <a:t>Tắc</a:t>
              </a:r>
              <a:r>
                <a:rPr lang="en-US" dirty="0">
                  <a:solidFill>
                    <a:srgbClr val="FFFFFF"/>
                  </a:solidFill>
                  <a:cs typeface="Arial" panose="020B0604020202020204" pitchFamily="34" charset="0"/>
                </a:rPr>
                <a:t> </a:t>
              </a:r>
              <a:r>
                <a:rPr lang="en-US" dirty="0" err="1">
                  <a:solidFill>
                    <a:srgbClr val="FFFFFF"/>
                  </a:solidFill>
                  <a:cs typeface="Arial" panose="020B0604020202020204" pitchFamily="34" charset="0"/>
                </a:rPr>
                <a:t>nghẽn</a:t>
              </a:r>
              <a:r>
                <a:rPr lang="en-US" dirty="0">
                  <a:solidFill>
                    <a:srgbClr val="FFFFFF"/>
                  </a:solidFill>
                  <a:cs typeface="Arial" panose="020B0604020202020204" pitchFamily="34" charset="0"/>
                </a:rPr>
                <a:t> </a:t>
              </a:r>
              <a:r>
                <a:rPr lang="en-US" dirty="0" err="1">
                  <a:solidFill>
                    <a:srgbClr val="FFFFFF"/>
                  </a:solidFill>
                  <a:cs typeface="Arial" panose="020B0604020202020204" pitchFamily="34" charset="0"/>
                </a:rPr>
                <a:t>thông</a:t>
              </a:r>
              <a:r>
                <a:rPr lang="en-US" dirty="0">
                  <a:solidFill>
                    <a:srgbClr val="FFFFFF"/>
                  </a:solidFill>
                  <a:cs typeface="Arial" panose="020B0604020202020204" pitchFamily="34" charset="0"/>
                </a:rPr>
                <a:t> </a:t>
              </a:r>
              <a:r>
                <a:rPr lang="en-US" dirty="0" err="1">
                  <a:solidFill>
                    <a:srgbClr val="FFFFFF"/>
                  </a:solidFill>
                  <a:cs typeface="Arial" panose="020B0604020202020204" pitchFamily="34" charset="0"/>
                </a:rPr>
                <a:t>khí</a:t>
              </a:r>
              <a:r>
                <a:rPr lang="en-US" dirty="0">
                  <a:solidFill>
                    <a:srgbClr val="FFFFFF"/>
                  </a:solidFill>
                  <a:cs typeface="Arial" panose="020B0604020202020204" pitchFamily="34" charset="0"/>
                </a:rPr>
                <a:t> </a:t>
              </a:r>
              <a:r>
                <a:rPr lang="en-US" dirty="0" err="1">
                  <a:solidFill>
                    <a:srgbClr val="FFFFFF"/>
                  </a:solidFill>
                  <a:cs typeface="Arial" panose="020B0604020202020204" pitchFamily="34" charset="0"/>
                </a:rPr>
                <a:t>thay</a:t>
              </a:r>
              <a:r>
                <a:rPr lang="en-US" dirty="0">
                  <a:solidFill>
                    <a:srgbClr val="FFFFFF"/>
                  </a:solidFill>
                  <a:cs typeface="Arial" panose="020B0604020202020204" pitchFamily="34" charset="0"/>
                </a:rPr>
                <a:t> </a:t>
              </a:r>
              <a:r>
                <a:rPr lang="en-US" dirty="0" err="1">
                  <a:solidFill>
                    <a:srgbClr val="FFFFFF"/>
                  </a:solidFill>
                  <a:cs typeface="Arial" panose="020B0604020202020204" pitchFamily="34" charset="0"/>
                </a:rPr>
                <a:t>đổi</a:t>
              </a:r>
              <a:endParaRPr lang="en-US" dirty="0">
                <a:solidFill>
                  <a:srgbClr val="FFFFFF"/>
                </a:solidFill>
                <a:cs typeface="Arial" panose="020B0604020202020204" pitchFamily="34" charset="0"/>
              </a:endParaRPr>
            </a:p>
          </p:txBody>
        </p:sp>
      </p:grpSp>
      <p:sp>
        <p:nvSpPr>
          <p:cNvPr id="165898" name="Rectangle 23"/>
          <p:cNvSpPr>
            <a:spLocks noChangeArrowheads="1"/>
          </p:cNvSpPr>
          <p:nvPr/>
        </p:nvSpPr>
        <p:spPr bwMode="auto">
          <a:xfrm>
            <a:off x="523875" y="6381750"/>
            <a:ext cx="8369300" cy="231775"/>
          </a:xfrm>
          <a:prstGeom prst="rect">
            <a:avLst/>
          </a:prstGeom>
          <a:noFill/>
          <a:ln w="9525">
            <a:noFill/>
            <a:miter lim="800000"/>
            <a:headEnd/>
            <a:tailEnd/>
          </a:ln>
        </p:spPr>
        <p:txBody>
          <a:bodyPr>
            <a:spAutoFit/>
          </a:bodyPr>
          <a:lstStyle/>
          <a:p>
            <a:r>
              <a:rPr lang="en-US" sz="900" dirty="0">
                <a:solidFill>
                  <a:srgbClr val="635A54"/>
                </a:solidFill>
                <a:ea typeface="MS PGothic" pitchFamily="34" charset="-128"/>
              </a:rPr>
              <a:t>Global Strategy for Asthma Management and Prevention, </a:t>
            </a:r>
            <a:r>
              <a:rPr lang="en-US" sz="900" i="1" dirty="0">
                <a:solidFill>
                  <a:srgbClr val="635A54"/>
                </a:solidFill>
                <a:ea typeface="MS PGothic" pitchFamily="34" charset="-128"/>
              </a:rPr>
              <a:t>Global Initiative for Asthma (GINA) 2019. Available from: http://www.ginasthma.org/.</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381000"/>
            <a:ext cx="8534400" cy="1143000"/>
          </a:xfrm>
          <a:noFill/>
        </p:spPr>
        <p:txBody>
          <a:bodyPr/>
          <a:lstStyle/>
          <a:p>
            <a:pPr eaLnBrk="1" hangingPunct="1"/>
            <a:r>
              <a:rPr lang="en-US">
                <a:latin typeface="Arial" charset="0"/>
              </a:rPr>
              <a:t>Sự tạo thành cơn hen</a:t>
            </a:r>
          </a:p>
        </p:txBody>
      </p:sp>
      <p:pic>
        <p:nvPicPr>
          <p:cNvPr id="320515" name="Picture 3" descr="b2"/>
          <p:cNvPicPr>
            <a:picLocks noChangeAspect="1" noChangeArrowheads="1"/>
          </p:cNvPicPr>
          <p:nvPr/>
        </p:nvPicPr>
        <p:blipFill>
          <a:blip r:embed="rId2"/>
          <a:srcRect/>
          <a:stretch>
            <a:fillRect/>
          </a:stretch>
        </p:blipFill>
        <p:spPr bwMode="auto">
          <a:xfrm>
            <a:off x="2514600" y="1981200"/>
            <a:ext cx="1990725" cy="2057400"/>
          </a:xfrm>
          <a:prstGeom prst="rect">
            <a:avLst/>
          </a:prstGeom>
          <a:noFill/>
          <a:ln w="28575">
            <a:solidFill>
              <a:srgbClr val="66FF66"/>
            </a:solidFill>
            <a:miter lim="800000"/>
            <a:headEnd/>
            <a:tailEnd/>
          </a:ln>
        </p:spPr>
      </p:pic>
      <p:pic>
        <p:nvPicPr>
          <p:cNvPr id="320516" name="Picture 4" descr="b3"/>
          <p:cNvPicPr>
            <a:picLocks noChangeAspect="1" noChangeArrowheads="1"/>
          </p:cNvPicPr>
          <p:nvPr/>
        </p:nvPicPr>
        <p:blipFill>
          <a:blip r:embed="rId3"/>
          <a:srcRect/>
          <a:stretch>
            <a:fillRect/>
          </a:stretch>
        </p:blipFill>
        <p:spPr bwMode="auto">
          <a:xfrm>
            <a:off x="7704138" y="2514600"/>
            <a:ext cx="1439862" cy="1447800"/>
          </a:xfrm>
          <a:prstGeom prst="rect">
            <a:avLst/>
          </a:prstGeom>
          <a:noFill/>
          <a:ln w="28575">
            <a:solidFill>
              <a:srgbClr val="66FF66"/>
            </a:solidFill>
            <a:miter lim="800000"/>
            <a:headEnd/>
            <a:tailEnd/>
          </a:ln>
        </p:spPr>
      </p:pic>
      <p:sp>
        <p:nvSpPr>
          <p:cNvPr id="320517" name="Text Box 5"/>
          <p:cNvSpPr txBox="1">
            <a:spLocks noChangeArrowheads="1"/>
          </p:cNvSpPr>
          <p:nvPr/>
        </p:nvSpPr>
        <p:spPr bwMode="auto">
          <a:xfrm>
            <a:off x="7689850" y="4268788"/>
            <a:ext cx="1590675" cy="466725"/>
          </a:xfrm>
          <a:prstGeom prst="rect">
            <a:avLst/>
          </a:prstGeom>
          <a:noFill/>
          <a:ln w="9525">
            <a:solidFill>
              <a:srgbClr val="FFFF00"/>
            </a:solidFill>
            <a:miter lim="800000"/>
            <a:headEnd/>
            <a:tailEnd/>
          </a:ln>
          <a:effectLst/>
        </p:spPr>
        <p:txBody>
          <a:bodyPr wrap="none">
            <a:spAutoFit/>
          </a:bodyPr>
          <a:lstStyle/>
          <a:p>
            <a:pPr eaLnBrk="0" hangingPunct="0"/>
            <a:r>
              <a:rPr lang="en-US" sz="2400">
                <a:latin typeface="Times New Roman" pitchFamily="18" charset="0"/>
              </a:rPr>
              <a:t>CO THẮT</a:t>
            </a:r>
          </a:p>
        </p:txBody>
      </p:sp>
      <p:sp>
        <p:nvSpPr>
          <p:cNvPr id="320518" name="Text Box 6"/>
          <p:cNvSpPr txBox="1">
            <a:spLocks noChangeArrowheads="1"/>
          </p:cNvSpPr>
          <p:nvPr/>
        </p:nvSpPr>
        <p:spPr bwMode="auto">
          <a:xfrm>
            <a:off x="2514600" y="4267200"/>
            <a:ext cx="1981200" cy="466725"/>
          </a:xfrm>
          <a:prstGeom prst="rect">
            <a:avLst/>
          </a:prstGeom>
          <a:noFill/>
          <a:ln w="9525">
            <a:solidFill>
              <a:srgbClr val="FFFF00"/>
            </a:solidFill>
            <a:miter lim="800000"/>
            <a:headEnd/>
            <a:tailEnd/>
          </a:ln>
          <a:effectLst/>
        </p:spPr>
        <p:txBody>
          <a:bodyPr>
            <a:spAutoFit/>
          </a:bodyPr>
          <a:lstStyle/>
          <a:p>
            <a:pPr eaLnBrk="0" hangingPunct="0"/>
            <a:r>
              <a:rPr lang="en-US" sz="2400">
                <a:latin typeface="Times New Roman" pitchFamily="18" charset="0"/>
              </a:rPr>
              <a:t>HEN: VIÊM</a:t>
            </a:r>
          </a:p>
        </p:txBody>
      </p:sp>
      <p:sp>
        <p:nvSpPr>
          <p:cNvPr id="320519" name="Text Box 7"/>
          <p:cNvSpPr txBox="1">
            <a:spLocks noChangeArrowheads="1"/>
          </p:cNvSpPr>
          <p:nvPr/>
        </p:nvSpPr>
        <p:spPr bwMode="auto">
          <a:xfrm>
            <a:off x="4648200" y="6418263"/>
            <a:ext cx="3157538" cy="457200"/>
          </a:xfrm>
          <a:prstGeom prst="rect">
            <a:avLst/>
          </a:prstGeom>
          <a:noFill/>
          <a:ln w="9525">
            <a:noFill/>
            <a:miter lim="800000"/>
            <a:headEnd/>
            <a:tailEnd/>
          </a:ln>
          <a:effectLst/>
        </p:spPr>
        <p:txBody>
          <a:bodyPr wrap="none">
            <a:spAutoFit/>
          </a:bodyPr>
          <a:lstStyle/>
          <a:p>
            <a:pPr eaLnBrk="0" hangingPunct="0"/>
            <a:r>
              <a:rPr lang="en-US" sz="2400">
                <a:latin typeface="Times New Roman" pitchFamily="18" charset="0"/>
              </a:rPr>
              <a:t>CƠN HEN CẤP TÍNH</a:t>
            </a:r>
          </a:p>
        </p:txBody>
      </p:sp>
      <p:sp>
        <p:nvSpPr>
          <p:cNvPr id="320520" name="Line 8"/>
          <p:cNvSpPr>
            <a:spLocks noChangeShapeType="1"/>
          </p:cNvSpPr>
          <p:nvPr/>
        </p:nvSpPr>
        <p:spPr bwMode="auto">
          <a:xfrm>
            <a:off x="4038600" y="4724400"/>
            <a:ext cx="914400" cy="685800"/>
          </a:xfrm>
          <a:prstGeom prst="line">
            <a:avLst/>
          </a:prstGeom>
          <a:noFill/>
          <a:ln w="57150">
            <a:solidFill>
              <a:srgbClr val="FFFF00"/>
            </a:solidFill>
            <a:round/>
            <a:headEnd/>
            <a:tailEnd type="triangle" w="med" len="med"/>
          </a:ln>
          <a:effectLst/>
        </p:spPr>
        <p:txBody>
          <a:bodyPr wrap="none" anchor="ctr"/>
          <a:lstStyle/>
          <a:p>
            <a:endParaRPr lang="en-US"/>
          </a:p>
        </p:txBody>
      </p:sp>
      <p:sp>
        <p:nvSpPr>
          <p:cNvPr id="320521" name="Line 9"/>
          <p:cNvSpPr>
            <a:spLocks noChangeShapeType="1"/>
          </p:cNvSpPr>
          <p:nvPr/>
        </p:nvSpPr>
        <p:spPr bwMode="auto">
          <a:xfrm flipH="1">
            <a:off x="7010400" y="4724400"/>
            <a:ext cx="685800" cy="685800"/>
          </a:xfrm>
          <a:prstGeom prst="line">
            <a:avLst/>
          </a:prstGeom>
          <a:noFill/>
          <a:ln w="57150">
            <a:solidFill>
              <a:srgbClr val="FFFF00"/>
            </a:solidFill>
            <a:round/>
            <a:headEnd/>
            <a:tailEnd type="triangle" w="med" len="med"/>
          </a:ln>
          <a:effectLst/>
        </p:spPr>
        <p:txBody>
          <a:bodyPr wrap="none" anchor="ctr"/>
          <a:lstStyle/>
          <a:p>
            <a:endParaRPr lang="en-US"/>
          </a:p>
        </p:txBody>
      </p:sp>
      <p:pic>
        <p:nvPicPr>
          <p:cNvPr id="320522" name="Picture 10" descr="b1"/>
          <p:cNvPicPr>
            <a:picLocks noChangeAspect="1" noChangeArrowheads="1"/>
          </p:cNvPicPr>
          <p:nvPr/>
        </p:nvPicPr>
        <p:blipFill>
          <a:blip r:embed="rId4"/>
          <a:srcRect/>
          <a:stretch>
            <a:fillRect/>
          </a:stretch>
        </p:blipFill>
        <p:spPr bwMode="auto">
          <a:xfrm>
            <a:off x="0" y="1981200"/>
            <a:ext cx="2044700" cy="2057400"/>
          </a:xfrm>
          <a:prstGeom prst="rect">
            <a:avLst/>
          </a:prstGeom>
          <a:noFill/>
          <a:ln w="28575">
            <a:solidFill>
              <a:srgbClr val="66FF66"/>
            </a:solidFill>
            <a:miter lim="800000"/>
            <a:headEnd/>
            <a:tailEnd/>
          </a:ln>
        </p:spPr>
      </p:pic>
      <p:sp>
        <p:nvSpPr>
          <p:cNvPr id="320523" name="Text Box 11"/>
          <p:cNvSpPr txBox="1">
            <a:spLocks noChangeArrowheads="1"/>
          </p:cNvSpPr>
          <p:nvPr/>
        </p:nvSpPr>
        <p:spPr bwMode="auto">
          <a:xfrm>
            <a:off x="0" y="4268788"/>
            <a:ext cx="2416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defRPr/>
            </a:pPr>
            <a:r>
              <a:rPr lang="en-US" sz="2400">
                <a:effectLst>
                  <a:outerShdw blurRad="38100" dist="38100" dir="2700000" algn="tl">
                    <a:srgbClr val="FFFFFF"/>
                  </a:outerShdw>
                </a:effectLst>
                <a:latin typeface="Times New Roman" pitchFamily="18" charset="0"/>
              </a:rPr>
              <a:t>BÌNH THƯỜNG</a:t>
            </a:r>
          </a:p>
        </p:txBody>
      </p:sp>
      <p:sp>
        <p:nvSpPr>
          <p:cNvPr id="320524" name="Text Box 12"/>
          <p:cNvSpPr txBox="1">
            <a:spLocks noChangeArrowheads="1"/>
          </p:cNvSpPr>
          <p:nvPr/>
        </p:nvSpPr>
        <p:spPr bwMode="auto">
          <a:xfrm>
            <a:off x="4343400" y="5411788"/>
            <a:ext cx="2911475" cy="466725"/>
          </a:xfrm>
          <a:prstGeom prst="rect">
            <a:avLst/>
          </a:prstGeom>
          <a:noFill/>
          <a:ln w="9525">
            <a:solidFill>
              <a:schemeClr val="tx2"/>
            </a:solidFill>
            <a:miter lim="800000"/>
            <a:headEnd/>
            <a:tailEnd/>
          </a:ln>
          <a:effectLst/>
        </p:spPr>
        <p:txBody>
          <a:bodyPr wrap="none">
            <a:spAutoFit/>
          </a:bodyPr>
          <a:lstStyle/>
          <a:p>
            <a:r>
              <a:rPr lang="en-US" sz="2400">
                <a:latin typeface="Times New Roman" pitchFamily="18" charset="0"/>
              </a:rPr>
              <a:t>HẸP: TẮC NGHẼN </a:t>
            </a:r>
            <a:endParaRPr lang="en-US" sz="2400">
              <a:solidFill>
                <a:srgbClr val="FFFF00"/>
              </a:solidFill>
              <a:latin typeface="VNI-Avo" pitchFamily="2" charset="0"/>
            </a:endParaRPr>
          </a:p>
        </p:txBody>
      </p:sp>
      <p:cxnSp>
        <p:nvCxnSpPr>
          <p:cNvPr id="320525" name="AutoShape 13"/>
          <p:cNvCxnSpPr>
            <a:cxnSpLocks noChangeShapeType="1"/>
          </p:cNvCxnSpPr>
          <p:nvPr/>
        </p:nvCxnSpPr>
        <p:spPr bwMode="auto">
          <a:xfrm>
            <a:off x="5715000" y="2362200"/>
            <a:ext cx="1981200" cy="1295400"/>
          </a:xfrm>
          <a:prstGeom prst="curvedConnector3">
            <a:avLst>
              <a:gd name="adj1" fmla="val -59296"/>
            </a:avLst>
          </a:prstGeom>
          <a:noFill/>
          <a:ln w="38100">
            <a:solidFill>
              <a:schemeClr val="tx1"/>
            </a:solidFill>
            <a:round/>
            <a:headEnd/>
            <a:tailEnd type="triangle" w="lg" len="lg"/>
          </a:ln>
          <a:effectLst/>
        </p:spPr>
      </p:cxnSp>
      <p:sp>
        <p:nvSpPr>
          <p:cNvPr id="320526" name="Text Box 14"/>
          <p:cNvSpPr txBox="1">
            <a:spLocks noChangeArrowheads="1"/>
          </p:cNvSpPr>
          <p:nvPr/>
        </p:nvSpPr>
        <p:spPr bwMode="auto">
          <a:xfrm>
            <a:off x="4953000" y="1893888"/>
            <a:ext cx="3487738" cy="466725"/>
          </a:xfrm>
          <a:prstGeom prst="rect">
            <a:avLst/>
          </a:prstGeom>
          <a:noFill/>
          <a:ln w="9525">
            <a:solidFill>
              <a:schemeClr val="tx1"/>
            </a:solidFill>
            <a:miter lim="800000"/>
            <a:headEnd/>
            <a:tailEnd/>
          </a:ln>
          <a:effectLst/>
        </p:spPr>
        <p:txBody>
          <a:bodyPr wrap="none">
            <a:spAutoFit/>
          </a:bodyPr>
          <a:lstStyle/>
          <a:p>
            <a:r>
              <a:rPr lang="en-US" sz="2400">
                <a:latin typeface="Times New Roman" pitchFamily="18" charset="0"/>
              </a:rPr>
              <a:t>Yếu tố khởi phát cơn hen</a:t>
            </a:r>
          </a:p>
        </p:txBody>
      </p:sp>
      <p:sp>
        <p:nvSpPr>
          <p:cNvPr id="320527" name="Line 15"/>
          <p:cNvSpPr>
            <a:spLocks noChangeShapeType="1"/>
          </p:cNvSpPr>
          <p:nvPr/>
        </p:nvSpPr>
        <p:spPr bwMode="auto">
          <a:xfrm>
            <a:off x="5715000" y="5867400"/>
            <a:ext cx="0" cy="533400"/>
          </a:xfrm>
          <a:prstGeom prst="line">
            <a:avLst/>
          </a:prstGeom>
          <a:noFill/>
          <a:ln w="38100">
            <a:solidFill>
              <a:srgbClr val="FFFF00"/>
            </a:solidFill>
            <a:round/>
            <a:headEnd/>
            <a:tailEnd type="triangle" w="med" len="me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20522"/>
                                        </p:tgtEl>
                                        <p:attrNameLst>
                                          <p:attrName>style.visibility</p:attrName>
                                        </p:attrNameLst>
                                      </p:cBhvr>
                                      <p:to>
                                        <p:strVal val="visible"/>
                                      </p:to>
                                    </p:set>
                                    <p:animEffect transition="in" filter="blinds(horizontal)">
                                      <p:cBhvr>
                                        <p:cTn id="7" dur="500"/>
                                        <p:tgtEl>
                                          <p:spTgt spid="32052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0523"/>
                                        </p:tgtEl>
                                        <p:attrNameLst>
                                          <p:attrName>style.visibility</p:attrName>
                                        </p:attrNameLst>
                                      </p:cBhvr>
                                      <p:to>
                                        <p:strVal val="visible"/>
                                      </p:to>
                                    </p:set>
                                    <p:animEffect transition="in" filter="blinds(horizontal)">
                                      <p:cBhvr>
                                        <p:cTn id="10" dur="500"/>
                                        <p:tgtEl>
                                          <p:spTgt spid="32052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320515"/>
                                        </p:tgtEl>
                                        <p:attrNameLst>
                                          <p:attrName>style.visibility</p:attrName>
                                        </p:attrNameLst>
                                      </p:cBhvr>
                                      <p:to>
                                        <p:strVal val="visible"/>
                                      </p:to>
                                    </p:set>
                                    <p:animEffect transition="in" filter="box(in)">
                                      <p:cBhvr>
                                        <p:cTn id="15" dur="500"/>
                                        <p:tgtEl>
                                          <p:spTgt spid="320515"/>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20518"/>
                                        </p:tgtEl>
                                        <p:attrNameLst>
                                          <p:attrName>style.visibility</p:attrName>
                                        </p:attrNameLst>
                                      </p:cBhvr>
                                      <p:to>
                                        <p:strVal val="visible"/>
                                      </p:to>
                                    </p:set>
                                    <p:animEffect transition="in" filter="box(in)">
                                      <p:cBhvr>
                                        <p:cTn id="18" dur="500"/>
                                        <p:tgtEl>
                                          <p:spTgt spid="320518"/>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20520"/>
                                        </p:tgtEl>
                                        <p:attrNameLst>
                                          <p:attrName>style.visibility</p:attrName>
                                        </p:attrNameLst>
                                      </p:cBhvr>
                                      <p:to>
                                        <p:strVal val="visible"/>
                                      </p:to>
                                    </p:set>
                                    <p:animEffect transition="in" filter="box(in)">
                                      <p:cBhvr>
                                        <p:cTn id="21" dur="500"/>
                                        <p:tgtEl>
                                          <p:spTgt spid="320520"/>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20524"/>
                                        </p:tgtEl>
                                        <p:attrNameLst>
                                          <p:attrName>style.visibility</p:attrName>
                                        </p:attrNameLst>
                                      </p:cBhvr>
                                      <p:to>
                                        <p:strVal val="visible"/>
                                      </p:to>
                                    </p:set>
                                    <p:animEffect transition="in" filter="box(in)">
                                      <p:cBhvr>
                                        <p:cTn id="24" dur="500"/>
                                        <p:tgtEl>
                                          <p:spTgt spid="32052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320526"/>
                                        </p:tgtEl>
                                        <p:attrNameLst>
                                          <p:attrName>style.visibility</p:attrName>
                                        </p:attrNameLst>
                                      </p:cBhvr>
                                      <p:to>
                                        <p:strVal val="visible"/>
                                      </p:to>
                                    </p:set>
                                    <p:animEffect transition="in" filter="checkerboard(across)">
                                      <p:cBhvr>
                                        <p:cTn id="29" dur="500"/>
                                        <p:tgtEl>
                                          <p:spTgt spid="320526"/>
                                        </p:tgtEl>
                                      </p:cBhvr>
                                    </p:animEffect>
                                  </p:childTnLst>
                                </p:cTn>
                              </p:par>
                              <p:par>
                                <p:cTn id="30" presetID="5" presetClass="entr" presetSubtype="10" fill="hold" nodeType="withEffect">
                                  <p:stCondLst>
                                    <p:cond delay="0"/>
                                  </p:stCondLst>
                                  <p:childTnLst>
                                    <p:set>
                                      <p:cBhvr>
                                        <p:cTn id="31" dur="1" fill="hold">
                                          <p:stCondLst>
                                            <p:cond delay="0"/>
                                          </p:stCondLst>
                                        </p:cTn>
                                        <p:tgtEl>
                                          <p:spTgt spid="320525"/>
                                        </p:tgtEl>
                                        <p:attrNameLst>
                                          <p:attrName>style.visibility</p:attrName>
                                        </p:attrNameLst>
                                      </p:cBhvr>
                                      <p:to>
                                        <p:strVal val="visible"/>
                                      </p:to>
                                    </p:set>
                                    <p:animEffect transition="in" filter="checkerboard(across)">
                                      <p:cBhvr>
                                        <p:cTn id="32" dur="500"/>
                                        <p:tgtEl>
                                          <p:spTgt spid="320525"/>
                                        </p:tgtEl>
                                      </p:cBhvr>
                                    </p:animEffect>
                                  </p:childTnLst>
                                </p:cTn>
                              </p:par>
                              <p:par>
                                <p:cTn id="33" presetID="5" presetClass="entr" presetSubtype="10" fill="hold" nodeType="withEffect">
                                  <p:stCondLst>
                                    <p:cond delay="0"/>
                                  </p:stCondLst>
                                  <p:childTnLst>
                                    <p:set>
                                      <p:cBhvr>
                                        <p:cTn id="34" dur="1" fill="hold">
                                          <p:stCondLst>
                                            <p:cond delay="0"/>
                                          </p:stCondLst>
                                        </p:cTn>
                                        <p:tgtEl>
                                          <p:spTgt spid="320516"/>
                                        </p:tgtEl>
                                        <p:attrNameLst>
                                          <p:attrName>style.visibility</p:attrName>
                                        </p:attrNameLst>
                                      </p:cBhvr>
                                      <p:to>
                                        <p:strVal val="visible"/>
                                      </p:to>
                                    </p:set>
                                    <p:animEffect transition="in" filter="checkerboard(across)">
                                      <p:cBhvr>
                                        <p:cTn id="35" dur="500"/>
                                        <p:tgtEl>
                                          <p:spTgt spid="320516"/>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320517"/>
                                        </p:tgtEl>
                                        <p:attrNameLst>
                                          <p:attrName>style.visibility</p:attrName>
                                        </p:attrNameLst>
                                      </p:cBhvr>
                                      <p:to>
                                        <p:strVal val="visible"/>
                                      </p:to>
                                    </p:set>
                                    <p:animEffect transition="in" filter="checkerboard(across)">
                                      <p:cBhvr>
                                        <p:cTn id="38" dur="500"/>
                                        <p:tgtEl>
                                          <p:spTgt spid="320517"/>
                                        </p:tgtEl>
                                      </p:cBhvr>
                                    </p:animEffect>
                                  </p:childTnLst>
                                </p:cTn>
                              </p:par>
                              <p:par>
                                <p:cTn id="39" presetID="5" presetClass="entr" presetSubtype="10" fill="hold" grpId="0" nodeType="withEffect">
                                  <p:stCondLst>
                                    <p:cond delay="0"/>
                                  </p:stCondLst>
                                  <p:childTnLst>
                                    <p:set>
                                      <p:cBhvr>
                                        <p:cTn id="40" dur="1" fill="hold">
                                          <p:stCondLst>
                                            <p:cond delay="0"/>
                                          </p:stCondLst>
                                        </p:cTn>
                                        <p:tgtEl>
                                          <p:spTgt spid="320521"/>
                                        </p:tgtEl>
                                        <p:attrNameLst>
                                          <p:attrName>style.visibility</p:attrName>
                                        </p:attrNameLst>
                                      </p:cBhvr>
                                      <p:to>
                                        <p:strVal val="visible"/>
                                      </p:to>
                                    </p:set>
                                    <p:animEffect transition="in" filter="checkerboard(across)">
                                      <p:cBhvr>
                                        <p:cTn id="41" dur="500"/>
                                        <p:tgtEl>
                                          <p:spTgt spid="320521"/>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320527"/>
                                        </p:tgtEl>
                                        <p:attrNameLst>
                                          <p:attrName>style.visibility</p:attrName>
                                        </p:attrNameLst>
                                      </p:cBhvr>
                                      <p:to>
                                        <p:strVal val="visible"/>
                                      </p:to>
                                    </p:set>
                                    <p:animEffect transition="in" filter="checkerboard(across)">
                                      <p:cBhvr>
                                        <p:cTn id="44" dur="500"/>
                                        <p:tgtEl>
                                          <p:spTgt spid="320527"/>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320519"/>
                                        </p:tgtEl>
                                        <p:attrNameLst>
                                          <p:attrName>style.visibility</p:attrName>
                                        </p:attrNameLst>
                                      </p:cBhvr>
                                      <p:to>
                                        <p:strVal val="visible"/>
                                      </p:to>
                                    </p:set>
                                    <p:animEffect transition="in" filter="checkerboard(across)">
                                      <p:cBhvr>
                                        <p:cTn id="47" dur="500"/>
                                        <p:tgtEl>
                                          <p:spTgt spid="320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7" grpId="0" animBg="1"/>
      <p:bldP spid="320518" grpId="0" animBg="1"/>
      <p:bldP spid="320519" grpId="0"/>
      <p:bldP spid="320520" grpId="0" animBg="1"/>
      <p:bldP spid="320521" grpId="0" animBg="1"/>
      <p:bldP spid="320523" grpId="0"/>
      <p:bldP spid="320524" grpId="0" animBg="1"/>
      <p:bldP spid="320526" grpId="0" animBg="1"/>
      <p:bldP spid="3205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jpg"/>
          <p:cNvPicPr>
            <a:picLocks noGrp="1" noChangeAspect="1"/>
          </p:cNvPicPr>
          <p:nvPr>
            <p:ph idx="1"/>
          </p:nvPr>
        </p:nvPicPr>
        <p:blipFill>
          <a:blip r:embed="rId2"/>
          <a:stretch>
            <a:fillRect/>
          </a:stretch>
        </p:blipFill>
        <p:spPr>
          <a:xfrm>
            <a:off x="0" y="0"/>
            <a:ext cx="8915400" cy="68580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2"/>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bwMode="auto">
          <a:xfrm>
            <a:off x="1206500" y="719138"/>
            <a:ext cx="1841500" cy="11509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3" name="Text Box 3"/>
          <p:cNvSpPr txBox="1">
            <a:spLocks noChangeArrowheads="1"/>
          </p:cNvSpPr>
          <p:nvPr/>
        </p:nvSpPr>
        <p:spPr bwMode="auto">
          <a:xfrm>
            <a:off x="179388" y="203200"/>
            <a:ext cx="8636000" cy="461665"/>
          </a:xfrm>
          <a:prstGeom prst="rect">
            <a:avLst/>
          </a:prstGeom>
          <a:noFill/>
          <a:ln w="12700" cap="sq">
            <a:noFill/>
            <a:miter lim="800000"/>
            <a:headEnd type="none" w="sm" len="sm"/>
            <a:tailEnd type="none" w="sm" len="sm"/>
          </a:ln>
          <a:effectLst/>
        </p:spPr>
        <p:txBody>
          <a:bodyPr>
            <a:spAutoFit/>
          </a:bodyPr>
          <a:lstStyle/>
          <a:p>
            <a:pPr algn="ctr" eaLnBrk="0" hangingPunct="0">
              <a:defRPr/>
            </a:pPr>
            <a:r>
              <a:rPr lang="en-US" sz="2400" b="1" dirty="0">
                <a:solidFill>
                  <a:srgbClr val="FF0000"/>
                </a:solidFill>
                <a:latin typeface="+mj-lt"/>
                <a:cs typeface="+mn-cs"/>
              </a:rPr>
              <a:t>CÁC YẾU TỐ KHỞI PHÁT CƠN HEN</a:t>
            </a:r>
          </a:p>
        </p:txBody>
      </p:sp>
      <p:pic>
        <p:nvPicPr>
          <p:cNvPr id="7680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2200" y="719138"/>
            <a:ext cx="1746250" cy="116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5" name="Rectangle 5"/>
          <p:cNvSpPr>
            <a:spLocks noChangeArrowheads="1"/>
          </p:cNvSpPr>
          <p:nvPr/>
        </p:nvSpPr>
        <p:spPr bwMode="auto">
          <a:xfrm>
            <a:off x="3454400" y="1830388"/>
            <a:ext cx="1931988" cy="366712"/>
          </a:xfrm>
          <a:prstGeom prst="rect">
            <a:avLst/>
          </a:prstGeom>
          <a:noFill/>
          <a:ln w="9525">
            <a:noFill/>
            <a:miter lim="800000"/>
            <a:headEnd/>
            <a:tailEnd/>
          </a:ln>
          <a:effectLst/>
        </p:spPr>
        <p:txBody>
          <a:bodyPr anchor="ctr"/>
          <a:lstStyle/>
          <a:p>
            <a:pPr algn="ctr">
              <a:defRPr/>
            </a:pPr>
            <a:r>
              <a:rPr lang="en-US" dirty="0" err="1">
                <a:solidFill>
                  <a:srgbClr val="FF0000"/>
                </a:solidFill>
              </a:rPr>
              <a:t>Vật</a:t>
            </a:r>
            <a:r>
              <a:rPr lang="en-US" dirty="0">
                <a:solidFill>
                  <a:srgbClr val="FF0000"/>
                </a:solidFill>
              </a:rPr>
              <a:t> </a:t>
            </a:r>
            <a:r>
              <a:rPr lang="en-US" dirty="0" err="1">
                <a:solidFill>
                  <a:srgbClr val="FF0000"/>
                </a:solidFill>
              </a:rPr>
              <a:t>nuôi</a:t>
            </a:r>
            <a:endParaRPr lang="en-US" dirty="0">
              <a:solidFill>
                <a:srgbClr val="FF0000"/>
              </a:solidFill>
            </a:endParaRPr>
          </a:p>
        </p:txBody>
      </p:sp>
      <p:pic>
        <p:nvPicPr>
          <p:cNvPr id="7680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4600" y="2286000"/>
            <a:ext cx="1601788"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7" name="Rectangle 7"/>
          <p:cNvSpPr>
            <a:spLocks noChangeArrowheads="1"/>
          </p:cNvSpPr>
          <p:nvPr/>
        </p:nvSpPr>
        <p:spPr bwMode="auto">
          <a:xfrm>
            <a:off x="914400" y="3314700"/>
            <a:ext cx="2235200" cy="368300"/>
          </a:xfrm>
          <a:prstGeom prst="rect">
            <a:avLst/>
          </a:prstGeom>
          <a:noFill/>
          <a:ln w="9525">
            <a:noFill/>
            <a:miter lim="800000"/>
            <a:headEnd/>
            <a:tailEnd/>
          </a:ln>
          <a:effectLst/>
        </p:spPr>
        <p:txBody>
          <a:bodyPr anchor="ctr"/>
          <a:lstStyle/>
          <a:p>
            <a:pPr algn="ctr">
              <a:defRPr/>
            </a:pPr>
            <a:r>
              <a:rPr lang="en-US">
                <a:solidFill>
                  <a:srgbClr val="FF0000"/>
                </a:solidFill>
              </a:rPr>
              <a:t>Nấm mốc</a:t>
            </a:r>
          </a:p>
        </p:txBody>
      </p:sp>
      <p:pic>
        <p:nvPicPr>
          <p:cNvPr id="76808"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11900" y="742950"/>
            <a:ext cx="17414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9" name="Rectangle 9"/>
          <p:cNvSpPr>
            <a:spLocks noChangeArrowheads="1"/>
          </p:cNvSpPr>
          <p:nvPr/>
        </p:nvSpPr>
        <p:spPr bwMode="auto">
          <a:xfrm>
            <a:off x="5894388" y="1885950"/>
            <a:ext cx="2233612" cy="368300"/>
          </a:xfrm>
          <a:prstGeom prst="rect">
            <a:avLst/>
          </a:prstGeom>
          <a:noFill/>
          <a:ln w="9525">
            <a:noFill/>
            <a:miter lim="800000"/>
            <a:headEnd/>
            <a:tailEnd/>
          </a:ln>
          <a:effectLst/>
        </p:spPr>
        <p:txBody>
          <a:bodyPr anchor="ctr"/>
          <a:lstStyle/>
          <a:p>
            <a:pPr algn="ctr">
              <a:defRPr/>
            </a:pPr>
            <a:r>
              <a:rPr lang="en-US">
                <a:solidFill>
                  <a:srgbClr val="FF0000"/>
                </a:solidFill>
                <a:cs typeface="+mn-cs"/>
              </a:rPr>
              <a:t>Con gián</a:t>
            </a:r>
          </a:p>
        </p:txBody>
      </p:sp>
      <p:pic>
        <p:nvPicPr>
          <p:cNvPr id="7681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95700" y="2286000"/>
            <a:ext cx="1739900"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11" name="Rectangle 11"/>
          <p:cNvSpPr>
            <a:spLocks noChangeArrowheads="1"/>
          </p:cNvSpPr>
          <p:nvPr/>
        </p:nvSpPr>
        <p:spPr bwMode="auto">
          <a:xfrm>
            <a:off x="3454400" y="3259138"/>
            <a:ext cx="2235200" cy="366712"/>
          </a:xfrm>
          <a:prstGeom prst="rect">
            <a:avLst/>
          </a:prstGeom>
          <a:noFill/>
          <a:ln w="9525">
            <a:noFill/>
            <a:miter lim="800000"/>
            <a:headEnd/>
            <a:tailEnd/>
          </a:ln>
          <a:effectLst/>
        </p:spPr>
        <p:txBody>
          <a:bodyPr anchor="ctr"/>
          <a:lstStyle/>
          <a:p>
            <a:pPr algn="ctr">
              <a:defRPr/>
            </a:pPr>
            <a:r>
              <a:rPr lang="en-US">
                <a:solidFill>
                  <a:srgbClr val="FF0000"/>
                </a:solidFill>
              </a:rPr>
              <a:t>Phấn hoa</a:t>
            </a:r>
          </a:p>
        </p:txBody>
      </p:sp>
      <p:pic>
        <p:nvPicPr>
          <p:cNvPr id="76812"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13500" y="2286000"/>
            <a:ext cx="1728788"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13" name="Rectangle 13"/>
          <p:cNvSpPr>
            <a:spLocks noChangeArrowheads="1"/>
          </p:cNvSpPr>
          <p:nvPr/>
        </p:nvSpPr>
        <p:spPr bwMode="auto">
          <a:xfrm>
            <a:off x="5994400" y="3259138"/>
            <a:ext cx="2641600" cy="366712"/>
          </a:xfrm>
          <a:prstGeom prst="rect">
            <a:avLst/>
          </a:prstGeom>
          <a:noFill/>
          <a:ln w="9525">
            <a:noFill/>
            <a:miter lim="800000"/>
            <a:headEnd/>
            <a:tailEnd/>
          </a:ln>
          <a:effectLst/>
        </p:spPr>
        <p:txBody>
          <a:bodyPr anchor="ctr"/>
          <a:lstStyle/>
          <a:p>
            <a:pPr algn="ctr">
              <a:defRPr/>
            </a:pPr>
            <a:r>
              <a:rPr lang="en-US">
                <a:solidFill>
                  <a:srgbClr val="FF0000"/>
                </a:solidFill>
              </a:rPr>
              <a:t>Các mùi hắc</a:t>
            </a:r>
          </a:p>
        </p:txBody>
      </p:sp>
      <p:pic>
        <p:nvPicPr>
          <p:cNvPr id="76814" name="Picture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95388" y="3714750"/>
            <a:ext cx="165100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15" name="Rectangle 15"/>
          <p:cNvSpPr>
            <a:spLocks noChangeArrowheads="1"/>
          </p:cNvSpPr>
          <p:nvPr/>
        </p:nvSpPr>
        <p:spPr bwMode="auto">
          <a:xfrm>
            <a:off x="406400" y="4794250"/>
            <a:ext cx="3352800" cy="369888"/>
          </a:xfrm>
          <a:prstGeom prst="rect">
            <a:avLst/>
          </a:prstGeom>
          <a:noFill/>
          <a:ln w="9525">
            <a:noFill/>
            <a:miter lim="800000"/>
            <a:headEnd/>
            <a:tailEnd/>
          </a:ln>
          <a:effectLst/>
        </p:spPr>
        <p:txBody>
          <a:bodyPr anchor="ctr"/>
          <a:lstStyle/>
          <a:p>
            <a:pPr algn="ctr">
              <a:defRPr/>
            </a:pPr>
            <a:r>
              <a:rPr lang="en-US">
                <a:solidFill>
                  <a:srgbClr val="FF0000"/>
                </a:solidFill>
              </a:rPr>
              <a:t>Khói (thuốc, nhang,</a:t>
            </a:r>
            <a:br>
              <a:rPr lang="en-US">
                <a:solidFill>
                  <a:srgbClr val="FF0000"/>
                </a:solidFill>
              </a:rPr>
            </a:br>
            <a:r>
              <a:rPr lang="en-US">
                <a:solidFill>
                  <a:srgbClr val="FF0000"/>
                </a:solidFill>
              </a:rPr>
              <a:t> bếp củi, dầu, ga..)</a:t>
            </a:r>
          </a:p>
        </p:txBody>
      </p:sp>
      <p:pic>
        <p:nvPicPr>
          <p:cNvPr id="76816" name="Picture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26200" y="3695700"/>
            <a:ext cx="17018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17" name="Picture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98888" y="3714750"/>
            <a:ext cx="1674812"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18" name="Rectangle 18"/>
          <p:cNvSpPr>
            <a:spLocks noChangeArrowheads="1"/>
          </p:cNvSpPr>
          <p:nvPr/>
        </p:nvSpPr>
        <p:spPr bwMode="auto">
          <a:xfrm>
            <a:off x="3354388" y="4794250"/>
            <a:ext cx="2640012" cy="369888"/>
          </a:xfrm>
          <a:prstGeom prst="rect">
            <a:avLst/>
          </a:prstGeom>
          <a:noFill/>
          <a:ln w="9525">
            <a:noFill/>
            <a:miter lim="800000"/>
            <a:headEnd/>
            <a:tailEnd/>
          </a:ln>
          <a:effectLst/>
        </p:spPr>
        <p:txBody>
          <a:bodyPr anchor="ctr"/>
          <a:lstStyle/>
          <a:p>
            <a:pPr algn="ctr">
              <a:defRPr/>
            </a:pPr>
            <a:r>
              <a:rPr lang="en-US">
                <a:solidFill>
                  <a:srgbClr val="FF0000"/>
                </a:solidFill>
              </a:rPr>
              <a:t>Thuốc Aspirin</a:t>
            </a:r>
          </a:p>
        </p:txBody>
      </p:sp>
      <p:sp>
        <p:nvSpPr>
          <p:cNvPr id="76819" name="Rectangle 19"/>
          <p:cNvSpPr>
            <a:spLocks noChangeArrowheads="1"/>
          </p:cNvSpPr>
          <p:nvPr/>
        </p:nvSpPr>
        <p:spPr bwMode="auto">
          <a:xfrm>
            <a:off x="5994400" y="4851400"/>
            <a:ext cx="2641600" cy="368300"/>
          </a:xfrm>
          <a:prstGeom prst="rect">
            <a:avLst/>
          </a:prstGeom>
          <a:noFill/>
          <a:ln w="9525">
            <a:noFill/>
            <a:miter lim="800000"/>
            <a:headEnd/>
            <a:tailEnd/>
          </a:ln>
          <a:effectLst/>
        </p:spPr>
        <p:txBody>
          <a:bodyPr anchor="ctr"/>
          <a:lstStyle/>
          <a:p>
            <a:pPr algn="ctr">
              <a:defRPr/>
            </a:pPr>
            <a:r>
              <a:rPr lang="en-US">
                <a:solidFill>
                  <a:srgbClr val="FF0000"/>
                </a:solidFill>
              </a:rPr>
              <a:t>Một số thức ăn</a:t>
            </a:r>
          </a:p>
        </p:txBody>
      </p:sp>
      <p:pic>
        <p:nvPicPr>
          <p:cNvPr id="76820" name="Picture 2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44600" y="5314950"/>
            <a:ext cx="17526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21" name="Rectangle 21"/>
          <p:cNvSpPr>
            <a:spLocks noChangeArrowheads="1"/>
          </p:cNvSpPr>
          <p:nvPr/>
        </p:nvSpPr>
        <p:spPr bwMode="auto">
          <a:xfrm>
            <a:off x="965200" y="6318250"/>
            <a:ext cx="2235200" cy="369888"/>
          </a:xfrm>
          <a:prstGeom prst="rect">
            <a:avLst/>
          </a:prstGeom>
          <a:noFill/>
          <a:ln w="9525">
            <a:noFill/>
            <a:miter lim="800000"/>
            <a:headEnd/>
            <a:tailEnd/>
          </a:ln>
          <a:effectLst/>
        </p:spPr>
        <p:txBody>
          <a:bodyPr anchor="ctr"/>
          <a:lstStyle/>
          <a:p>
            <a:pPr algn="ctr">
              <a:defRPr/>
            </a:pPr>
            <a:r>
              <a:rPr lang="en-US">
                <a:solidFill>
                  <a:srgbClr val="FF0000"/>
                </a:solidFill>
                <a:effectLst>
                  <a:outerShdw blurRad="38100" dist="38100" dir="2700000" algn="tl">
                    <a:srgbClr val="C0C0C0"/>
                  </a:outerShdw>
                </a:effectLst>
              </a:rPr>
              <a:t>Cảm cúm</a:t>
            </a:r>
          </a:p>
        </p:txBody>
      </p:sp>
      <p:pic>
        <p:nvPicPr>
          <p:cNvPr id="76822" name="Picture 2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86200" y="5314950"/>
            <a:ext cx="16637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23" name="Rectangle 23"/>
          <p:cNvSpPr>
            <a:spLocks noChangeArrowheads="1"/>
          </p:cNvSpPr>
          <p:nvPr/>
        </p:nvSpPr>
        <p:spPr bwMode="auto">
          <a:xfrm>
            <a:off x="3708400" y="6318250"/>
            <a:ext cx="2235200" cy="369888"/>
          </a:xfrm>
          <a:prstGeom prst="rect">
            <a:avLst/>
          </a:prstGeom>
          <a:noFill/>
          <a:ln w="9525">
            <a:noFill/>
            <a:miter lim="800000"/>
            <a:headEnd/>
            <a:tailEnd/>
          </a:ln>
          <a:effectLst/>
        </p:spPr>
        <p:txBody>
          <a:bodyPr anchor="ctr"/>
          <a:lstStyle/>
          <a:p>
            <a:pPr algn="ctr">
              <a:defRPr/>
            </a:pPr>
            <a:r>
              <a:rPr lang="en-US">
                <a:solidFill>
                  <a:srgbClr val="FF0000"/>
                </a:solidFill>
                <a:effectLst>
                  <a:outerShdw blurRad="38100" dist="38100" dir="2700000" algn="tl">
                    <a:srgbClr val="C0C0C0"/>
                  </a:outerShdw>
                </a:effectLst>
              </a:rPr>
              <a:t>Thay đổi thời tiết</a:t>
            </a:r>
          </a:p>
        </p:txBody>
      </p:sp>
      <p:sp>
        <p:nvSpPr>
          <p:cNvPr id="76824" name="Rectangle 24"/>
          <p:cNvSpPr>
            <a:spLocks noChangeArrowheads="1"/>
          </p:cNvSpPr>
          <p:nvPr/>
        </p:nvSpPr>
        <p:spPr bwMode="auto">
          <a:xfrm>
            <a:off x="1322388" y="1885950"/>
            <a:ext cx="1928812" cy="368300"/>
          </a:xfrm>
          <a:prstGeom prst="rect">
            <a:avLst/>
          </a:prstGeom>
          <a:noFill/>
          <a:ln w="9525">
            <a:noFill/>
            <a:miter lim="800000"/>
            <a:headEnd/>
            <a:tailEnd/>
          </a:ln>
          <a:effectLst/>
        </p:spPr>
        <p:txBody>
          <a:bodyPr anchor="ctr"/>
          <a:lstStyle/>
          <a:p>
            <a:pPr algn="ctr">
              <a:defRPr/>
            </a:pPr>
            <a:r>
              <a:rPr lang="en-US" dirty="0" err="1">
                <a:solidFill>
                  <a:srgbClr val="FF0000"/>
                </a:solidFill>
              </a:rPr>
              <a:t>Bụi</a:t>
            </a:r>
            <a:r>
              <a:rPr lang="en-US" dirty="0">
                <a:solidFill>
                  <a:srgbClr val="FF0000"/>
                </a:solidFill>
              </a:rPr>
              <a:t> </a:t>
            </a:r>
            <a:r>
              <a:rPr lang="en-US" dirty="0" err="1">
                <a:solidFill>
                  <a:srgbClr val="FF0000"/>
                </a:solidFill>
              </a:rPr>
              <a:t>nhà</a:t>
            </a:r>
            <a:endParaRPr lang="en-US" dirty="0">
              <a:solidFill>
                <a:srgbClr val="FF0000"/>
              </a:solidFill>
            </a:endParaRPr>
          </a:p>
        </p:txBody>
      </p:sp>
      <p:sp>
        <p:nvSpPr>
          <p:cNvPr id="76825" name="Rectangle 25"/>
          <p:cNvSpPr>
            <a:spLocks noChangeArrowheads="1"/>
          </p:cNvSpPr>
          <p:nvPr/>
        </p:nvSpPr>
        <p:spPr bwMode="auto">
          <a:xfrm>
            <a:off x="6350000" y="6318250"/>
            <a:ext cx="2235200" cy="369888"/>
          </a:xfrm>
          <a:prstGeom prst="rect">
            <a:avLst/>
          </a:prstGeom>
          <a:noFill/>
          <a:ln w="9525">
            <a:noFill/>
            <a:miter lim="800000"/>
            <a:headEnd/>
            <a:tailEnd/>
          </a:ln>
          <a:effectLst/>
        </p:spPr>
        <p:txBody>
          <a:bodyPr anchor="ctr"/>
          <a:lstStyle/>
          <a:p>
            <a:pPr algn="ctr">
              <a:defRPr/>
            </a:pPr>
            <a:r>
              <a:rPr lang="en-US">
                <a:solidFill>
                  <a:srgbClr val="FF0000"/>
                </a:solidFill>
                <a:effectLst>
                  <a:outerShdw blurRad="38100" dist="38100" dir="2700000" algn="tl">
                    <a:srgbClr val="C0C0C0"/>
                  </a:outerShdw>
                </a:effectLst>
              </a:rPr>
              <a:t>Vận động gắng sức</a:t>
            </a:r>
          </a:p>
        </p:txBody>
      </p:sp>
      <p:sp>
        <p:nvSpPr>
          <p:cNvPr id="76826" name="Rectangle 26"/>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marL="342900" indent="-342900"/>
            <a:endParaRPr lang="fr-FR"/>
          </a:p>
          <a:p>
            <a:pPr marL="342900" indent="-342900" eaLnBrk="0" hangingPunct="0"/>
            <a:endParaRPr lang="fr-FR"/>
          </a:p>
        </p:txBody>
      </p:sp>
      <p:pic>
        <p:nvPicPr>
          <p:cNvPr id="76827" name="Picture 27" descr="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477000" y="5257800"/>
            <a:ext cx="1752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6793994"/>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nodePh="1">
                                  <p:stCondLst>
                                    <p:cond delay="0"/>
                                  </p:stCondLst>
                                  <p:endCondLst>
                                    <p:cond evt="begin" delay="0">
                                      <p:tn val="5"/>
                                    </p:cond>
                                  </p:endCondLst>
                                  <p:childTnLst>
                                    <p:set>
                                      <p:cBhvr>
                                        <p:cTn id="6" dur="1" fill="hold">
                                          <p:stCondLst>
                                            <p:cond delay="0"/>
                                          </p:stCondLst>
                                        </p:cTn>
                                        <p:tgtEl>
                                          <p:spTgt spid="76802"/>
                                        </p:tgtEl>
                                        <p:attrNameLst>
                                          <p:attrName>style.visibility</p:attrName>
                                        </p:attrNameLst>
                                      </p:cBhvr>
                                      <p:to>
                                        <p:strVal val="visible"/>
                                      </p:to>
                                    </p:set>
                                    <p:animEffect transition="in" filter="wipe(left)">
                                      <p:cBhvr>
                                        <p:cTn id="7" dur="2000"/>
                                        <p:tgtEl>
                                          <p:spTgt spid="76802"/>
                                        </p:tgtEl>
                                      </p:cBhvr>
                                    </p:animEffect>
                                  </p:childTnLst>
                                </p:cTn>
                              </p:par>
                              <p:par>
                                <p:cTn id="8" presetID="22" presetClass="entr" presetSubtype="8" fill="hold" grpId="0" nodeType="withEffect" nodePh="1">
                                  <p:stCondLst>
                                    <p:cond delay="0"/>
                                  </p:stCondLst>
                                  <p:endCondLst>
                                    <p:cond evt="begin" delay="0">
                                      <p:tn val="8"/>
                                    </p:cond>
                                  </p:endCondLst>
                                  <p:childTnLst>
                                    <p:set>
                                      <p:cBhvr>
                                        <p:cTn id="9" dur="1" fill="hold">
                                          <p:stCondLst>
                                            <p:cond delay="0"/>
                                          </p:stCondLst>
                                        </p:cTn>
                                        <p:tgtEl>
                                          <p:spTgt spid="76804"/>
                                        </p:tgtEl>
                                        <p:attrNameLst>
                                          <p:attrName>style.visibility</p:attrName>
                                        </p:attrNameLst>
                                      </p:cBhvr>
                                      <p:to>
                                        <p:strVal val="visible"/>
                                      </p:to>
                                    </p:set>
                                    <p:animEffect transition="in" filter="wipe(left)">
                                      <p:cBhvr>
                                        <p:cTn id="10" dur="2000"/>
                                        <p:tgtEl>
                                          <p:spTgt spid="76804"/>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76805"/>
                                        </p:tgtEl>
                                        <p:attrNameLst>
                                          <p:attrName>style.visibility</p:attrName>
                                        </p:attrNameLst>
                                      </p:cBhvr>
                                      <p:to>
                                        <p:strVal val="visible"/>
                                      </p:to>
                                    </p:set>
                                    <p:animEffect transition="in" filter="wipe(left)">
                                      <p:cBhvr>
                                        <p:cTn id="13" dur="2000"/>
                                        <p:tgtEl>
                                          <p:spTgt spid="76805"/>
                                        </p:tgtEl>
                                      </p:cBhvr>
                                    </p:animEffect>
                                  </p:childTnLst>
                                </p:cTn>
                              </p:par>
                              <p:par>
                                <p:cTn id="14" presetID="22" presetClass="entr" presetSubtype="8" fill="hold" grpId="0" nodeType="withEffect" nodePh="1">
                                  <p:stCondLst>
                                    <p:cond delay="0"/>
                                  </p:stCondLst>
                                  <p:endCondLst>
                                    <p:cond evt="begin" delay="0">
                                      <p:tn val="14"/>
                                    </p:cond>
                                  </p:endCondLst>
                                  <p:childTnLst>
                                    <p:set>
                                      <p:cBhvr>
                                        <p:cTn id="15" dur="1" fill="hold">
                                          <p:stCondLst>
                                            <p:cond delay="0"/>
                                          </p:stCondLst>
                                        </p:cTn>
                                        <p:tgtEl>
                                          <p:spTgt spid="76806"/>
                                        </p:tgtEl>
                                        <p:attrNameLst>
                                          <p:attrName>style.visibility</p:attrName>
                                        </p:attrNameLst>
                                      </p:cBhvr>
                                      <p:to>
                                        <p:strVal val="visible"/>
                                      </p:to>
                                    </p:set>
                                    <p:animEffect transition="in" filter="wipe(left)">
                                      <p:cBhvr>
                                        <p:cTn id="16" dur="2000"/>
                                        <p:tgtEl>
                                          <p:spTgt spid="76806"/>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76807"/>
                                        </p:tgtEl>
                                        <p:attrNameLst>
                                          <p:attrName>style.visibility</p:attrName>
                                        </p:attrNameLst>
                                      </p:cBhvr>
                                      <p:to>
                                        <p:strVal val="visible"/>
                                      </p:to>
                                    </p:set>
                                    <p:animEffect transition="in" filter="wipe(left)">
                                      <p:cBhvr>
                                        <p:cTn id="19" dur="2000"/>
                                        <p:tgtEl>
                                          <p:spTgt spid="76807"/>
                                        </p:tgtEl>
                                      </p:cBhvr>
                                    </p:animEffect>
                                  </p:childTnLst>
                                </p:cTn>
                              </p:par>
                              <p:par>
                                <p:cTn id="20" presetID="22" presetClass="entr" presetSubtype="8" fill="hold" grpId="0" nodeType="withEffect" nodePh="1">
                                  <p:stCondLst>
                                    <p:cond delay="0"/>
                                  </p:stCondLst>
                                  <p:endCondLst>
                                    <p:cond evt="begin" delay="0">
                                      <p:tn val="20"/>
                                    </p:cond>
                                  </p:endCondLst>
                                  <p:childTnLst>
                                    <p:set>
                                      <p:cBhvr>
                                        <p:cTn id="21" dur="1" fill="hold">
                                          <p:stCondLst>
                                            <p:cond delay="0"/>
                                          </p:stCondLst>
                                        </p:cTn>
                                        <p:tgtEl>
                                          <p:spTgt spid="76808"/>
                                        </p:tgtEl>
                                        <p:attrNameLst>
                                          <p:attrName>style.visibility</p:attrName>
                                        </p:attrNameLst>
                                      </p:cBhvr>
                                      <p:to>
                                        <p:strVal val="visible"/>
                                      </p:to>
                                    </p:set>
                                    <p:animEffect transition="in" filter="wipe(left)">
                                      <p:cBhvr>
                                        <p:cTn id="22" dur="2000"/>
                                        <p:tgtEl>
                                          <p:spTgt spid="76808"/>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6809"/>
                                        </p:tgtEl>
                                        <p:attrNameLst>
                                          <p:attrName>style.visibility</p:attrName>
                                        </p:attrNameLst>
                                      </p:cBhvr>
                                      <p:to>
                                        <p:strVal val="visible"/>
                                      </p:to>
                                    </p:set>
                                    <p:animEffect transition="in" filter="wipe(left)">
                                      <p:cBhvr>
                                        <p:cTn id="25" dur="2000"/>
                                        <p:tgtEl>
                                          <p:spTgt spid="76809"/>
                                        </p:tgtEl>
                                      </p:cBhvr>
                                    </p:animEffect>
                                  </p:childTnLst>
                                </p:cTn>
                              </p:par>
                              <p:par>
                                <p:cTn id="26" presetID="22" presetClass="entr" presetSubtype="8" fill="hold" grpId="0" nodeType="withEffect" nodePh="1">
                                  <p:stCondLst>
                                    <p:cond delay="0"/>
                                  </p:stCondLst>
                                  <p:endCondLst>
                                    <p:cond evt="begin" delay="0">
                                      <p:tn val="26"/>
                                    </p:cond>
                                  </p:endCondLst>
                                  <p:childTnLst>
                                    <p:set>
                                      <p:cBhvr>
                                        <p:cTn id="27" dur="1" fill="hold">
                                          <p:stCondLst>
                                            <p:cond delay="0"/>
                                          </p:stCondLst>
                                        </p:cTn>
                                        <p:tgtEl>
                                          <p:spTgt spid="76810"/>
                                        </p:tgtEl>
                                        <p:attrNameLst>
                                          <p:attrName>style.visibility</p:attrName>
                                        </p:attrNameLst>
                                      </p:cBhvr>
                                      <p:to>
                                        <p:strVal val="visible"/>
                                      </p:to>
                                    </p:set>
                                    <p:animEffect transition="in" filter="wipe(left)">
                                      <p:cBhvr>
                                        <p:cTn id="28" dur="2000"/>
                                        <p:tgtEl>
                                          <p:spTgt spid="76810"/>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76811"/>
                                        </p:tgtEl>
                                        <p:attrNameLst>
                                          <p:attrName>style.visibility</p:attrName>
                                        </p:attrNameLst>
                                      </p:cBhvr>
                                      <p:to>
                                        <p:strVal val="visible"/>
                                      </p:to>
                                    </p:set>
                                    <p:animEffect transition="in" filter="wipe(left)">
                                      <p:cBhvr>
                                        <p:cTn id="31" dur="2000"/>
                                        <p:tgtEl>
                                          <p:spTgt spid="76811"/>
                                        </p:tgtEl>
                                      </p:cBhvr>
                                    </p:animEffect>
                                  </p:childTnLst>
                                </p:cTn>
                              </p:par>
                              <p:par>
                                <p:cTn id="32" presetID="22" presetClass="entr" presetSubtype="8" fill="hold" grpId="0" nodeType="withEffect" nodePh="1">
                                  <p:stCondLst>
                                    <p:cond delay="0"/>
                                  </p:stCondLst>
                                  <p:endCondLst>
                                    <p:cond evt="begin" delay="0">
                                      <p:tn val="32"/>
                                    </p:cond>
                                  </p:endCondLst>
                                  <p:childTnLst>
                                    <p:set>
                                      <p:cBhvr>
                                        <p:cTn id="33" dur="1" fill="hold">
                                          <p:stCondLst>
                                            <p:cond delay="0"/>
                                          </p:stCondLst>
                                        </p:cTn>
                                        <p:tgtEl>
                                          <p:spTgt spid="76812"/>
                                        </p:tgtEl>
                                        <p:attrNameLst>
                                          <p:attrName>style.visibility</p:attrName>
                                        </p:attrNameLst>
                                      </p:cBhvr>
                                      <p:to>
                                        <p:strVal val="visible"/>
                                      </p:to>
                                    </p:set>
                                    <p:animEffect transition="in" filter="wipe(left)">
                                      <p:cBhvr>
                                        <p:cTn id="34" dur="2000"/>
                                        <p:tgtEl>
                                          <p:spTgt spid="76812"/>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76813"/>
                                        </p:tgtEl>
                                        <p:attrNameLst>
                                          <p:attrName>style.visibility</p:attrName>
                                        </p:attrNameLst>
                                      </p:cBhvr>
                                      <p:to>
                                        <p:strVal val="visible"/>
                                      </p:to>
                                    </p:set>
                                    <p:animEffect transition="in" filter="wipe(left)">
                                      <p:cBhvr>
                                        <p:cTn id="37" dur="2000"/>
                                        <p:tgtEl>
                                          <p:spTgt spid="76813"/>
                                        </p:tgtEl>
                                      </p:cBhvr>
                                    </p:animEffect>
                                  </p:childTnLst>
                                </p:cTn>
                              </p:par>
                              <p:par>
                                <p:cTn id="38" presetID="22" presetClass="entr" presetSubtype="8" fill="hold" grpId="0" nodeType="withEffect" nodePh="1">
                                  <p:stCondLst>
                                    <p:cond delay="0"/>
                                  </p:stCondLst>
                                  <p:endCondLst>
                                    <p:cond evt="begin" delay="0">
                                      <p:tn val="38"/>
                                    </p:cond>
                                  </p:endCondLst>
                                  <p:childTnLst>
                                    <p:set>
                                      <p:cBhvr>
                                        <p:cTn id="39" dur="1" fill="hold">
                                          <p:stCondLst>
                                            <p:cond delay="0"/>
                                          </p:stCondLst>
                                        </p:cTn>
                                        <p:tgtEl>
                                          <p:spTgt spid="76814"/>
                                        </p:tgtEl>
                                        <p:attrNameLst>
                                          <p:attrName>style.visibility</p:attrName>
                                        </p:attrNameLst>
                                      </p:cBhvr>
                                      <p:to>
                                        <p:strVal val="visible"/>
                                      </p:to>
                                    </p:set>
                                    <p:animEffect transition="in" filter="wipe(left)">
                                      <p:cBhvr>
                                        <p:cTn id="40" dur="2000"/>
                                        <p:tgtEl>
                                          <p:spTgt spid="76814"/>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76815"/>
                                        </p:tgtEl>
                                        <p:attrNameLst>
                                          <p:attrName>style.visibility</p:attrName>
                                        </p:attrNameLst>
                                      </p:cBhvr>
                                      <p:to>
                                        <p:strVal val="visible"/>
                                      </p:to>
                                    </p:set>
                                    <p:animEffect transition="in" filter="wipe(left)">
                                      <p:cBhvr>
                                        <p:cTn id="43" dur="2000"/>
                                        <p:tgtEl>
                                          <p:spTgt spid="76815"/>
                                        </p:tgtEl>
                                      </p:cBhvr>
                                    </p:animEffect>
                                  </p:childTnLst>
                                </p:cTn>
                              </p:par>
                              <p:par>
                                <p:cTn id="44" presetID="22" presetClass="entr" presetSubtype="8" fill="hold" grpId="0" nodeType="withEffect" nodePh="1">
                                  <p:stCondLst>
                                    <p:cond delay="0"/>
                                  </p:stCondLst>
                                  <p:endCondLst>
                                    <p:cond evt="begin" delay="0">
                                      <p:tn val="44"/>
                                    </p:cond>
                                  </p:endCondLst>
                                  <p:childTnLst>
                                    <p:set>
                                      <p:cBhvr>
                                        <p:cTn id="45" dur="1" fill="hold">
                                          <p:stCondLst>
                                            <p:cond delay="0"/>
                                          </p:stCondLst>
                                        </p:cTn>
                                        <p:tgtEl>
                                          <p:spTgt spid="76816"/>
                                        </p:tgtEl>
                                        <p:attrNameLst>
                                          <p:attrName>style.visibility</p:attrName>
                                        </p:attrNameLst>
                                      </p:cBhvr>
                                      <p:to>
                                        <p:strVal val="visible"/>
                                      </p:to>
                                    </p:set>
                                    <p:animEffect transition="in" filter="wipe(left)">
                                      <p:cBhvr>
                                        <p:cTn id="46" dur="2000"/>
                                        <p:tgtEl>
                                          <p:spTgt spid="76816"/>
                                        </p:tgtEl>
                                      </p:cBhvr>
                                    </p:animEffect>
                                  </p:childTnLst>
                                </p:cTn>
                              </p:par>
                              <p:par>
                                <p:cTn id="47" presetID="22" presetClass="entr" presetSubtype="8" fill="hold" grpId="0" nodeType="withEffect" nodePh="1">
                                  <p:stCondLst>
                                    <p:cond delay="0"/>
                                  </p:stCondLst>
                                  <p:endCondLst>
                                    <p:cond evt="begin" delay="0">
                                      <p:tn val="47"/>
                                    </p:cond>
                                  </p:endCondLst>
                                  <p:childTnLst>
                                    <p:set>
                                      <p:cBhvr>
                                        <p:cTn id="48" dur="1" fill="hold">
                                          <p:stCondLst>
                                            <p:cond delay="0"/>
                                          </p:stCondLst>
                                        </p:cTn>
                                        <p:tgtEl>
                                          <p:spTgt spid="76817"/>
                                        </p:tgtEl>
                                        <p:attrNameLst>
                                          <p:attrName>style.visibility</p:attrName>
                                        </p:attrNameLst>
                                      </p:cBhvr>
                                      <p:to>
                                        <p:strVal val="visible"/>
                                      </p:to>
                                    </p:set>
                                    <p:animEffect transition="in" filter="wipe(left)">
                                      <p:cBhvr>
                                        <p:cTn id="49" dur="2000"/>
                                        <p:tgtEl>
                                          <p:spTgt spid="76817"/>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76818"/>
                                        </p:tgtEl>
                                        <p:attrNameLst>
                                          <p:attrName>style.visibility</p:attrName>
                                        </p:attrNameLst>
                                      </p:cBhvr>
                                      <p:to>
                                        <p:strVal val="visible"/>
                                      </p:to>
                                    </p:set>
                                    <p:animEffect transition="in" filter="wipe(left)">
                                      <p:cBhvr>
                                        <p:cTn id="52" dur="2000"/>
                                        <p:tgtEl>
                                          <p:spTgt spid="76818"/>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76819"/>
                                        </p:tgtEl>
                                        <p:attrNameLst>
                                          <p:attrName>style.visibility</p:attrName>
                                        </p:attrNameLst>
                                      </p:cBhvr>
                                      <p:to>
                                        <p:strVal val="visible"/>
                                      </p:to>
                                    </p:set>
                                    <p:animEffect transition="in" filter="wipe(left)">
                                      <p:cBhvr>
                                        <p:cTn id="55" dur="2000"/>
                                        <p:tgtEl>
                                          <p:spTgt spid="76819"/>
                                        </p:tgtEl>
                                      </p:cBhvr>
                                    </p:animEffect>
                                  </p:childTnLst>
                                </p:cTn>
                              </p:par>
                              <p:par>
                                <p:cTn id="56" presetID="22" presetClass="entr" presetSubtype="8" fill="hold" grpId="0" nodeType="withEffect" nodePh="1">
                                  <p:stCondLst>
                                    <p:cond delay="0"/>
                                  </p:stCondLst>
                                  <p:endCondLst>
                                    <p:cond evt="begin" delay="0">
                                      <p:tn val="56"/>
                                    </p:cond>
                                  </p:endCondLst>
                                  <p:childTnLst>
                                    <p:set>
                                      <p:cBhvr>
                                        <p:cTn id="57" dur="1" fill="hold">
                                          <p:stCondLst>
                                            <p:cond delay="0"/>
                                          </p:stCondLst>
                                        </p:cTn>
                                        <p:tgtEl>
                                          <p:spTgt spid="76820"/>
                                        </p:tgtEl>
                                        <p:attrNameLst>
                                          <p:attrName>style.visibility</p:attrName>
                                        </p:attrNameLst>
                                      </p:cBhvr>
                                      <p:to>
                                        <p:strVal val="visible"/>
                                      </p:to>
                                    </p:set>
                                    <p:animEffect transition="in" filter="wipe(left)">
                                      <p:cBhvr>
                                        <p:cTn id="58" dur="2000"/>
                                        <p:tgtEl>
                                          <p:spTgt spid="76820"/>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76821"/>
                                        </p:tgtEl>
                                        <p:attrNameLst>
                                          <p:attrName>style.visibility</p:attrName>
                                        </p:attrNameLst>
                                      </p:cBhvr>
                                      <p:to>
                                        <p:strVal val="visible"/>
                                      </p:to>
                                    </p:set>
                                    <p:animEffect transition="in" filter="wipe(left)">
                                      <p:cBhvr>
                                        <p:cTn id="61" dur="2000"/>
                                        <p:tgtEl>
                                          <p:spTgt spid="76821"/>
                                        </p:tgtEl>
                                      </p:cBhvr>
                                    </p:animEffect>
                                  </p:childTnLst>
                                </p:cTn>
                              </p:par>
                              <p:par>
                                <p:cTn id="62" presetID="22" presetClass="entr" presetSubtype="8" fill="hold" grpId="0" nodeType="withEffect" nodePh="1">
                                  <p:stCondLst>
                                    <p:cond delay="0"/>
                                  </p:stCondLst>
                                  <p:endCondLst>
                                    <p:cond evt="begin" delay="0">
                                      <p:tn val="62"/>
                                    </p:cond>
                                  </p:endCondLst>
                                  <p:childTnLst>
                                    <p:set>
                                      <p:cBhvr>
                                        <p:cTn id="63" dur="1" fill="hold">
                                          <p:stCondLst>
                                            <p:cond delay="0"/>
                                          </p:stCondLst>
                                        </p:cTn>
                                        <p:tgtEl>
                                          <p:spTgt spid="76822"/>
                                        </p:tgtEl>
                                        <p:attrNameLst>
                                          <p:attrName>style.visibility</p:attrName>
                                        </p:attrNameLst>
                                      </p:cBhvr>
                                      <p:to>
                                        <p:strVal val="visible"/>
                                      </p:to>
                                    </p:set>
                                    <p:animEffect transition="in" filter="wipe(left)">
                                      <p:cBhvr>
                                        <p:cTn id="64" dur="2000"/>
                                        <p:tgtEl>
                                          <p:spTgt spid="76822"/>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76823"/>
                                        </p:tgtEl>
                                        <p:attrNameLst>
                                          <p:attrName>style.visibility</p:attrName>
                                        </p:attrNameLst>
                                      </p:cBhvr>
                                      <p:to>
                                        <p:strVal val="visible"/>
                                      </p:to>
                                    </p:set>
                                    <p:animEffect transition="in" filter="wipe(left)">
                                      <p:cBhvr>
                                        <p:cTn id="67" dur="2000"/>
                                        <p:tgtEl>
                                          <p:spTgt spid="76823"/>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76824"/>
                                        </p:tgtEl>
                                        <p:attrNameLst>
                                          <p:attrName>style.visibility</p:attrName>
                                        </p:attrNameLst>
                                      </p:cBhvr>
                                      <p:to>
                                        <p:strVal val="visible"/>
                                      </p:to>
                                    </p:set>
                                    <p:animEffect transition="in" filter="wipe(left)">
                                      <p:cBhvr>
                                        <p:cTn id="70" dur="2000"/>
                                        <p:tgtEl>
                                          <p:spTgt spid="76824"/>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76825"/>
                                        </p:tgtEl>
                                        <p:attrNameLst>
                                          <p:attrName>style.visibility</p:attrName>
                                        </p:attrNameLst>
                                      </p:cBhvr>
                                      <p:to>
                                        <p:strVal val="visible"/>
                                      </p:to>
                                    </p:set>
                                    <p:animEffect transition="in" filter="wipe(left)">
                                      <p:cBhvr>
                                        <p:cTn id="73" dur="2000"/>
                                        <p:tgtEl>
                                          <p:spTgt spid="76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76804" grpId="0"/>
      <p:bldP spid="76805" grpId="0"/>
      <p:bldP spid="76806" grpId="0"/>
      <p:bldP spid="76807" grpId="0"/>
      <p:bldP spid="76808" grpId="0"/>
      <p:bldP spid="76809" grpId="0"/>
      <p:bldP spid="76810" grpId="0"/>
      <p:bldP spid="76811" grpId="0"/>
      <p:bldP spid="76812" grpId="0"/>
      <p:bldP spid="76813" grpId="0"/>
      <p:bldP spid="76814" grpId="0"/>
      <p:bldP spid="76815" grpId="0"/>
      <p:bldP spid="76816" grpId="0"/>
      <p:bldP spid="76817" grpId="0"/>
      <p:bldP spid="76818" grpId="0"/>
      <p:bldP spid="76819" grpId="0"/>
      <p:bldP spid="76820" grpId="0"/>
      <p:bldP spid="76821" grpId="0"/>
      <p:bldP spid="76822" grpId="0"/>
      <p:bldP spid="76823" grpId="0"/>
      <p:bldP spid="76824" grpId="0"/>
      <p:bldP spid="768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bodyPr>
          <a:lstStyle/>
          <a:p>
            <a:r>
              <a:rPr lang="en-US" sz="2800" b="1" dirty="0">
                <a:solidFill>
                  <a:srgbClr val="FF0000"/>
                </a:solidFill>
                <a:latin typeface="Times New Roman" pitchFamily="18" charset="0"/>
                <a:cs typeface="Times New Roman" pitchFamily="18" charset="0"/>
              </a:rPr>
              <a:t>CHẨN ĐOÁN HPQ </a:t>
            </a:r>
            <a:r>
              <a:rPr lang="en-US" sz="2800" b="1" dirty="0">
                <a:latin typeface="Times New Roman" pitchFamily="18" charset="0"/>
                <a:cs typeface="Times New Roman" pitchFamily="18" charset="0"/>
              </a:rPr>
              <a:t>ở </a:t>
            </a:r>
            <a:r>
              <a:rPr lang="en-US" sz="2800" b="1" dirty="0" err="1">
                <a:latin typeface="Times New Roman" pitchFamily="18" charset="0"/>
                <a:cs typeface="Times New Roman" pitchFamily="18" charset="0"/>
              </a:rPr>
              <a:t>người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lớn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thiếu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niên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trẻ</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em</a:t>
            </a:r>
            <a:r>
              <a:rPr lang="en-US" sz="2800" b="1" dirty="0">
                <a:latin typeface="Times New Roman" pitchFamily="18" charset="0"/>
                <a:cs typeface="Times New Roman" pitchFamily="18" charset="0"/>
              </a:rPr>
              <a:t> 6-11 </a:t>
            </a:r>
            <a:r>
              <a:rPr lang="en-US" sz="2800" b="1" dirty="0" err="1">
                <a:latin typeface="Times New Roman" pitchFamily="18" charset="0"/>
                <a:cs typeface="Times New Roman" pitchFamily="18" charset="0"/>
              </a:rPr>
              <a:t>tuổi</a:t>
            </a:r>
            <a:endParaRPr lang="en-US" sz="2800" dirty="0"/>
          </a:p>
        </p:txBody>
      </p:sp>
      <p:graphicFrame>
        <p:nvGraphicFramePr>
          <p:cNvPr id="4" name="Content Placeholder 3"/>
          <p:cNvGraphicFramePr>
            <a:graphicFrameLocks noGrp="1"/>
          </p:cNvGraphicFramePr>
          <p:nvPr>
            <p:ph idx="1"/>
          </p:nvPr>
        </p:nvGraphicFramePr>
        <p:xfrm>
          <a:off x="0" y="609601"/>
          <a:ext cx="9144000" cy="6707199"/>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7543800">
                  <a:extLst>
                    <a:ext uri="{9D8B030D-6E8A-4147-A177-3AD203B41FA5}">
                      <a16:colId xmlns:a16="http://schemas.microsoft.com/office/drawing/2014/main" val="20001"/>
                    </a:ext>
                  </a:extLst>
                </a:gridCol>
              </a:tblGrid>
              <a:tr h="586942">
                <a:tc gridSpan="2">
                  <a:txBody>
                    <a:bodyPr/>
                    <a:lstStyle/>
                    <a:p>
                      <a:r>
                        <a:rPr lang="en-US" sz="2800" b="1" dirty="0">
                          <a:latin typeface="Times New Roman" pitchFamily="18" charset="0"/>
                          <a:cs typeface="Times New Roman" pitchFamily="18" charset="0"/>
                        </a:rPr>
                        <a:t>1. </a:t>
                      </a:r>
                      <a:r>
                        <a:rPr lang="en-US" sz="2800" b="1" dirty="0" err="1">
                          <a:latin typeface="Times New Roman" pitchFamily="18" charset="0"/>
                          <a:cs typeface="Times New Roman" pitchFamily="18" charset="0"/>
                        </a:rPr>
                        <a:t>Bệnh</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sử</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các</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triệu</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chứng</a:t>
                      </a:r>
                      <a:r>
                        <a:rPr lang="en-US" sz="2800" b="1" baseline="0" dirty="0">
                          <a:latin typeface="Times New Roman" pitchFamily="18" charset="0"/>
                          <a:cs typeface="Times New Roman" pitchFamily="18" charset="0"/>
                        </a:rPr>
                        <a:t> (TC) </a:t>
                      </a:r>
                      <a:r>
                        <a:rPr lang="en-US" sz="2800" b="1" baseline="0" dirty="0" err="1">
                          <a:latin typeface="Times New Roman" pitchFamily="18" charset="0"/>
                          <a:cs typeface="Times New Roman" pitchFamily="18" charset="0"/>
                        </a:rPr>
                        <a:t>hô</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hấp</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có</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dao</a:t>
                      </a:r>
                      <a:r>
                        <a:rPr lang="en-US" sz="2800" b="1" baseline="0" dirty="0">
                          <a:latin typeface="Times New Roman" pitchFamily="18" charset="0"/>
                          <a:cs typeface="Times New Roman" pitchFamily="18" charset="0"/>
                        </a:rPr>
                        <a:t> </a:t>
                      </a:r>
                      <a:r>
                        <a:rPr lang="en-US" sz="2800" b="1" baseline="0" dirty="0" err="1">
                          <a:latin typeface="Times New Roman" pitchFamily="18" charset="0"/>
                          <a:cs typeface="Times New Roman" pitchFamily="18" charset="0"/>
                        </a:rPr>
                        <a:t>động</a:t>
                      </a:r>
                      <a:endParaRPr lang="en-US" sz="2800" b="1" dirty="0">
                        <a:latin typeface="Times New Roman" pitchFamily="18" charset="0"/>
                        <a:cs typeface="Times New Roman" pitchFamily="18" charset="0"/>
                      </a:endParaRPr>
                    </a:p>
                  </a:txBody>
                  <a:tcPr/>
                </a:tc>
                <a:tc hMerge="1">
                  <a:txBody>
                    <a:bodyPr/>
                    <a:lstStyle/>
                    <a:p>
                      <a:endParaRPr lang="en-US" dirty="0"/>
                    </a:p>
                  </a:txBody>
                  <a:tcPr/>
                </a:tc>
                <a:extLst>
                  <a:ext uri="{0D108BD9-81ED-4DB2-BD59-A6C34878D82A}">
                    <a16:rowId xmlns:a16="http://schemas.microsoft.com/office/drawing/2014/main" val="10000"/>
                  </a:ext>
                </a:extLst>
              </a:tr>
              <a:tr h="5128057">
                <a:tc>
                  <a:txBody>
                    <a:bodyPr/>
                    <a:lstStyle/>
                    <a:p>
                      <a:pPr>
                        <a:lnSpc>
                          <a:spcPts val="4500"/>
                        </a:lnSpc>
                      </a:pPr>
                      <a:r>
                        <a:rPr lang="en-US" sz="2800" dirty="0" err="1">
                          <a:latin typeface="Times New Roman" pitchFamily="18" charset="0"/>
                          <a:cs typeface="Times New Roman" pitchFamily="18" charset="0"/>
                        </a:rPr>
                        <a:t>Khò</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khè</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khó</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thở</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nặng</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ngực</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và</a:t>
                      </a:r>
                      <a:r>
                        <a:rPr lang="en-US" sz="2800" baseline="0" dirty="0">
                          <a:latin typeface="Times New Roman" pitchFamily="18" charset="0"/>
                          <a:cs typeface="Times New Roman" pitchFamily="18" charset="0"/>
                        </a:rPr>
                        <a:t> ho</a:t>
                      </a:r>
                      <a:endParaRPr lang="en-US" sz="2800" dirty="0">
                        <a:latin typeface="Times New Roman" pitchFamily="18" charset="0"/>
                        <a:cs typeface="Times New Roman" pitchFamily="18" charset="0"/>
                      </a:endParaRPr>
                    </a:p>
                  </a:txBody>
                  <a:tcPr/>
                </a:tc>
                <a:tc>
                  <a:txBody>
                    <a:bodyPr/>
                    <a:lstStyle/>
                    <a:p>
                      <a:pPr>
                        <a:lnSpc>
                          <a:spcPts val="4500"/>
                        </a:lnSpc>
                        <a:buFontTx/>
                        <a:buChar char="-"/>
                      </a:pPr>
                      <a:r>
                        <a:rPr lang="en-US" sz="2800" baseline="0" dirty="0" err="1">
                          <a:latin typeface="Times New Roman" pitchFamily="18" charset="0"/>
                          <a:cs typeface="Times New Roman" pitchFamily="18" charset="0"/>
                        </a:rPr>
                        <a:t>Thường</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nhiều</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hơn</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một</a:t>
                      </a:r>
                      <a:r>
                        <a:rPr lang="en-US" sz="2800" baseline="0" dirty="0">
                          <a:latin typeface="Times New Roman" pitchFamily="18" charset="0"/>
                          <a:cs typeface="Times New Roman" pitchFamily="18" charset="0"/>
                        </a:rPr>
                        <a:t> TC </a:t>
                      </a:r>
                      <a:r>
                        <a:rPr lang="en-US" sz="2800" baseline="0" dirty="0" err="1">
                          <a:latin typeface="Times New Roman" pitchFamily="18" charset="0"/>
                          <a:cs typeface="Times New Roman" pitchFamily="18" charset="0"/>
                        </a:rPr>
                        <a:t>hô</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hấp</a:t>
                      </a:r>
                      <a:endParaRPr lang="en-US" sz="2800" baseline="0" dirty="0">
                        <a:latin typeface="Times New Roman" pitchFamily="18" charset="0"/>
                        <a:cs typeface="Times New Roman" pitchFamily="18" charset="0"/>
                      </a:endParaRPr>
                    </a:p>
                    <a:p>
                      <a:pPr>
                        <a:lnSpc>
                          <a:spcPts val="4500"/>
                        </a:lnSpc>
                        <a:buFontTx/>
                        <a:buChar cha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baseline="0" dirty="0">
                          <a:latin typeface="Times New Roman" pitchFamily="18" charset="0"/>
                          <a:cs typeface="Times New Roman" pitchFamily="18" charset="0"/>
                        </a:rPr>
                        <a:t> TC </a:t>
                      </a:r>
                      <a:r>
                        <a:rPr lang="en-US" sz="2800" baseline="0" dirty="0" err="1">
                          <a:latin typeface="Times New Roman" pitchFamily="18" charset="0"/>
                          <a:cs typeface="Times New Roman" pitchFamily="18" charset="0"/>
                        </a:rPr>
                        <a:t>xảy</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ra</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thay</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đổi</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theo</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thời</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gian</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và</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cường</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độ</a:t>
                      </a:r>
                      <a:endParaRPr lang="en-US" sz="2800" baseline="0" dirty="0">
                        <a:latin typeface="Times New Roman" pitchFamily="18" charset="0"/>
                        <a:cs typeface="Times New Roman" pitchFamily="18" charset="0"/>
                      </a:endParaRPr>
                    </a:p>
                    <a:p>
                      <a:pPr>
                        <a:lnSpc>
                          <a:spcPts val="4500"/>
                        </a:lnSpc>
                        <a:buFontTx/>
                        <a:buChar char="-"/>
                      </a:pPr>
                      <a:r>
                        <a:rPr lang="en-US" sz="2800" baseline="0" dirty="0" err="1">
                          <a:latin typeface="Times New Roman" pitchFamily="18" charset="0"/>
                          <a:cs typeface="Times New Roman" pitchFamily="18" charset="0"/>
                        </a:rPr>
                        <a:t>Các</a:t>
                      </a:r>
                      <a:r>
                        <a:rPr lang="en-US" sz="2800" baseline="0" dirty="0">
                          <a:latin typeface="Times New Roman" pitchFamily="18" charset="0"/>
                          <a:cs typeface="Times New Roman" pitchFamily="18" charset="0"/>
                        </a:rPr>
                        <a:t> TC </a:t>
                      </a:r>
                      <a:r>
                        <a:rPr lang="en-US" sz="2800" baseline="0" dirty="0" err="1">
                          <a:latin typeface="Times New Roman" pitchFamily="18" charset="0"/>
                          <a:cs typeface="Times New Roman" pitchFamily="18" charset="0"/>
                        </a:rPr>
                        <a:t>thường</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nặng</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hơn</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về</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đêm</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hoặc</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lúc</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thức</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giấc</a:t>
                      </a:r>
                      <a:endParaRPr lang="en-US" sz="2800" baseline="0" dirty="0">
                        <a:latin typeface="Times New Roman" pitchFamily="18" charset="0"/>
                        <a:cs typeface="Times New Roman" pitchFamily="18" charset="0"/>
                      </a:endParaRPr>
                    </a:p>
                    <a:p>
                      <a:pPr>
                        <a:lnSpc>
                          <a:spcPts val="4500"/>
                        </a:lnSpc>
                        <a:buFontTx/>
                        <a:buChar char="-"/>
                      </a:pPr>
                      <a:r>
                        <a:rPr lang="en-US" sz="2800" baseline="0" dirty="0" err="1">
                          <a:latin typeface="Times New Roman" pitchFamily="18" charset="0"/>
                          <a:cs typeface="Times New Roman" pitchFamily="18" charset="0"/>
                        </a:rPr>
                        <a:t>Các</a:t>
                      </a:r>
                      <a:r>
                        <a:rPr lang="en-US" sz="2800" baseline="0" dirty="0">
                          <a:latin typeface="Times New Roman" pitchFamily="18" charset="0"/>
                          <a:cs typeface="Times New Roman" pitchFamily="18" charset="0"/>
                        </a:rPr>
                        <a:t> TC </a:t>
                      </a:r>
                      <a:r>
                        <a:rPr lang="en-US" sz="2800" baseline="0" dirty="0" err="1">
                          <a:latin typeface="Times New Roman" pitchFamily="18" charset="0"/>
                          <a:cs typeface="Times New Roman" pitchFamily="18" charset="0"/>
                        </a:rPr>
                        <a:t>thường</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bị</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kịch</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phát</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bởi</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vận</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động</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dị</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nguyên</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khí</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lạnh</a:t>
                      </a:r>
                      <a:endParaRPr lang="en-US" sz="2800" baseline="0" dirty="0">
                        <a:latin typeface="Times New Roman" pitchFamily="18" charset="0"/>
                        <a:cs typeface="Times New Roman" pitchFamily="18" charset="0"/>
                      </a:endParaRPr>
                    </a:p>
                    <a:p>
                      <a:pPr>
                        <a:lnSpc>
                          <a:spcPts val="4500"/>
                        </a:lnSpc>
                        <a:buFontTx/>
                        <a:buChar char="-"/>
                      </a:pPr>
                      <a:r>
                        <a:rPr lang="en-US" sz="2800" baseline="0" dirty="0" err="1">
                          <a:latin typeface="Times New Roman" pitchFamily="18" charset="0"/>
                          <a:cs typeface="Times New Roman" pitchFamily="18" charset="0"/>
                        </a:rPr>
                        <a:t>Các</a:t>
                      </a:r>
                      <a:r>
                        <a:rPr lang="en-US" sz="2800" baseline="0" dirty="0">
                          <a:latin typeface="Times New Roman" pitchFamily="18" charset="0"/>
                          <a:cs typeface="Times New Roman" pitchFamily="18" charset="0"/>
                        </a:rPr>
                        <a:t> TC </a:t>
                      </a:r>
                      <a:r>
                        <a:rPr lang="en-US" sz="2800" baseline="0" dirty="0" err="1">
                          <a:latin typeface="Times New Roman" pitchFamily="18" charset="0"/>
                          <a:cs typeface="Times New Roman" pitchFamily="18" charset="0"/>
                        </a:rPr>
                        <a:t>thường</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xuất</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hiện</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hoặc</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trở</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nặng</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khi</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nhiễm</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virut</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586942">
                <a:tc gridSpan="2">
                  <a:txBody>
                    <a:bodyPr/>
                    <a:lstStyle/>
                    <a:p>
                      <a:r>
                        <a:rPr lang="en-US" sz="2800" b="1" dirty="0">
                          <a:solidFill>
                            <a:schemeClr val="bg1"/>
                          </a:solidFill>
                          <a:latin typeface="Times New Roman" pitchFamily="18" charset="0"/>
                          <a:cs typeface="Times New Roman" pitchFamily="18" charset="0"/>
                        </a:rPr>
                        <a:t>2. </a:t>
                      </a:r>
                      <a:r>
                        <a:rPr lang="en-US" altLang="en-US" sz="2800" b="1" dirty="0" err="1">
                          <a:solidFill>
                            <a:schemeClr val="bg1"/>
                          </a:solidFill>
                          <a:ea typeface="MS PGothic" pitchFamily="34" charset="-128"/>
                        </a:rPr>
                        <a:t>Có</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bằng</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chứng</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về</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sự</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tắc</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nghẽn</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có</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hồi</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phục</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của</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đường</a:t>
                      </a:r>
                      <a:r>
                        <a:rPr lang="en-US" altLang="en-US" sz="2800" b="1" dirty="0">
                          <a:solidFill>
                            <a:schemeClr val="bg1"/>
                          </a:solidFill>
                          <a:ea typeface="MS PGothic" pitchFamily="34" charset="-128"/>
                        </a:rPr>
                        <a:t> </a:t>
                      </a:r>
                      <a:r>
                        <a:rPr lang="en-US" altLang="en-US" sz="2800" b="1" dirty="0" err="1">
                          <a:solidFill>
                            <a:schemeClr val="bg1"/>
                          </a:solidFill>
                          <a:ea typeface="MS PGothic" pitchFamily="34" charset="-128"/>
                        </a:rPr>
                        <a:t>thở</a:t>
                      </a:r>
                      <a:r>
                        <a:rPr lang="en-US" altLang="en-US" sz="2800" b="1" dirty="0">
                          <a:solidFill>
                            <a:schemeClr val="bg1"/>
                          </a:solidFill>
                          <a:ea typeface="MS PGothic" pitchFamily="34" charset="-128"/>
                        </a:rPr>
                        <a:t> </a:t>
                      </a:r>
                      <a:endParaRPr lang="en-US" sz="2800" b="1" dirty="0">
                        <a:solidFill>
                          <a:schemeClr val="bg1"/>
                        </a:solidFill>
                        <a:latin typeface="Times New Roman" pitchFamily="18" charset="0"/>
                        <a:cs typeface="Times New Roman" pitchFamily="18" charset="0"/>
                      </a:endParaRPr>
                    </a:p>
                  </a:txBody>
                  <a:tcPr>
                    <a:solidFill>
                      <a:srgbClr val="0070C0"/>
                    </a:solidFill>
                  </a:tcPr>
                </a:tc>
                <a:tc hMerge="1">
                  <a:txBody>
                    <a:bodyPr/>
                    <a:lstStyle/>
                    <a:p>
                      <a:pPr>
                        <a:buFontTx/>
                        <a:buChar char="-"/>
                      </a:pPr>
                      <a:endParaRPr lang="en-US"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jpg"/>
          <p:cNvPicPr>
            <a:picLocks noGrp="1" noChangeAspect="1"/>
          </p:cNvPicPr>
          <p:nvPr>
            <p:ph idx="1"/>
          </p:nvPr>
        </p:nvPicPr>
        <p:blipFill>
          <a:blip r:embed="rId2"/>
          <a:stretch>
            <a:fillRect/>
          </a:stretch>
        </p:blipFill>
        <p:spPr>
          <a:xfrm>
            <a:off x="-533400" y="-304800"/>
            <a:ext cx="10363200" cy="7467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533400"/>
            <a:ext cx="8915400" cy="1143000"/>
          </a:xfrm>
        </p:spPr>
        <p:txBody>
          <a:bodyPr>
            <a:normAutofit fontScale="90000"/>
          </a:bodyPr>
          <a:lstStyle/>
          <a:p>
            <a:pPr eaLnBrk="1" hangingPunct="1"/>
            <a:r>
              <a:rPr lang="en-US" sz="4000">
                <a:latin typeface="Arial" charset="0"/>
              </a:rPr>
              <a:t>Cơn hen</a:t>
            </a:r>
            <a:br>
              <a:rPr lang="en-US" sz="4000" b="1">
                <a:latin typeface="Arial" charset="0"/>
              </a:rPr>
            </a:br>
            <a:endParaRPr lang="en-US" sz="4000" b="1">
              <a:latin typeface="Arial" charset="0"/>
            </a:endParaRPr>
          </a:p>
        </p:txBody>
      </p:sp>
      <p:sp>
        <p:nvSpPr>
          <p:cNvPr id="20483" name="Rectangle 3"/>
          <p:cNvSpPr>
            <a:spLocks noGrp="1" noChangeArrowheads="1"/>
          </p:cNvSpPr>
          <p:nvPr>
            <p:ph type="body" idx="1"/>
          </p:nvPr>
        </p:nvSpPr>
        <p:spPr>
          <a:xfrm>
            <a:off x="685800" y="1371600"/>
            <a:ext cx="7772400" cy="4495800"/>
          </a:xfrm>
        </p:spPr>
        <p:txBody>
          <a:bodyPr/>
          <a:lstStyle/>
          <a:p>
            <a:pPr eaLnBrk="1" hangingPunct="1">
              <a:lnSpc>
                <a:spcPct val="90000"/>
              </a:lnSpc>
            </a:pPr>
            <a:r>
              <a:rPr lang="en-US" sz="2800" b="1" dirty="0" err="1">
                <a:solidFill>
                  <a:schemeClr val="tx2"/>
                </a:solidFill>
                <a:latin typeface="Arial" charset="0"/>
              </a:rPr>
              <a:t>Biểu</a:t>
            </a:r>
            <a:r>
              <a:rPr lang="en-US" sz="2800" b="1" dirty="0">
                <a:solidFill>
                  <a:schemeClr val="tx2"/>
                </a:solidFill>
                <a:latin typeface="Arial" charset="0"/>
              </a:rPr>
              <a:t> </a:t>
            </a:r>
            <a:r>
              <a:rPr lang="en-US" sz="2800" b="1" dirty="0" err="1">
                <a:solidFill>
                  <a:schemeClr val="tx2"/>
                </a:solidFill>
                <a:latin typeface="Arial" charset="0"/>
              </a:rPr>
              <a:t>hiện</a:t>
            </a:r>
            <a:r>
              <a:rPr lang="en-US" sz="2800" b="1" dirty="0">
                <a:solidFill>
                  <a:schemeClr val="tx2"/>
                </a:solidFill>
                <a:latin typeface="Arial" charset="0"/>
              </a:rPr>
              <a:t> </a:t>
            </a:r>
            <a:r>
              <a:rPr lang="en-US" sz="2800" b="1" dirty="0" err="1">
                <a:solidFill>
                  <a:schemeClr val="tx2"/>
                </a:solidFill>
                <a:latin typeface="Arial" charset="0"/>
              </a:rPr>
              <a:t>chứng</a:t>
            </a:r>
            <a:r>
              <a:rPr lang="en-US" sz="2800" b="1" dirty="0">
                <a:solidFill>
                  <a:schemeClr val="tx2"/>
                </a:solidFill>
                <a:latin typeface="Arial" charset="0"/>
              </a:rPr>
              <a:t> </a:t>
            </a:r>
            <a:r>
              <a:rPr lang="en-US" sz="2800" b="1" dirty="0" err="1">
                <a:solidFill>
                  <a:schemeClr val="tx2"/>
                </a:solidFill>
                <a:latin typeface="Arial" charset="0"/>
              </a:rPr>
              <a:t>tỏ</a:t>
            </a:r>
            <a:r>
              <a:rPr lang="en-US" sz="2800" b="1" dirty="0">
                <a:solidFill>
                  <a:schemeClr val="tx2"/>
                </a:solidFill>
                <a:latin typeface="Arial" charset="0"/>
              </a:rPr>
              <a:t> </a:t>
            </a:r>
            <a:r>
              <a:rPr lang="en-US" sz="2800" b="1" dirty="0" err="1">
                <a:solidFill>
                  <a:schemeClr val="tx2"/>
                </a:solidFill>
                <a:latin typeface="Arial" charset="0"/>
              </a:rPr>
              <a:t>người</a:t>
            </a:r>
            <a:r>
              <a:rPr lang="en-US" sz="2800" b="1" dirty="0">
                <a:solidFill>
                  <a:schemeClr val="tx2"/>
                </a:solidFill>
                <a:latin typeface="Arial" charset="0"/>
              </a:rPr>
              <a:t> </a:t>
            </a:r>
            <a:r>
              <a:rPr lang="en-US" sz="2800" b="1" dirty="0" err="1">
                <a:solidFill>
                  <a:schemeClr val="tx2"/>
                </a:solidFill>
                <a:latin typeface="Arial" charset="0"/>
              </a:rPr>
              <a:t>bệnh</a:t>
            </a:r>
            <a:r>
              <a:rPr lang="en-US" sz="2800" b="1" dirty="0">
                <a:solidFill>
                  <a:schemeClr val="tx2"/>
                </a:solidFill>
                <a:latin typeface="Arial" charset="0"/>
              </a:rPr>
              <a:t> </a:t>
            </a:r>
            <a:r>
              <a:rPr lang="en-US" sz="2800" b="1" dirty="0" err="1">
                <a:solidFill>
                  <a:schemeClr val="tx2"/>
                </a:solidFill>
                <a:latin typeface="Arial" charset="0"/>
              </a:rPr>
              <a:t>khó</a:t>
            </a:r>
            <a:r>
              <a:rPr lang="en-US" sz="2800" b="1" dirty="0">
                <a:solidFill>
                  <a:schemeClr val="tx2"/>
                </a:solidFill>
                <a:latin typeface="Arial" charset="0"/>
              </a:rPr>
              <a:t> </a:t>
            </a:r>
            <a:r>
              <a:rPr lang="en-US" sz="2800" b="1" dirty="0" err="1">
                <a:solidFill>
                  <a:schemeClr val="tx2"/>
                </a:solidFill>
                <a:latin typeface="Arial" charset="0"/>
              </a:rPr>
              <a:t>thở</a:t>
            </a:r>
            <a:r>
              <a:rPr lang="en-US" sz="2800" b="1" dirty="0">
                <a:solidFill>
                  <a:schemeClr val="tx2"/>
                </a:solidFill>
                <a:latin typeface="Arial" charset="0"/>
              </a:rPr>
              <a:t>?</a:t>
            </a:r>
          </a:p>
          <a:p>
            <a:pPr eaLnBrk="1" hangingPunct="1">
              <a:lnSpc>
                <a:spcPct val="90000"/>
              </a:lnSpc>
            </a:pPr>
            <a:r>
              <a:rPr lang="en-US" sz="2800" b="1" dirty="0" err="1">
                <a:solidFill>
                  <a:schemeClr val="tx2"/>
                </a:solidFill>
                <a:latin typeface="Arial" charset="0"/>
              </a:rPr>
              <a:t>Triệu</a:t>
            </a:r>
            <a:r>
              <a:rPr lang="en-US" sz="2800" b="1" dirty="0">
                <a:solidFill>
                  <a:schemeClr val="tx2"/>
                </a:solidFill>
                <a:latin typeface="Arial" charset="0"/>
              </a:rPr>
              <a:t> </a:t>
            </a:r>
            <a:r>
              <a:rPr lang="en-US" sz="2800" b="1" dirty="0" err="1">
                <a:solidFill>
                  <a:schemeClr val="tx2"/>
                </a:solidFill>
                <a:latin typeface="Arial" charset="0"/>
              </a:rPr>
              <a:t>chứng</a:t>
            </a:r>
            <a:r>
              <a:rPr lang="en-US" sz="2800" b="1" dirty="0">
                <a:solidFill>
                  <a:schemeClr val="tx2"/>
                </a:solidFill>
                <a:latin typeface="Arial" charset="0"/>
              </a:rPr>
              <a:t> </a:t>
            </a:r>
            <a:r>
              <a:rPr lang="en-US" sz="2800" b="1" dirty="0" err="1">
                <a:solidFill>
                  <a:schemeClr val="tx2"/>
                </a:solidFill>
                <a:latin typeface="Arial" charset="0"/>
              </a:rPr>
              <a:t>cơ</a:t>
            </a:r>
            <a:r>
              <a:rPr lang="en-US" sz="2800" b="1" dirty="0">
                <a:solidFill>
                  <a:schemeClr val="tx2"/>
                </a:solidFill>
                <a:latin typeface="Arial" charset="0"/>
              </a:rPr>
              <a:t> </a:t>
            </a:r>
            <a:r>
              <a:rPr lang="en-US" sz="2800" b="1" dirty="0" err="1">
                <a:solidFill>
                  <a:schemeClr val="tx2"/>
                </a:solidFill>
                <a:latin typeface="Arial" charset="0"/>
              </a:rPr>
              <a:t>năng</a:t>
            </a:r>
            <a:r>
              <a:rPr lang="en-US" sz="2800" b="1" dirty="0">
                <a:solidFill>
                  <a:schemeClr val="tx2"/>
                </a:solidFill>
                <a:latin typeface="Arial" charset="0"/>
              </a:rPr>
              <a:t> </a:t>
            </a:r>
            <a:r>
              <a:rPr lang="en-US" sz="2800" b="1" dirty="0" err="1">
                <a:solidFill>
                  <a:schemeClr val="tx2"/>
                </a:solidFill>
                <a:latin typeface="Arial" charset="0"/>
              </a:rPr>
              <a:t>khi</a:t>
            </a:r>
            <a:r>
              <a:rPr lang="en-US" sz="2800" b="1" dirty="0">
                <a:solidFill>
                  <a:schemeClr val="tx2"/>
                </a:solidFill>
                <a:latin typeface="Arial" charset="0"/>
              </a:rPr>
              <a:t> </a:t>
            </a:r>
            <a:r>
              <a:rPr lang="en-US" sz="2800" b="1" dirty="0" err="1">
                <a:solidFill>
                  <a:schemeClr val="tx2"/>
                </a:solidFill>
                <a:latin typeface="Arial" charset="0"/>
              </a:rPr>
              <a:t>người</a:t>
            </a:r>
            <a:r>
              <a:rPr lang="en-US" sz="2800" b="1" dirty="0">
                <a:solidFill>
                  <a:schemeClr val="tx2"/>
                </a:solidFill>
                <a:latin typeface="Arial" charset="0"/>
              </a:rPr>
              <a:t> </a:t>
            </a:r>
            <a:r>
              <a:rPr lang="en-US" sz="2800" b="1" dirty="0" err="1">
                <a:solidFill>
                  <a:schemeClr val="tx2"/>
                </a:solidFill>
                <a:latin typeface="Arial" charset="0"/>
              </a:rPr>
              <a:t>bệnh</a:t>
            </a:r>
            <a:r>
              <a:rPr lang="en-US" sz="2800" b="1" dirty="0">
                <a:solidFill>
                  <a:schemeClr val="tx2"/>
                </a:solidFill>
                <a:latin typeface="Arial" charset="0"/>
              </a:rPr>
              <a:t> </a:t>
            </a:r>
            <a:r>
              <a:rPr lang="en-US" sz="2800" b="1" dirty="0" err="1">
                <a:solidFill>
                  <a:schemeClr val="tx2"/>
                </a:solidFill>
                <a:latin typeface="Arial" charset="0"/>
              </a:rPr>
              <a:t>lên</a:t>
            </a:r>
            <a:r>
              <a:rPr lang="en-US" sz="2800" b="1" dirty="0">
                <a:solidFill>
                  <a:schemeClr val="tx2"/>
                </a:solidFill>
                <a:latin typeface="Arial" charset="0"/>
              </a:rPr>
              <a:t> </a:t>
            </a:r>
            <a:r>
              <a:rPr lang="en-US" sz="2800" b="1" dirty="0" err="1">
                <a:solidFill>
                  <a:schemeClr val="tx2"/>
                </a:solidFill>
                <a:latin typeface="Arial" charset="0"/>
              </a:rPr>
              <a:t>cơn</a:t>
            </a:r>
            <a:r>
              <a:rPr lang="en-US" sz="2800" b="1" dirty="0">
                <a:solidFill>
                  <a:schemeClr val="tx2"/>
                </a:solidFill>
                <a:latin typeface="Arial" charset="0"/>
              </a:rPr>
              <a:t> hen?</a:t>
            </a:r>
          </a:p>
          <a:p>
            <a:pPr>
              <a:lnSpc>
                <a:spcPct val="90000"/>
              </a:lnSpc>
            </a:pPr>
            <a:r>
              <a:rPr lang="en-US" sz="2800" b="1" dirty="0" err="1">
                <a:solidFill>
                  <a:schemeClr val="tx2"/>
                </a:solidFill>
                <a:latin typeface="Arial" charset="0"/>
              </a:rPr>
              <a:t>Triệu</a:t>
            </a:r>
            <a:r>
              <a:rPr lang="en-US" sz="2800" b="1" dirty="0">
                <a:solidFill>
                  <a:schemeClr val="tx2"/>
                </a:solidFill>
                <a:latin typeface="Arial" charset="0"/>
              </a:rPr>
              <a:t> </a:t>
            </a:r>
            <a:r>
              <a:rPr lang="en-US" sz="2800" b="1" dirty="0" err="1">
                <a:solidFill>
                  <a:schemeClr val="tx2"/>
                </a:solidFill>
                <a:latin typeface="Arial" charset="0"/>
              </a:rPr>
              <a:t>chứng</a:t>
            </a:r>
            <a:r>
              <a:rPr lang="en-US" sz="2800" b="1" dirty="0">
                <a:solidFill>
                  <a:schemeClr val="tx2"/>
                </a:solidFill>
                <a:latin typeface="Arial" charset="0"/>
              </a:rPr>
              <a:t> </a:t>
            </a:r>
            <a:r>
              <a:rPr lang="en-US" sz="2800" b="1" dirty="0" err="1">
                <a:solidFill>
                  <a:schemeClr val="tx2"/>
                </a:solidFill>
                <a:latin typeface="Arial" charset="0"/>
              </a:rPr>
              <a:t>thực</a:t>
            </a:r>
            <a:r>
              <a:rPr lang="en-US" sz="2800" b="1" dirty="0">
                <a:solidFill>
                  <a:schemeClr val="tx2"/>
                </a:solidFill>
                <a:latin typeface="Arial" charset="0"/>
              </a:rPr>
              <a:t> </a:t>
            </a:r>
            <a:r>
              <a:rPr lang="en-US" sz="2800" b="1" dirty="0" err="1">
                <a:solidFill>
                  <a:schemeClr val="tx2"/>
                </a:solidFill>
                <a:latin typeface="Arial" charset="0"/>
              </a:rPr>
              <a:t>thể</a:t>
            </a:r>
            <a:r>
              <a:rPr lang="en-US" sz="2800" b="1" dirty="0">
                <a:solidFill>
                  <a:schemeClr val="tx2"/>
                </a:solidFill>
                <a:latin typeface="Arial" charset="0"/>
              </a:rPr>
              <a:t> </a:t>
            </a:r>
            <a:r>
              <a:rPr lang="en-US" sz="2800" b="1" dirty="0" err="1">
                <a:solidFill>
                  <a:schemeClr val="tx2"/>
                </a:solidFill>
                <a:latin typeface="Arial" charset="0"/>
              </a:rPr>
              <a:t>khi</a:t>
            </a:r>
            <a:r>
              <a:rPr lang="en-US" sz="2800" b="1" dirty="0">
                <a:solidFill>
                  <a:schemeClr val="tx2"/>
                </a:solidFill>
                <a:latin typeface="Arial" charset="0"/>
              </a:rPr>
              <a:t> </a:t>
            </a:r>
            <a:r>
              <a:rPr lang="en-US" sz="2800" b="1" dirty="0" err="1">
                <a:solidFill>
                  <a:schemeClr val="tx2"/>
                </a:solidFill>
                <a:latin typeface="Arial" charset="0"/>
              </a:rPr>
              <a:t>người</a:t>
            </a:r>
            <a:r>
              <a:rPr lang="en-US" sz="2800" b="1" dirty="0">
                <a:solidFill>
                  <a:schemeClr val="tx2"/>
                </a:solidFill>
                <a:latin typeface="Arial" charset="0"/>
              </a:rPr>
              <a:t> </a:t>
            </a:r>
            <a:r>
              <a:rPr lang="en-US" sz="2800" b="1" dirty="0" err="1">
                <a:solidFill>
                  <a:schemeClr val="tx2"/>
                </a:solidFill>
                <a:latin typeface="Arial" charset="0"/>
              </a:rPr>
              <a:t>bệnh</a:t>
            </a:r>
            <a:r>
              <a:rPr lang="en-US" sz="2800" b="1" dirty="0">
                <a:solidFill>
                  <a:schemeClr val="tx2"/>
                </a:solidFill>
                <a:latin typeface="Arial" charset="0"/>
              </a:rPr>
              <a:t> </a:t>
            </a:r>
            <a:r>
              <a:rPr lang="en-US" sz="2800" b="1" dirty="0" err="1">
                <a:solidFill>
                  <a:schemeClr val="tx2"/>
                </a:solidFill>
                <a:latin typeface="Arial" charset="0"/>
              </a:rPr>
              <a:t>lên</a:t>
            </a:r>
            <a:r>
              <a:rPr lang="en-US" sz="2800" b="1" dirty="0">
                <a:solidFill>
                  <a:schemeClr val="tx2"/>
                </a:solidFill>
                <a:latin typeface="Arial" charset="0"/>
              </a:rPr>
              <a:t> </a:t>
            </a:r>
            <a:r>
              <a:rPr lang="en-US" sz="2800" b="1" dirty="0" err="1">
                <a:solidFill>
                  <a:schemeClr val="tx2"/>
                </a:solidFill>
                <a:latin typeface="Arial" charset="0"/>
              </a:rPr>
              <a:t>cơn</a:t>
            </a:r>
            <a:r>
              <a:rPr lang="en-US" sz="2800" b="1" dirty="0">
                <a:solidFill>
                  <a:schemeClr val="tx2"/>
                </a:solidFill>
                <a:latin typeface="Arial" charset="0"/>
              </a:rPr>
              <a:t> hen?</a:t>
            </a:r>
          </a:p>
        </p:txBody>
      </p:sp>
      <p:sp>
        <p:nvSpPr>
          <p:cNvPr id="4" name="Action Button: Forward or Next 3">
            <a:hlinkClick r:id="rId3" action="ppaction://hlinkfile" highlightClick="1"/>
          </p:cNvPr>
          <p:cNvSpPr/>
          <p:nvPr/>
        </p:nvSpPr>
        <p:spPr>
          <a:xfrm>
            <a:off x="1524000" y="3810000"/>
            <a:ext cx="609600" cy="6858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411162"/>
          </a:xfrm>
        </p:spPr>
        <p:txBody>
          <a:bodyPr>
            <a:noAutofit/>
          </a:bodyPr>
          <a:lstStyle/>
          <a:p>
            <a:r>
              <a:rPr lang="de-DE" sz="3200" b="1" dirty="0">
                <a:latin typeface="Times New Roman" pitchFamily="18" charset="0"/>
                <a:cs typeface="Times New Roman" pitchFamily="18" charset="0"/>
              </a:rPr>
              <a:t>Thuốc cắt cơn hen</a:t>
            </a:r>
            <a:endParaRPr lang="en-US" sz="3200" dirty="0">
              <a:latin typeface="Times New Roman" pitchFamily="18" charset="0"/>
              <a:cs typeface="Times New Roman" pitchFamily="18" charset="0"/>
            </a:endParaRPr>
          </a:p>
        </p:txBody>
      </p:sp>
      <p:sp>
        <p:nvSpPr>
          <p:cNvPr id="5" name="Chỗ dành sẵn cho Nội dung 4">
            <a:extLst>
              <a:ext uri="{FF2B5EF4-FFF2-40B4-BE49-F238E27FC236}">
                <a16:creationId xmlns:a16="http://schemas.microsoft.com/office/drawing/2014/main" id="{155254C8-BC39-33FA-AA6E-73E5E2FB7A20}"/>
              </a:ext>
            </a:extLst>
          </p:cNvPr>
          <p:cNvSpPr>
            <a:spLocks noGrp="1"/>
          </p:cNvSpPr>
          <p:nvPr>
            <p:ph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1215</TotalTime>
  <Words>1162</Words>
  <Application>Microsoft Office PowerPoint</Application>
  <PresentationFormat>Trình chiếu Trên màn hình (4:3)</PresentationFormat>
  <Paragraphs>107</Paragraphs>
  <Slides>15</Slides>
  <Notes>5</Notes>
  <HiddenSlides>0</HiddenSlides>
  <MMClips>0</MMClips>
  <ScaleCrop>false</ScaleCrop>
  <HeadingPairs>
    <vt:vector size="6" baseType="variant">
      <vt:variant>
        <vt:lpstr>Phông được Dùng</vt:lpstr>
      </vt:variant>
      <vt:variant>
        <vt:i4>6</vt:i4>
      </vt:variant>
      <vt:variant>
        <vt:lpstr>Chủ đề</vt:lpstr>
      </vt:variant>
      <vt:variant>
        <vt:i4>1</vt:i4>
      </vt:variant>
      <vt:variant>
        <vt:lpstr>Tiêu đề Bản chiếu</vt:lpstr>
      </vt:variant>
      <vt:variant>
        <vt:i4>15</vt:i4>
      </vt:variant>
    </vt:vector>
  </HeadingPairs>
  <TitlesOfParts>
    <vt:vector size="22" baseType="lpstr">
      <vt:lpstr>MS PGothic</vt:lpstr>
      <vt:lpstr>Arial</vt:lpstr>
      <vt:lpstr>Calibri</vt:lpstr>
      <vt:lpstr>Times New Roman</vt:lpstr>
      <vt:lpstr>VNI-Avo</vt:lpstr>
      <vt:lpstr>Wingdings</vt:lpstr>
      <vt:lpstr>Office Theme</vt:lpstr>
      <vt:lpstr>CSNB HEN PHẾ QUẢN</vt:lpstr>
      <vt:lpstr>Bản trình bày PowerPoint</vt:lpstr>
      <vt:lpstr>Sự tạo thành cơn hen</vt:lpstr>
      <vt:lpstr>Bản trình bày PowerPoint</vt:lpstr>
      <vt:lpstr>Bản trình bày PowerPoint</vt:lpstr>
      <vt:lpstr>CHẨN ĐOÁN HPQ ở người lớn, thiếu niên và trẻ em 6-11 tuổi</vt:lpstr>
      <vt:lpstr>Bản trình bày PowerPoint</vt:lpstr>
      <vt:lpstr>Cơn hen </vt:lpstr>
      <vt:lpstr>Thuốc cắt cơn hen</vt:lpstr>
      <vt:lpstr>Thuốc kiểm soát hen</vt:lpstr>
      <vt:lpstr>Bản trình bày PowerPoint</vt:lpstr>
      <vt:lpstr>Câu hỏi thi</vt:lpstr>
      <vt:lpstr>Giáo dục SK cho NB hen phế quản </vt:lpstr>
      <vt:lpstr>ĐÁNH GIÁ HEN PHẾ QUẢN</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PHAM HOANG MINH</cp:lastModifiedBy>
  <cp:revision>92</cp:revision>
  <dcterms:created xsi:type="dcterms:W3CDTF">2019-04-19T01:00:53Z</dcterms:created>
  <dcterms:modified xsi:type="dcterms:W3CDTF">2023-02-28T16:46:59Z</dcterms:modified>
</cp:coreProperties>
</file>