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56" r:id="rId2"/>
    <p:sldId id="264" r:id="rId3"/>
    <p:sldId id="312" r:id="rId4"/>
    <p:sldId id="265" r:id="rId5"/>
    <p:sldId id="293" r:id="rId6"/>
    <p:sldId id="266" r:id="rId7"/>
    <p:sldId id="307" r:id="rId8"/>
    <p:sldId id="294" r:id="rId9"/>
    <p:sldId id="267" r:id="rId10"/>
    <p:sldId id="295" r:id="rId11"/>
    <p:sldId id="296" r:id="rId12"/>
    <p:sldId id="268" r:id="rId13"/>
    <p:sldId id="269" r:id="rId14"/>
    <p:sldId id="308" r:id="rId15"/>
    <p:sldId id="297" r:id="rId16"/>
    <p:sldId id="298" r:id="rId17"/>
    <p:sldId id="299" r:id="rId18"/>
    <p:sldId id="270" r:id="rId19"/>
    <p:sldId id="271" r:id="rId20"/>
    <p:sldId id="272" r:id="rId21"/>
    <p:sldId id="273" r:id="rId22"/>
    <p:sldId id="301" r:id="rId23"/>
    <p:sldId id="303" r:id="rId24"/>
    <p:sldId id="309" r:id="rId25"/>
    <p:sldId id="300" r:id="rId26"/>
    <p:sldId id="302" r:id="rId27"/>
    <p:sldId id="274" r:id="rId28"/>
    <p:sldId id="310" r:id="rId29"/>
    <p:sldId id="304" r:id="rId30"/>
    <p:sldId id="275" r:id="rId31"/>
    <p:sldId id="305" r:id="rId32"/>
    <p:sldId id="276" r:id="rId33"/>
    <p:sldId id="277" r:id="rId34"/>
    <p:sldId id="306" r:id="rId35"/>
    <p:sldId id="278" r:id="rId36"/>
    <p:sldId id="311"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31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902" y="58"/>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F7AABF-53C9-47B2-910A-A127DF59E5C5}" type="datetimeFigureOut">
              <a:rPr lang="en-US" smtClean="0"/>
              <a:t>2/28/2023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0388F7-F548-450D-A51A-E4F905CDB5D2}" type="slidenum">
              <a:rPr lang="en-US" smtClean="0"/>
              <a:t>‹#›</a:t>
            </a:fld>
            <a:endParaRPr lang="en-US"/>
          </a:p>
        </p:txBody>
      </p:sp>
    </p:spTree>
    <p:extLst>
      <p:ext uri="{BB962C8B-B14F-4D97-AF65-F5344CB8AC3E}">
        <p14:creationId xmlns:p14="http://schemas.microsoft.com/office/powerpoint/2010/main" val="37820276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75A567-95B3-49DC-8BE5-BA925FB9F68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353760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5A567-95B3-49DC-8BE5-BA925FB9F68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59750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5A567-95B3-49DC-8BE5-BA925FB9F68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899370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8"/>
          <p:cNvSpPr>
            <a:spLocks noGrp="1" noChangeArrowheads="1"/>
          </p:cNvSpPr>
          <p:nvPr>
            <p:ph type="dt" sz="half" idx="10"/>
          </p:nvPr>
        </p:nvSpPr>
        <p:spPr>
          <a:ln/>
        </p:spPr>
        <p:txBody>
          <a:bodyPr/>
          <a:lstStyle>
            <a:lvl1pPr>
              <a:defRPr/>
            </a:lvl1pPr>
          </a:lstStyle>
          <a:p>
            <a:pPr>
              <a:defRPr/>
            </a:pPr>
            <a:endParaRPr lang="en-US"/>
          </a:p>
        </p:txBody>
      </p:sp>
      <p:sp>
        <p:nvSpPr>
          <p:cNvPr id="7" name="Rectangle 19"/>
          <p:cNvSpPr>
            <a:spLocks noGrp="1" noChangeArrowheads="1"/>
          </p:cNvSpPr>
          <p:nvPr>
            <p:ph type="ftr" sz="quarter" idx="11"/>
          </p:nvPr>
        </p:nvSpPr>
        <p:spPr>
          <a:ln/>
        </p:spPr>
        <p:txBody>
          <a:bodyPr/>
          <a:lstStyle>
            <a:lvl1pPr>
              <a:defRPr/>
            </a:lvl1pPr>
          </a:lstStyle>
          <a:p>
            <a:pPr>
              <a:defRPr/>
            </a:pPr>
            <a:endParaRPr lang="en-US"/>
          </a:p>
        </p:txBody>
      </p:sp>
      <p:sp>
        <p:nvSpPr>
          <p:cNvPr id="8" name="Rectangle 20"/>
          <p:cNvSpPr>
            <a:spLocks noGrp="1" noChangeArrowheads="1"/>
          </p:cNvSpPr>
          <p:nvPr>
            <p:ph type="sldNum" sz="quarter" idx="12"/>
          </p:nvPr>
        </p:nvSpPr>
        <p:spPr>
          <a:ln/>
        </p:spPr>
        <p:txBody>
          <a:bodyPr/>
          <a:lstStyle>
            <a:lvl1pPr>
              <a:defRPr/>
            </a:lvl1pPr>
          </a:lstStyle>
          <a:p>
            <a:fld id="{5BE270BC-12CE-4F59-A28A-A01BB3CF40F7}" type="slidenum">
              <a:rPr lang="en-US" altLang="en-US"/>
              <a:pPr/>
              <a:t>‹#›</a:t>
            </a:fld>
            <a:endParaRPr lang="en-US" altLang="en-US"/>
          </a:p>
        </p:txBody>
      </p:sp>
    </p:spTree>
    <p:extLst>
      <p:ext uri="{BB962C8B-B14F-4D97-AF65-F5344CB8AC3E}">
        <p14:creationId xmlns:p14="http://schemas.microsoft.com/office/powerpoint/2010/main" val="973337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fld id="{C478D615-87D0-4DA6-8306-1563A6F2A7CA}" type="slidenum">
              <a:rPr lang="en-US" altLang="en-US"/>
              <a:pPr/>
              <a:t>‹#›</a:t>
            </a:fld>
            <a:endParaRPr lang="en-US" altLang="en-US"/>
          </a:p>
        </p:txBody>
      </p:sp>
    </p:spTree>
    <p:extLst>
      <p:ext uri="{BB962C8B-B14F-4D97-AF65-F5344CB8AC3E}">
        <p14:creationId xmlns:p14="http://schemas.microsoft.com/office/powerpoint/2010/main" val="2774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gn="just">
              <a:buNone/>
              <a:defRPr/>
            </a:lvl1pPr>
            <a:lvl2pPr algn="just">
              <a:defRPr/>
            </a:lvl2pPr>
            <a:lvl3pPr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75A567-95B3-49DC-8BE5-BA925FB9F68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378214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75A567-95B3-49DC-8BE5-BA925FB9F68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10913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75A567-95B3-49DC-8BE5-BA925FB9F68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264899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75A567-95B3-49DC-8BE5-BA925FB9F684}"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174552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75A567-95B3-49DC-8BE5-BA925FB9F684}"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9720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5A567-95B3-49DC-8BE5-BA925FB9F684}"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383877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75A567-95B3-49DC-8BE5-BA925FB9F68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342379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75A567-95B3-49DC-8BE5-BA925FB9F68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160996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5A567-95B3-49DC-8BE5-BA925FB9F684}"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B4DB9-2519-4C06-90B5-8C4222F0C779}" type="slidenum">
              <a:rPr lang="en-US" smtClean="0"/>
              <a:t>‹#›</a:t>
            </a:fld>
            <a:endParaRPr lang="en-US"/>
          </a:p>
        </p:txBody>
      </p:sp>
    </p:spTree>
    <p:extLst>
      <p:ext uri="{BB962C8B-B14F-4D97-AF65-F5344CB8AC3E}">
        <p14:creationId xmlns:p14="http://schemas.microsoft.com/office/powerpoint/2010/main" val="366496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file:///F:\Dulieu.Video\stroke.av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515" y="246599"/>
            <a:ext cx="9144000" cy="2387600"/>
          </a:xfrm>
        </p:spPr>
        <p:txBody>
          <a:bodyPr>
            <a:normAutofit/>
          </a:bodyPr>
          <a:lstStyle/>
          <a:p>
            <a:pPr>
              <a:lnSpc>
                <a:spcPct val="150000"/>
              </a:lnSpc>
            </a:pPr>
            <a:r>
              <a:rPr lang="vi-VN" sz="4000" b="1" dirty="0"/>
              <a:t>CHĂM SÓC NB </a:t>
            </a:r>
            <a:br>
              <a:rPr lang="en-US" sz="4000" b="1" dirty="0"/>
            </a:br>
            <a:r>
              <a:rPr lang="vi-VN" sz="4000" b="1" dirty="0"/>
              <a:t>TAI BIẾN MẠCH MÁU NÃO</a:t>
            </a:r>
            <a:endParaRPr lang="en-US" sz="4000" dirty="0"/>
          </a:p>
        </p:txBody>
      </p:sp>
      <p:pic>
        <p:nvPicPr>
          <p:cNvPr id="3" name="stroke.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41630" y="2775397"/>
            <a:ext cx="4011769" cy="390890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0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61EB8519-B24E-4264-B45F-135CA052A2BD}" type="slidenum">
              <a:rPr lang="en-US" altLang="en-US" sz="1400">
                <a:latin typeface="Times New Roman" panose="02020603050405020304" pitchFamily="18" charset="0"/>
              </a:rPr>
              <a:pPr/>
              <a:t>10</a:t>
            </a:fld>
            <a:endParaRPr lang="en-US" altLang="en-US" sz="1400">
              <a:latin typeface="Times New Roman" panose="02020603050405020304" pitchFamily="18" charset="0"/>
            </a:endParaRPr>
          </a:p>
        </p:txBody>
      </p:sp>
      <p:graphicFrame>
        <p:nvGraphicFramePr>
          <p:cNvPr id="2050" name="Object 2"/>
          <p:cNvGraphicFramePr>
            <a:graphicFrameLocks noChangeAspect="1"/>
          </p:cNvGraphicFramePr>
          <p:nvPr/>
        </p:nvGraphicFramePr>
        <p:xfrm>
          <a:off x="3276600" y="457201"/>
          <a:ext cx="5867400" cy="4672013"/>
        </p:xfrm>
        <a:graphic>
          <a:graphicData uri="http://schemas.openxmlformats.org/presentationml/2006/ole">
            <mc:AlternateContent xmlns:mc="http://schemas.openxmlformats.org/markup-compatibility/2006">
              <mc:Choice xmlns:v="urn:schemas-microsoft-com:vml" Requires="v">
                <p:oleObj name="Document" r:id="rId2" imgW="2751862" imgH="1766377" progId="Word.Document.8">
                  <p:embed/>
                </p:oleObj>
              </mc:Choice>
              <mc:Fallback>
                <p:oleObj name="Document" r:id="rId2" imgW="2751862" imgH="1766377"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1"/>
                        <a:ext cx="5867400" cy="4672013"/>
                      </a:xfrm>
                      <a:prstGeom prst="rect">
                        <a:avLst/>
                      </a:prstGeom>
                      <a:solidFill>
                        <a:schemeClr val="bg2"/>
                      </a:solidFill>
                      <a:ln w="31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Oval 4"/>
          <p:cNvSpPr>
            <a:spLocks noChangeArrowheads="1"/>
          </p:cNvSpPr>
          <p:nvPr/>
        </p:nvSpPr>
        <p:spPr bwMode="auto">
          <a:xfrm>
            <a:off x="4114800" y="2667000"/>
            <a:ext cx="762000" cy="762000"/>
          </a:xfrm>
          <a:prstGeom prst="ellipse">
            <a:avLst/>
          </a:prstGeom>
          <a:noFill/>
          <a:ln w="38100" cmpd="dbl">
            <a:solidFill>
              <a:srgbClr val="CC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endParaRPr lang="en-US" altLang="en-US"/>
          </a:p>
        </p:txBody>
      </p:sp>
      <p:sp>
        <p:nvSpPr>
          <p:cNvPr id="16391" name="Rectangle 7"/>
          <p:cNvSpPr>
            <a:spLocks noChangeArrowheads="1"/>
          </p:cNvSpPr>
          <p:nvPr/>
        </p:nvSpPr>
        <p:spPr bwMode="auto">
          <a:xfrm>
            <a:off x="7772400" y="2209800"/>
            <a:ext cx="990600" cy="1143000"/>
          </a:xfrm>
          <a:prstGeom prst="rect">
            <a:avLst/>
          </a:prstGeom>
          <a:solidFill>
            <a:schemeClr val="bg2"/>
          </a:solidFill>
          <a:ln w="12700">
            <a:solidFill>
              <a:schemeClr val="tx1"/>
            </a:solidFill>
            <a:miter lim="800000"/>
            <a:headEnd type="none" w="sm" len="sm"/>
            <a:tailEnd type="none" w="sm" len="sm"/>
          </a:ln>
          <a:effectLst/>
        </p:spPr>
        <p:txBody>
          <a:bodyPr wrap="none" anchor="ctr"/>
          <a:lstStyle/>
          <a:p>
            <a:pPr algn="ctr">
              <a:spcBef>
                <a:spcPct val="50000"/>
              </a:spcBef>
              <a:defRPr/>
            </a:pPr>
            <a:r>
              <a:rPr lang="en-US" b="1">
                <a:effectLst>
                  <a:outerShdw blurRad="38100" dist="38100" dir="2700000" algn="tl">
                    <a:srgbClr val="FFFFFF"/>
                  </a:outerShdw>
                </a:effectLst>
              </a:rPr>
              <a:t>Ph×nh</a:t>
            </a:r>
          </a:p>
          <a:p>
            <a:pPr algn="ctr">
              <a:spcBef>
                <a:spcPct val="50000"/>
              </a:spcBef>
              <a:defRPr/>
            </a:pPr>
            <a:r>
              <a:rPr lang="en-US" b="1">
                <a:effectLst>
                  <a:outerShdw blurRad="38100" dist="38100" dir="2700000" algn="tl">
                    <a:srgbClr val="FFFFFF"/>
                  </a:outerShdw>
                </a:effectLst>
              </a:rPr>
              <a:t> m¹ch</a:t>
            </a:r>
          </a:p>
          <a:p>
            <a:pPr algn="ctr">
              <a:defRPr/>
            </a:pPr>
            <a:endParaRPr lang="en-US"/>
          </a:p>
        </p:txBody>
      </p:sp>
      <p:sp>
        <p:nvSpPr>
          <p:cNvPr id="2054" name="Line 8"/>
          <p:cNvSpPr>
            <a:spLocks noChangeShapeType="1"/>
          </p:cNvSpPr>
          <p:nvPr/>
        </p:nvSpPr>
        <p:spPr bwMode="auto">
          <a:xfrm flipH="1">
            <a:off x="4876800" y="2819400"/>
            <a:ext cx="2895600" cy="304800"/>
          </a:xfrm>
          <a:prstGeom prst="line">
            <a:avLst/>
          </a:prstGeom>
          <a:noFill/>
          <a:ln w="38100">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904671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76D9CEFC-552D-4D70-AD50-53933CF21A12}" type="slidenum">
              <a:rPr lang="en-US" altLang="en-US" sz="1400">
                <a:latin typeface="Times New Roman" panose="02020603050405020304" pitchFamily="18" charset="0"/>
              </a:rPr>
              <a:pPr/>
              <a:t>11</a:t>
            </a:fld>
            <a:endParaRPr lang="en-US" altLang="en-US" sz="1400">
              <a:latin typeface="Times New Roman" panose="02020603050405020304" pitchFamily="18" charset="0"/>
            </a:endParaRPr>
          </a:p>
        </p:txBody>
      </p:sp>
      <p:pic>
        <p:nvPicPr>
          <p:cNvPr id="13315" name="Picture 2" descr="strokelogo"/>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1752600" y="762001"/>
            <a:ext cx="4191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3"/>
          <p:cNvSpPr txBox="1">
            <a:spLocks noChangeArrowheads="1"/>
          </p:cNvSpPr>
          <p:nvPr/>
        </p:nvSpPr>
        <p:spPr bwMode="auto">
          <a:xfrm>
            <a:off x="3733800" y="5486400"/>
            <a:ext cx="4953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a:r>
              <a:rPr lang="en-US" altLang="en-US" sz="2400" b="1">
                <a:latin typeface=".VnArialH" panose="020B7200000000000000" pitchFamily="34" charset="0"/>
              </a:rPr>
              <a:t>H×nh ¶nh ch¶y m¸u n·o </a:t>
            </a:r>
          </a:p>
        </p:txBody>
      </p:sp>
      <p:pic>
        <p:nvPicPr>
          <p:cNvPr id="13317" name="Picture 4" descr="Dc277"/>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6400800" y="762000"/>
            <a:ext cx="396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Line 5"/>
          <p:cNvSpPr>
            <a:spLocks noChangeShapeType="1"/>
          </p:cNvSpPr>
          <p:nvPr/>
        </p:nvSpPr>
        <p:spPr bwMode="auto">
          <a:xfrm flipH="1" flipV="1">
            <a:off x="4876800" y="3886200"/>
            <a:ext cx="1219200" cy="1524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9" name="Line 6"/>
          <p:cNvSpPr>
            <a:spLocks noChangeShapeType="1"/>
          </p:cNvSpPr>
          <p:nvPr/>
        </p:nvSpPr>
        <p:spPr bwMode="auto">
          <a:xfrm flipV="1">
            <a:off x="6096000" y="2971800"/>
            <a:ext cx="1524000" cy="24384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014289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r>
              <a:rPr lang="pt-BR" b="1" dirty="0"/>
              <a:t>Các yếu tố nguy cơ</a:t>
            </a:r>
            <a:endParaRPr lang="en-US" dirty="0"/>
          </a:p>
          <a:p>
            <a:r>
              <a:rPr lang="pt-BR" dirty="0"/>
              <a:t>- Tăng huyết áp</a:t>
            </a:r>
            <a:endParaRPr lang="en-US" dirty="0"/>
          </a:p>
          <a:p>
            <a:r>
              <a:rPr lang="pt-BR" dirty="0"/>
              <a:t>- Hút thuốc</a:t>
            </a:r>
            <a:endParaRPr lang="en-US" dirty="0"/>
          </a:p>
          <a:p>
            <a:r>
              <a:rPr lang="pt-BR" dirty="0"/>
              <a:t>- Rối loạn lipid máu</a:t>
            </a:r>
            <a:endParaRPr lang="en-US" dirty="0"/>
          </a:p>
          <a:p>
            <a:r>
              <a:rPr lang="en-US" dirty="0"/>
              <a:t>- </a:t>
            </a:r>
            <a:r>
              <a:rPr lang="en-US" dirty="0" err="1"/>
              <a:t>Bệnh</a:t>
            </a:r>
            <a:r>
              <a:rPr lang="en-US" dirty="0"/>
              <a:t> </a:t>
            </a:r>
            <a:r>
              <a:rPr lang="en-US" dirty="0" err="1"/>
              <a:t>tim</a:t>
            </a:r>
            <a:r>
              <a:rPr lang="en-US" dirty="0"/>
              <a:t>: rung </a:t>
            </a:r>
            <a:r>
              <a:rPr lang="en-US" dirty="0" err="1"/>
              <a:t>nhĩ</a:t>
            </a:r>
            <a:r>
              <a:rPr lang="en-US" dirty="0"/>
              <a:t>, NMCT, van </a:t>
            </a:r>
            <a:r>
              <a:rPr lang="en-US" dirty="0" err="1"/>
              <a:t>tim.</a:t>
            </a:r>
            <a:r>
              <a:rPr lang="en-US" dirty="0"/>
              <a:t>..</a:t>
            </a:r>
          </a:p>
          <a:p>
            <a:r>
              <a:rPr lang="en-US" dirty="0"/>
              <a:t>- </a:t>
            </a:r>
            <a:r>
              <a:rPr lang="en-US" dirty="0" err="1"/>
              <a:t>Đái</a:t>
            </a:r>
            <a:r>
              <a:rPr lang="en-US" dirty="0"/>
              <a:t> </a:t>
            </a:r>
            <a:r>
              <a:rPr lang="en-US" dirty="0" err="1"/>
              <a:t>tháo</a:t>
            </a:r>
            <a:r>
              <a:rPr lang="en-US" dirty="0"/>
              <a:t> </a:t>
            </a:r>
            <a:r>
              <a:rPr lang="en-US" dirty="0" err="1"/>
              <a:t>đường</a:t>
            </a:r>
            <a:r>
              <a:rPr lang="en-US" dirty="0"/>
              <a:t> </a:t>
            </a:r>
          </a:p>
          <a:p>
            <a:r>
              <a:rPr lang="en-US" dirty="0"/>
              <a:t>- </a:t>
            </a:r>
            <a:r>
              <a:rPr lang="en-US" dirty="0" err="1"/>
              <a:t>Rượu</a:t>
            </a:r>
            <a:endParaRPr lang="en-US" dirty="0"/>
          </a:p>
          <a:p>
            <a:r>
              <a:rPr lang="en-US" dirty="0"/>
              <a:t>- </a:t>
            </a:r>
            <a:r>
              <a:rPr lang="en-US" dirty="0" err="1"/>
              <a:t>Thuốc</a:t>
            </a:r>
            <a:r>
              <a:rPr lang="en-US" dirty="0"/>
              <a:t> </a:t>
            </a:r>
            <a:r>
              <a:rPr lang="en-US" dirty="0" err="1"/>
              <a:t>tránh</a:t>
            </a:r>
            <a:r>
              <a:rPr lang="en-US" dirty="0"/>
              <a:t> </a:t>
            </a:r>
            <a:r>
              <a:rPr lang="en-US" dirty="0" err="1"/>
              <a:t>thai</a:t>
            </a:r>
            <a:endParaRPr lang="en-US" dirty="0"/>
          </a:p>
          <a:p>
            <a:r>
              <a:rPr lang="en-US" dirty="0"/>
              <a:t>- </a:t>
            </a:r>
            <a:r>
              <a:rPr lang="en-US" dirty="0" err="1"/>
              <a:t>Vỡ</a:t>
            </a:r>
            <a:r>
              <a:rPr lang="en-US" dirty="0"/>
              <a:t> </a:t>
            </a:r>
            <a:r>
              <a:rPr lang="en-US" dirty="0" err="1"/>
              <a:t>xơ</a:t>
            </a:r>
            <a:r>
              <a:rPr lang="en-US" dirty="0"/>
              <a:t> </a:t>
            </a:r>
            <a:r>
              <a:rPr lang="en-US" dirty="0" err="1"/>
              <a:t>động</a:t>
            </a:r>
            <a:r>
              <a:rPr lang="en-US" dirty="0"/>
              <a:t> </a:t>
            </a:r>
            <a:r>
              <a:rPr lang="en-US" dirty="0" err="1"/>
              <a:t>mạch</a:t>
            </a:r>
            <a:endParaRPr lang="en-US" dirty="0"/>
          </a:p>
          <a:p>
            <a:r>
              <a:rPr lang="en-US" dirty="0"/>
              <a:t>- </a:t>
            </a:r>
            <a:r>
              <a:rPr lang="en-US" dirty="0" err="1"/>
              <a:t>Thiếu</a:t>
            </a:r>
            <a:r>
              <a:rPr lang="en-US" dirty="0"/>
              <a:t> </a:t>
            </a:r>
            <a:r>
              <a:rPr lang="en-US" dirty="0" err="1"/>
              <a:t>máu</a:t>
            </a:r>
            <a:r>
              <a:rPr lang="en-US" dirty="0"/>
              <a:t> </a:t>
            </a:r>
            <a:r>
              <a:rPr lang="en-US" dirty="0" err="1"/>
              <a:t>não</a:t>
            </a:r>
            <a:r>
              <a:rPr lang="en-US" dirty="0"/>
              <a:t> </a:t>
            </a:r>
            <a:r>
              <a:rPr lang="en-US" dirty="0" err="1"/>
              <a:t>thoáng</a:t>
            </a:r>
            <a:r>
              <a:rPr lang="en-US" dirty="0"/>
              <a:t> qua</a:t>
            </a:r>
          </a:p>
          <a:p>
            <a:r>
              <a:rPr lang="en-US" dirty="0"/>
              <a:t>- </a:t>
            </a:r>
            <a:r>
              <a:rPr lang="en-US" dirty="0" err="1"/>
              <a:t>Khác</a:t>
            </a:r>
            <a:r>
              <a:rPr lang="en-US" dirty="0"/>
              <a:t>: </a:t>
            </a:r>
            <a:r>
              <a:rPr lang="en-US" dirty="0" err="1"/>
              <a:t>đa</a:t>
            </a:r>
            <a:r>
              <a:rPr lang="en-US" dirty="0"/>
              <a:t> </a:t>
            </a:r>
            <a:r>
              <a:rPr lang="en-US" dirty="0" err="1"/>
              <a:t>hồng</a:t>
            </a:r>
            <a:r>
              <a:rPr lang="en-US" dirty="0"/>
              <a:t> </a:t>
            </a:r>
            <a:r>
              <a:rPr lang="en-US" dirty="0" err="1"/>
              <a:t>cầu</a:t>
            </a:r>
            <a:r>
              <a:rPr lang="en-US" dirty="0"/>
              <a:t>, </a:t>
            </a:r>
            <a:r>
              <a:rPr lang="en-US" dirty="0" err="1"/>
              <a:t>béo</a:t>
            </a:r>
            <a:r>
              <a:rPr lang="en-US" dirty="0"/>
              <a:t> </a:t>
            </a:r>
            <a:r>
              <a:rPr lang="en-US" dirty="0" err="1"/>
              <a:t>phì</a:t>
            </a:r>
            <a:r>
              <a:rPr lang="en-US" dirty="0"/>
              <a:t>, </a:t>
            </a:r>
            <a:r>
              <a:rPr lang="en-US" dirty="0" err="1"/>
              <a:t>tiền</a:t>
            </a:r>
            <a:r>
              <a:rPr lang="en-US" dirty="0"/>
              <a:t> </a:t>
            </a:r>
            <a:r>
              <a:rPr lang="en-US" dirty="0" err="1"/>
              <a:t>sử</a:t>
            </a:r>
            <a:r>
              <a:rPr lang="en-US" dirty="0"/>
              <a:t> </a:t>
            </a:r>
            <a:r>
              <a:rPr lang="en-US" dirty="0" err="1"/>
              <a:t>gia</a:t>
            </a:r>
            <a:r>
              <a:rPr lang="en-US" dirty="0"/>
              <a:t> </a:t>
            </a:r>
            <a:r>
              <a:rPr lang="en-US" dirty="0" err="1"/>
              <a:t>đình</a:t>
            </a:r>
            <a:r>
              <a:rPr lang="en-US" dirty="0"/>
              <a:t>…</a:t>
            </a:r>
          </a:p>
          <a:p>
            <a:endParaRPr lang="en-US" dirty="0"/>
          </a:p>
        </p:txBody>
      </p:sp>
    </p:spTree>
    <p:extLst>
      <p:ext uri="{BB962C8B-B14F-4D97-AF65-F5344CB8AC3E}">
        <p14:creationId xmlns:p14="http://schemas.microsoft.com/office/powerpoint/2010/main" val="165338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b="1" dirty="0"/>
              <a:t>Triệu chứng</a:t>
            </a:r>
            <a:endParaRPr lang="en-US" dirty="0"/>
          </a:p>
          <a:p>
            <a:pPr>
              <a:lnSpc>
                <a:spcPct val="150000"/>
              </a:lnSpc>
            </a:pPr>
            <a:r>
              <a:rPr lang="nb-NO" b="1" dirty="0"/>
              <a:t>Triệu chứng lâm sàng</a:t>
            </a:r>
            <a:endParaRPr lang="en-US" dirty="0"/>
          </a:p>
          <a:p>
            <a:pPr>
              <a:lnSpc>
                <a:spcPct val="150000"/>
              </a:lnSpc>
            </a:pPr>
            <a:r>
              <a:rPr lang="nb-NO" i="1" dirty="0"/>
              <a:t>Nhồi máu não</a:t>
            </a:r>
            <a:endParaRPr lang="en-US" dirty="0"/>
          </a:p>
          <a:p>
            <a:pPr>
              <a:lnSpc>
                <a:spcPct val="150000"/>
              </a:lnSpc>
            </a:pPr>
            <a:r>
              <a:rPr lang="nb-NO" dirty="0"/>
              <a:t>- Các triệu chứng, dấu hiệu thần kinh khu trú xuất hiện đột ngột. Các triệu chứng có thể tăng dần đến ngày thứ 3-4 sau đó giảm dần.</a:t>
            </a:r>
            <a:endParaRPr lang="en-US" dirty="0"/>
          </a:p>
        </p:txBody>
      </p:sp>
    </p:spTree>
    <p:extLst>
      <p:ext uri="{BB962C8B-B14F-4D97-AF65-F5344CB8AC3E}">
        <p14:creationId xmlns:p14="http://schemas.microsoft.com/office/powerpoint/2010/main" val="154257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lnSpcReduction="10000"/>
          </a:bodyPr>
          <a:lstStyle/>
          <a:p>
            <a:pPr>
              <a:lnSpc>
                <a:spcPct val="150000"/>
              </a:lnSpc>
            </a:pPr>
            <a:r>
              <a:rPr lang="nb-NO" b="1" dirty="0"/>
              <a:t>- Triệu chứng thần kinh khu trú: </a:t>
            </a:r>
            <a:r>
              <a:rPr lang="nb-NO" dirty="0"/>
              <a:t>biểu hiện thiếu sót chức năng vùng não bị tổn thương </a:t>
            </a:r>
          </a:p>
          <a:p>
            <a:pPr>
              <a:lnSpc>
                <a:spcPct val="150000"/>
              </a:lnSpc>
            </a:pPr>
            <a:r>
              <a:rPr lang="nb-NO" dirty="0"/>
              <a:t>+ Liệt nửa người, có thể kèm RL cảm giác</a:t>
            </a:r>
            <a:endParaRPr lang="en-US" dirty="0"/>
          </a:p>
          <a:p>
            <a:pPr>
              <a:lnSpc>
                <a:spcPct val="150000"/>
              </a:lnSpc>
            </a:pPr>
            <a:r>
              <a:rPr lang="nb-NO" dirty="0"/>
              <a:t>+ RL ngôn ngữ, thất ngôn,.</a:t>
            </a:r>
            <a:endParaRPr lang="en-US" dirty="0"/>
          </a:p>
          <a:p>
            <a:pPr>
              <a:lnSpc>
                <a:spcPct val="150000"/>
              </a:lnSpc>
            </a:pPr>
            <a:r>
              <a:rPr lang="nb-NO" dirty="0"/>
              <a:t>+ Bán manh (đồng bên hay bán manh góc), </a:t>
            </a:r>
            <a:endParaRPr lang="en-US" dirty="0"/>
          </a:p>
          <a:p>
            <a:pPr>
              <a:lnSpc>
                <a:spcPct val="150000"/>
              </a:lnSpc>
            </a:pPr>
            <a:r>
              <a:rPr lang="nb-NO" dirty="0"/>
              <a:t>+ Liệt các dây thần kinh sọ não, hội chứng giao bên...</a:t>
            </a:r>
            <a:endParaRPr lang="en-US" dirty="0"/>
          </a:p>
          <a:p>
            <a:pPr>
              <a:lnSpc>
                <a:spcPct val="150000"/>
              </a:lnSpc>
            </a:pPr>
            <a:r>
              <a:rPr lang="nb-NO" dirty="0"/>
              <a:t>- RL ý thức: thường không có hoặc nhẹ, RL ý thức nặng nếu diện tổn thương rộng</a:t>
            </a:r>
          </a:p>
          <a:p>
            <a:pPr>
              <a:lnSpc>
                <a:spcPct val="150000"/>
              </a:lnSpc>
            </a:pPr>
            <a:r>
              <a:rPr lang="nb-NO" dirty="0"/>
              <a:t>- Cơn động kinh: cục bộ hoặc toàn thể (chiếm 5% các trường hợp).</a:t>
            </a:r>
            <a:endParaRPr lang="en-US" dirty="0"/>
          </a:p>
        </p:txBody>
      </p:sp>
    </p:spTree>
    <p:extLst>
      <p:ext uri="{BB962C8B-B14F-4D97-AF65-F5344CB8AC3E}">
        <p14:creationId xmlns:p14="http://schemas.microsoft.com/office/powerpoint/2010/main" val="178436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A4AE9459-17BE-4F8C-A735-7436383AE979}" type="slidenum">
              <a:rPr lang="en-US" altLang="en-US" sz="1400">
                <a:latin typeface="Times New Roman" panose="02020603050405020304" pitchFamily="18" charset="0"/>
              </a:rPr>
              <a:pPr/>
              <a:t>15</a:t>
            </a:fld>
            <a:endParaRPr lang="en-US" altLang="en-US" sz="1400">
              <a:latin typeface="Times New Roman" panose="02020603050405020304" pitchFamily="18" charset="0"/>
            </a:endParaRPr>
          </a:p>
        </p:txBody>
      </p:sp>
      <p:sp>
        <p:nvSpPr>
          <p:cNvPr id="3076" name="Oval 2"/>
          <p:cNvSpPr>
            <a:spLocks noChangeArrowheads="1"/>
          </p:cNvSpPr>
          <p:nvPr/>
        </p:nvSpPr>
        <p:spPr bwMode="auto">
          <a:xfrm>
            <a:off x="1752600" y="152400"/>
            <a:ext cx="6019800" cy="990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endParaRPr lang="en-US" altLang="en-US"/>
          </a:p>
        </p:txBody>
      </p:sp>
      <p:graphicFrame>
        <p:nvGraphicFramePr>
          <p:cNvPr id="3074" name="Object 3"/>
          <p:cNvGraphicFramePr>
            <a:graphicFrameLocks noGrp="1" noChangeAspect="1"/>
          </p:cNvGraphicFramePr>
          <p:nvPr>
            <p:ph sz="half" idx="1"/>
            <p:extLst>
              <p:ext uri="{D42A27DB-BD31-4B8C-83A1-F6EECF244321}">
                <p14:modId xmlns:p14="http://schemas.microsoft.com/office/powerpoint/2010/main" val="1071980141"/>
              </p:ext>
            </p:extLst>
          </p:nvPr>
        </p:nvGraphicFramePr>
        <p:xfrm>
          <a:off x="612821" y="341761"/>
          <a:ext cx="9651641" cy="5618731"/>
        </p:xfrm>
        <a:graphic>
          <a:graphicData uri="http://schemas.openxmlformats.org/presentationml/2006/ole">
            <mc:AlternateContent xmlns:mc="http://schemas.openxmlformats.org/markup-compatibility/2006">
              <mc:Choice xmlns:v="urn:schemas-microsoft-com:vml" Requires="v">
                <p:oleObj name="Chart" r:id="rId2" imgW="8343925" imgH="4857723" progId="MSGraph.Chart.8">
                  <p:embed followColorScheme="full"/>
                </p:oleObj>
              </mc:Choice>
              <mc:Fallback>
                <p:oleObj name="Chart" r:id="rId2" imgW="8343925" imgH="4857723" progId="MSGraph.Chart.8">
                  <p:embed followColorScheme="full"/>
                  <p:pic>
                    <p:nvPicPr>
                      <p:cNvPr id="0" name=""/>
                      <p:cNvPicPr>
                        <a:picLocks noChangeAspect="1" noChangeArrowheads="1"/>
                      </p:cNvPicPr>
                      <p:nvPr/>
                    </p:nvPicPr>
                    <p:blipFill>
                      <a:blip r:embed="rId3"/>
                      <a:srcRect/>
                      <a:stretch>
                        <a:fillRect/>
                      </a:stretch>
                    </p:blipFill>
                    <p:spPr bwMode="auto">
                      <a:xfrm>
                        <a:off x="612821" y="341761"/>
                        <a:ext cx="9651641" cy="5618731"/>
                      </a:xfrm>
                      <a:prstGeom prst="rect">
                        <a:avLst/>
                      </a:prstGeom>
                      <a:noFill/>
                      <a:ln>
                        <a:noFill/>
                      </a:ln>
                      <a:effectLst/>
                    </p:spPr>
                  </p:pic>
                </p:oleObj>
              </mc:Fallback>
            </mc:AlternateContent>
          </a:graphicData>
        </a:graphic>
      </p:graphicFrame>
      <p:sp>
        <p:nvSpPr>
          <p:cNvPr id="29701" name="Text Box 5"/>
          <p:cNvSpPr txBox="1">
            <a:spLocks noChangeArrowheads="1"/>
          </p:cNvSpPr>
          <p:nvPr/>
        </p:nvSpPr>
        <p:spPr bwMode="auto">
          <a:xfrm>
            <a:off x="2819400" y="5898865"/>
            <a:ext cx="5791200" cy="519112"/>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2800" b="1" dirty="0" err="1">
                <a:effectLst>
                  <a:outerShdw blurRad="38100" dist="38100" dir="2700000" algn="tl">
                    <a:srgbClr val="C0C0C0"/>
                  </a:outerShdw>
                </a:effectLst>
                <a:latin typeface=".VnArial" pitchFamily="34" charset="0"/>
              </a:rPr>
              <a:t>TriÖu</a:t>
            </a:r>
            <a:r>
              <a:rPr lang="en-US" sz="2800" b="1" dirty="0">
                <a:effectLst>
                  <a:outerShdw blurRad="38100" dist="38100" dir="2700000" algn="tl">
                    <a:srgbClr val="C0C0C0"/>
                  </a:outerShdw>
                </a:effectLst>
                <a:latin typeface=".VnArial" pitchFamily="34" charset="0"/>
              </a:rPr>
              <a:t> </a:t>
            </a:r>
            <a:r>
              <a:rPr lang="en-US" sz="2800" b="1" dirty="0" err="1">
                <a:effectLst>
                  <a:outerShdw blurRad="38100" dist="38100" dir="2700000" algn="tl">
                    <a:srgbClr val="C0C0C0"/>
                  </a:outerShdw>
                </a:effectLst>
                <a:latin typeface=".VnArial" pitchFamily="34" charset="0"/>
              </a:rPr>
              <a:t>chøng</a:t>
            </a:r>
            <a:r>
              <a:rPr lang="en-US" sz="2800" b="1" dirty="0">
                <a:effectLst>
                  <a:outerShdw blurRad="38100" dist="38100" dir="2700000" algn="tl">
                    <a:srgbClr val="C0C0C0"/>
                  </a:outerShdw>
                </a:effectLst>
                <a:latin typeface=".VnArial" pitchFamily="34" charset="0"/>
              </a:rPr>
              <a:t> </a:t>
            </a:r>
            <a:r>
              <a:rPr lang="en-US" sz="2800" b="1" dirty="0" err="1">
                <a:effectLst>
                  <a:outerShdw blurRad="38100" dist="38100" dir="2700000" algn="tl">
                    <a:srgbClr val="C0C0C0"/>
                  </a:outerShdw>
                </a:effectLst>
                <a:latin typeface=".VnArial" pitchFamily="34" charset="0"/>
              </a:rPr>
              <a:t>l©m</a:t>
            </a:r>
            <a:r>
              <a:rPr lang="en-US" sz="2800" b="1" dirty="0">
                <a:effectLst>
                  <a:outerShdw blurRad="38100" dist="38100" dir="2700000" algn="tl">
                    <a:srgbClr val="C0C0C0"/>
                  </a:outerShdw>
                </a:effectLst>
                <a:latin typeface=".VnArial" pitchFamily="34" charset="0"/>
              </a:rPr>
              <a:t> </a:t>
            </a:r>
            <a:r>
              <a:rPr lang="en-US" sz="2800" b="1" dirty="0" err="1">
                <a:effectLst>
                  <a:outerShdw blurRad="38100" dist="38100" dir="2700000" algn="tl">
                    <a:srgbClr val="C0C0C0"/>
                  </a:outerShdw>
                </a:effectLst>
                <a:latin typeface=".VnArial" pitchFamily="34" charset="0"/>
              </a:rPr>
              <a:t>sµng</a:t>
            </a:r>
            <a:r>
              <a:rPr lang="en-US" sz="2800" b="1" dirty="0">
                <a:effectLst>
                  <a:outerShdw blurRad="38100" dist="38100" dir="2700000" algn="tl">
                    <a:srgbClr val="C0C0C0"/>
                  </a:outerShdw>
                </a:effectLst>
                <a:latin typeface=".VnArial" pitchFamily="34" charset="0"/>
              </a:rPr>
              <a:t> </a:t>
            </a:r>
            <a:r>
              <a:rPr lang="en-US" sz="2800" b="1" dirty="0" err="1">
                <a:effectLst>
                  <a:outerShdw blurRad="38100" dist="38100" dir="2700000" algn="tl">
                    <a:srgbClr val="C0C0C0"/>
                  </a:outerShdw>
                </a:effectLst>
                <a:latin typeface=".VnArial" pitchFamily="34" charset="0"/>
              </a:rPr>
              <a:t>cña</a:t>
            </a:r>
            <a:r>
              <a:rPr lang="en-US" sz="2800" b="1" dirty="0">
                <a:effectLst>
                  <a:outerShdw blurRad="38100" dist="38100" dir="2700000" algn="tl">
                    <a:srgbClr val="C0C0C0"/>
                  </a:outerShdw>
                </a:effectLst>
                <a:latin typeface=".VnArial" pitchFamily="34" charset="0"/>
              </a:rPr>
              <a:t> TBMN</a:t>
            </a:r>
          </a:p>
        </p:txBody>
      </p:sp>
    </p:spTree>
    <p:extLst>
      <p:ext uri="{BB962C8B-B14F-4D97-AF65-F5344CB8AC3E}">
        <p14:creationId xmlns:p14="http://schemas.microsoft.com/office/powerpoint/2010/main" val="2898187165"/>
      </p:ext>
    </p:extLst>
  </p:cSld>
  <p:clrMapOvr>
    <a:masterClrMapping/>
  </p:clrMapOvr>
  <p:transition>
    <p:strip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7585E55A-8459-4FB0-BFF2-83419B789716}" type="slidenum">
              <a:rPr lang="en-US" altLang="en-US" sz="1400">
                <a:latin typeface="Times New Roman" panose="02020603050405020304" pitchFamily="18" charset="0"/>
              </a:rPr>
              <a:pPr/>
              <a:t>16</a:t>
            </a:fld>
            <a:endParaRPr lang="en-US" altLang="en-US" sz="1400">
              <a:latin typeface="Times New Roman" panose="02020603050405020304" pitchFamily="18" charset="0"/>
            </a:endParaRPr>
          </a:p>
        </p:txBody>
      </p:sp>
      <p:grpSp>
        <p:nvGrpSpPr>
          <p:cNvPr id="15363" name="Group 2"/>
          <p:cNvGrpSpPr>
            <a:grpSpLocks/>
          </p:cNvGrpSpPr>
          <p:nvPr/>
        </p:nvGrpSpPr>
        <p:grpSpPr bwMode="auto">
          <a:xfrm>
            <a:off x="2971800" y="381000"/>
            <a:ext cx="7010400" cy="6096000"/>
            <a:chOff x="912" y="240"/>
            <a:chExt cx="4416" cy="3840"/>
          </a:xfrm>
        </p:grpSpPr>
        <p:pic>
          <p:nvPicPr>
            <p:cNvPr id="15364" name="Picture 3" descr="liet 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774"/>
              <a:ext cx="2736" cy="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p:cNvSpPr>
              <a:spLocks noChangeArrowheads="1"/>
            </p:cNvSpPr>
            <p:nvPr/>
          </p:nvSpPr>
          <p:spPr bwMode="auto">
            <a:xfrm>
              <a:off x="912" y="240"/>
              <a:ext cx="4416" cy="288"/>
            </a:xfrm>
            <a:prstGeom prst="rect">
              <a:avLst/>
            </a:prstGeom>
            <a:solidFill>
              <a:srgbClr val="CCFFFF"/>
            </a:solidFill>
            <a:ln w="9525" algn="ctr">
              <a:solidFill>
                <a:schemeClr val="tx1"/>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solidFill>
                    <a:srgbClr val="3333FF"/>
                  </a:solidFill>
                  <a:latin typeface=".VnTimeH" panose="020B7200000000000000" pitchFamily="34" charset="0"/>
                </a:rPr>
                <a:t>TriÖu chøng liÖt nöa mÆt</a:t>
              </a:r>
            </a:p>
          </p:txBody>
        </p:sp>
      </p:grpSp>
    </p:spTree>
    <p:extLst>
      <p:ext uri="{BB962C8B-B14F-4D97-AF65-F5344CB8AC3E}">
        <p14:creationId xmlns:p14="http://schemas.microsoft.com/office/powerpoint/2010/main" val="85286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F485043C-4447-44C2-97AA-06EED9F52183}" type="slidenum">
              <a:rPr lang="en-US" altLang="en-US" sz="1400">
                <a:latin typeface="Times New Roman" panose="02020603050405020304" pitchFamily="18" charset="0"/>
              </a:rPr>
              <a:pPr/>
              <a:t>17</a:t>
            </a:fld>
            <a:endParaRPr lang="en-US" altLang="en-US" sz="1400">
              <a:latin typeface="Times New Roman" panose="02020603050405020304" pitchFamily="18" charset="0"/>
            </a:endParaRPr>
          </a:p>
        </p:txBody>
      </p:sp>
      <p:grpSp>
        <p:nvGrpSpPr>
          <p:cNvPr id="16387" name="Group 2"/>
          <p:cNvGrpSpPr>
            <a:grpSpLocks/>
          </p:cNvGrpSpPr>
          <p:nvPr/>
        </p:nvGrpSpPr>
        <p:grpSpPr bwMode="auto">
          <a:xfrm>
            <a:off x="3124200" y="381000"/>
            <a:ext cx="6324600" cy="5410200"/>
            <a:chOff x="1008" y="240"/>
            <a:chExt cx="3984" cy="3408"/>
          </a:xfrm>
        </p:grpSpPr>
        <p:pic>
          <p:nvPicPr>
            <p:cNvPr id="16388" name="Picture 3" descr="babins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 y="1056"/>
              <a:ext cx="3024"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1008" y="240"/>
              <a:ext cx="3984" cy="480"/>
            </a:xfrm>
            <a:prstGeom prst="rect">
              <a:avLst/>
            </a:prstGeom>
            <a:solidFill>
              <a:srgbClr val="CCFFFF"/>
            </a:solidFill>
            <a:ln w="9525" algn="ctr">
              <a:solidFill>
                <a:srgbClr val="FFFF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latin typeface=".VnTimeH" panose="020B7200000000000000" pitchFamily="34" charset="0"/>
                </a:rPr>
                <a:t>DÊu hiÖu Babinski</a:t>
              </a:r>
            </a:p>
          </p:txBody>
        </p:sp>
      </p:grpSp>
    </p:spTree>
    <p:extLst>
      <p:ext uri="{BB962C8B-B14F-4D97-AF65-F5344CB8AC3E}">
        <p14:creationId xmlns:p14="http://schemas.microsoft.com/office/powerpoint/2010/main" val="2604313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pPr>
              <a:lnSpc>
                <a:spcPct val="150000"/>
              </a:lnSpc>
            </a:pPr>
            <a:r>
              <a:rPr lang="nb-NO" i="1" dirty="0">
                <a:solidFill>
                  <a:srgbClr val="FF0000"/>
                </a:solidFill>
              </a:rPr>
              <a:t>Xuất huyết não</a:t>
            </a:r>
            <a:endParaRPr lang="en-US" dirty="0">
              <a:solidFill>
                <a:srgbClr val="FF0000"/>
              </a:solidFill>
            </a:endParaRPr>
          </a:p>
          <a:p>
            <a:pPr>
              <a:lnSpc>
                <a:spcPct val="150000"/>
              </a:lnSpc>
            </a:pPr>
            <a:r>
              <a:rPr lang="nb-NO" dirty="0"/>
              <a:t>- Khởi phát: thường đột ngột, đau đầu dữ dội, nôn, rối loạn ý thức</a:t>
            </a:r>
            <a:endParaRPr lang="en-US" dirty="0"/>
          </a:p>
          <a:p>
            <a:pPr>
              <a:lnSpc>
                <a:spcPct val="150000"/>
              </a:lnSpc>
            </a:pPr>
            <a:r>
              <a:rPr lang="nb-NO" dirty="0"/>
              <a:t>- Các triệu chứng thần kinh khu trú xuất hiện nhanh, rầm rộ như liệt nửa người, liệt dây thần kinh sọ não...</a:t>
            </a:r>
            <a:endParaRPr lang="en-US" dirty="0"/>
          </a:p>
          <a:p>
            <a:pPr>
              <a:lnSpc>
                <a:spcPct val="150000"/>
              </a:lnSpc>
            </a:pPr>
            <a:r>
              <a:rPr lang="nb-NO" dirty="0"/>
              <a:t>- Cơn động kinh: cục bộ hoặc toàn thể (chiếm 10-20% các trường hợp).</a:t>
            </a:r>
            <a:endParaRPr lang="en-US" dirty="0"/>
          </a:p>
          <a:p>
            <a:pPr>
              <a:lnSpc>
                <a:spcPct val="150000"/>
              </a:lnSpc>
            </a:pPr>
            <a:r>
              <a:rPr lang="nb-NO" dirty="0"/>
              <a:t>- Hội chứng màng não có thể có nếu kèm xuất huyết màng não.</a:t>
            </a:r>
            <a:endParaRPr lang="en-US" dirty="0"/>
          </a:p>
          <a:p>
            <a:pPr>
              <a:lnSpc>
                <a:spcPct val="150000"/>
              </a:lnSpc>
            </a:pPr>
            <a:r>
              <a:rPr lang="nb-NO" dirty="0"/>
              <a:t>- Hội chứng tăng áp lực nội sọ nếu ổ xuất huyết lớn.</a:t>
            </a:r>
            <a:endParaRPr lang="en-US" dirty="0"/>
          </a:p>
        </p:txBody>
      </p:sp>
    </p:spTree>
    <p:extLst>
      <p:ext uri="{BB962C8B-B14F-4D97-AF65-F5344CB8AC3E}">
        <p14:creationId xmlns:p14="http://schemas.microsoft.com/office/powerpoint/2010/main" val="46260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1" y="463639"/>
            <a:ext cx="6130343" cy="6086811"/>
          </a:xfrm>
        </p:spPr>
        <p:txBody>
          <a:bodyPr>
            <a:normAutofit fontScale="85000" lnSpcReduction="20000"/>
          </a:bodyPr>
          <a:lstStyle/>
          <a:p>
            <a:pPr>
              <a:lnSpc>
                <a:spcPct val="150000"/>
              </a:lnSpc>
            </a:pPr>
            <a:r>
              <a:rPr lang="nb-NO" b="1" dirty="0"/>
              <a:t>Cận lâm sàng</a:t>
            </a:r>
            <a:endParaRPr lang="en-US" dirty="0"/>
          </a:p>
          <a:p>
            <a:pPr>
              <a:lnSpc>
                <a:spcPct val="150000"/>
              </a:lnSpc>
            </a:pPr>
            <a:r>
              <a:rPr lang="nb-NO" dirty="0">
                <a:solidFill>
                  <a:srgbClr val="FF0000"/>
                </a:solidFill>
              </a:rPr>
              <a:t>- Xét nghiệm máu</a:t>
            </a:r>
            <a:endParaRPr lang="en-US" dirty="0">
              <a:solidFill>
                <a:srgbClr val="FF0000"/>
              </a:solidFill>
            </a:endParaRPr>
          </a:p>
          <a:p>
            <a:pPr>
              <a:lnSpc>
                <a:spcPct val="150000"/>
              </a:lnSpc>
            </a:pPr>
            <a:r>
              <a:rPr lang="nb-NO" dirty="0"/>
              <a:t>+ Định lượng glucose, ure, creatinin và điện giải đồ</a:t>
            </a:r>
            <a:endParaRPr lang="en-US" dirty="0"/>
          </a:p>
          <a:p>
            <a:pPr>
              <a:lnSpc>
                <a:spcPct val="150000"/>
              </a:lnSpc>
            </a:pPr>
            <a:r>
              <a:rPr lang="nb-NO" dirty="0"/>
              <a:t>+ Công thức máu</a:t>
            </a:r>
            <a:endParaRPr lang="en-US" dirty="0"/>
          </a:p>
          <a:p>
            <a:pPr>
              <a:lnSpc>
                <a:spcPct val="150000"/>
              </a:lnSpc>
            </a:pPr>
            <a:r>
              <a:rPr lang="nb-NO" dirty="0"/>
              <a:t>+ Đông máu cơ bản</a:t>
            </a:r>
            <a:endParaRPr lang="en-US" dirty="0"/>
          </a:p>
          <a:p>
            <a:pPr>
              <a:lnSpc>
                <a:spcPct val="150000"/>
              </a:lnSpc>
            </a:pPr>
            <a:r>
              <a:rPr lang="nb-NO" dirty="0"/>
              <a:t>+ Men tim</a:t>
            </a:r>
            <a:endParaRPr lang="en-US" dirty="0"/>
          </a:p>
          <a:p>
            <a:pPr>
              <a:lnSpc>
                <a:spcPct val="150000"/>
              </a:lnSpc>
            </a:pPr>
            <a:r>
              <a:rPr lang="nb-NO" dirty="0"/>
              <a:t>-  ECG, men tim nếu nghi ngờ có NMCT, RL nhịp tim...</a:t>
            </a:r>
            <a:endParaRPr lang="en-US" dirty="0"/>
          </a:p>
          <a:p>
            <a:pPr>
              <a:lnSpc>
                <a:spcPct val="150000"/>
              </a:lnSpc>
            </a:pPr>
            <a:r>
              <a:rPr lang="nb-NO" dirty="0"/>
              <a:t>- Chụp CT sọ não, chụp MRI sọ não</a:t>
            </a:r>
            <a:endParaRPr lang="en-US" dirty="0"/>
          </a:p>
          <a:p>
            <a:pPr>
              <a:lnSpc>
                <a:spcPct val="150000"/>
              </a:lnSpc>
            </a:pPr>
            <a:endParaRPr lang="en-US" dirty="0"/>
          </a:p>
        </p:txBody>
      </p:sp>
      <p:pic>
        <p:nvPicPr>
          <p:cNvPr id="4098" name="Picture 2" descr="Image result for xet nghiem m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136" y="1339440"/>
            <a:ext cx="3257326" cy="216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37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Autofit/>
          </a:bodyPr>
          <a:lstStyle/>
          <a:p>
            <a:pPr algn="ctr">
              <a:lnSpc>
                <a:spcPct val="150000"/>
              </a:lnSpc>
              <a:spcBef>
                <a:spcPts val="0"/>
              </a:spcBef>
            </a:pPr>
            <a:r>
              <a:rPr lang="vi-VN" b="1" dirty="0">
                <a:latin typeface="+mj-lt"/>
              </a:rPr>
              <a:t>Mục tiêu</a:t>
            </a:r>
            <a:endParaRPr lang="en-US" b="1" dirty="0">
              <a:latin typeface="+mj-lt"/>
            </a:endParaRPr>
          </a:p>
          <a:p>
            <a:pPr>
              <a:lnSpc>
                <a:spcPct val="150000"/>
              </a:lnSpc>
              <a:spcBef>
                <a:spcPts val="0"/>
              </a:spcBef>
            </a:pPr>
            <a:r>
              <a:rPr lang="it-IT" b="1" kern="0" dirty="0">
                <a:effectLst/>
                <a:latin typeface="+mj-lt"/>
                <a:ea typeface="Times New Roman" panose="02020603050405020304" pitchFamily="18" charset="0"/>
                <a:cs typeface="Times New Roman" panose="02020603050405020304" pitchFamily="18" charset="0"/>
              </a:rPr>
              <a:t>- Kiến thức</a:t>
            </a:r>
            <a:endParaRPr lang="en-US" kern="100" dirty="0">
              <a:effectLst/>
              <a:latin typeface="+mj-lt"/>
              <a:ea typeface="Calibri" panose="020F0502020204030204" pitchFamily="34" charset="0"/>
              <a:cs typeface="Times New Roman" panose="02020603050405020304" pitchFamily="18" charset="0"/>
            </a:endParaRPr>
          </a:p>
          <a:p>
            <a:pPr algn="just">
              <a:lnSpc>
                <a:spcPct val="150000"/>
              </a:lnSpc>
              <a:spcBef>
                <a:spcPts val="0"/>
              </a:spcBef>
            </a:pPr>
            <a:r>
              <a:rPr lang="it-IT" kern="0" dirty="0">
                <a:effectLst/>
                <a:latin typeface="+mj-lt"/>
                <a:ea typeface="Times New Roman" panose="02020603050405020304" pitchFamily="18" charset="0"/>
                <a:cs typeface="Times New Roman" panose="02020603050405020304" pitchFamily="18" charset="0"/>
              </a:rPr>
              <a:t>1. Trình bày được định nghĩa, nguyên nhân, yếu tố nguy cơ, triệu chứng, biến chứng, hướng điều trị  và dự phòng tai biến mạch máu não ở người lớn. </a:t>
            </a:r>
            <a:endParaRPr lang="en-US" kern="100" dirty="0">
              <a:effectLst/>
              <a:latin typeface="+mj-lt"/>
              <a:ea typeface="Calibri" panose="020F0502020204030204" pitchFamily="34" charset="0"/>
              <a:cs typeface="Times New Roman" panose="02020603050405020304" pitchFamily="18" charset="0"/>
            </a:endParaRPr>
          </a:p>
          <a:p>
            <a:pPr algn="just">
              <a:lnSpc>
                <a:spcPct val="150000"/>
              </a:lnSpc>
              <a:spcBef>
                <a:spcPts val="0"/>
              </a:spcBef>
            </a:pPr>
            <a:r>
              <a:rPr lang="it-IT" kern="0" dirty="0">
                <a:effectLst/>
                <a:latin typeface="+mj-lt"/>
                <a:ea typeface="Times New Roman" panose="02020603050405020304" pitchFamily="18" charset="0"/>
                <a:cs typeface="Times New Roman" panose="02020603050405020304" pitchFamily="18" charset="0"/>
              </a:rPr>
              <a:t>2. Trình bày được cách chăm sóc người lớn mắc bệnh tai biến mạch máu não. </a:t>
            </a:r>
            <a:endParaRPr lang="en-US"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0901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pPr>
              <a:lnSpc>
                <a:spcPct val="150000"/>
              </a:lnSpc>
            </a:pPr>
            <a:r>
              <a:rPr lang="nb-NO" b="1" dirty="0"/>
              <a:t>Điều trị và dự phòng </a:t>
            </a:r>
            <a:r>
              <a:rPr lang="en-US" b="1" dirty="0"/>
              <a:t>TBMN</a:t>
            </a:r>
            <a:endParaRPr lang="en-US" dirty="0"/>
          </a:p>
          <a:p>
            <a:pPr>
              <a:lnSpc>
                <a:spcPct val="150000"/>
              </a:lnSpc>
            </a:pPr>
            <a:r>
              <a:rPr lang="nb-NO" b="1" dirty="0"/>
              <a:t>Nguyên tắc</a:t>
            </a:r>
            <a:endParaRPr lang="en-US" dirty="0"/>
          </a:p>
          <a:p>
            <a:pPr>
              <a:lnSpc>
                <a:spcPct val="150000"/>
              </a:lnSpc>
            </a:pPr>
            <a:r>
              <a:rPr lang="nb-NO" dirty="0"/>
              <a:t>- Điều trị triệu chứng: đảm bảo chức năng sống</a:t>
            </a:r>
            <a:endParaRPr lang="en-US" dirty="0"/>
          </a:p>
          <a:p>
            <a:pPr>
              <a:lnSpc>
                <a:spcPct val="150000"/>
              </a:lnSpc>
            </a:pPr>
            <a:r>
              <a:rPr lang="nb-NO" dirty="0"/>
              <a:t>- Thuốc: chống đông, tái tưới máu, ức chế ngưng tập tiểu cầu và bảo vệ tế bào thần kinh.</a:t>
            </a:r>
            <a:endParaRPr lang="en-US" dirty="0"/>
          </a:p>
          <a:p>
            <a:pPr>
              <a:lnSpc>
                <a:spcPct val="150000"/>
              </a:lnSpc>
            </a:pPr>
            <a:r>
              <a:rPr lang="nb-NO" dirty="0"/>
              <a:t>- Phục hồi chức năng và phòng bệnh.</a:t>
            </a:r>
            <a:endParaRPr lang="en-US" dirty="0"/>
          </a:p>
          <a:p>
            <a:pPr>
              <a:lnSpc>
                <a:spcPct val="150000"/>
              </a:lnSpc>
            </a:pPr>
            <a:endParaRPr lang="en-US" dirty="0"/>
          </a:p>
        </p:txBody>
      </p:sp>
    </p:spTree>
    <p:extLst>
      <p:ext uri="{BB962C8B-B14F-4D97-AF65-F5344CB8AC3E}">
        <p14:creationId xmlns:p14="http://schemas.microsoft.com/office/powerpoint/2010/main" val="2881520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b="1" dirty="0"/>
              <a:t>Điều trị nhồi máu não</a:t>
            </a:r>
            <a:endParaRPr lang="en-US" dirty="0"/>
          </a:p>
          <a:p>
            <a:pPr>
              <a:lnSpc>
                <a:spcPct val="150000"/>
              </a:lnSpc>
            </a:pPr>
            <a:r>
              <a:rPr lang="nb-NO" i="1" dirty="0"/>
              <a:t>Điều trị triệu chứng chung</a:t>
            </a:r>
            <a:endParaRPr lang="en-US" dirty="0"/>
          </a:p>
          <a:p>
            <a:pPr>
              <a:lnSpc>
                <a:spcPct val="150000"/>
              </a:lnSpc>
            </a:pPr>
            <a:r>
              <a:rPr lang="nb-NO" dirty="0"/>
              <a:t>- Đảm bảo sự thông suốt của đường hô hấp trên và đủ oxy</a:t>
            </a:r>
            <a:endParaRPr lang="en-US" dirty="0"/>
          </a:p>
          <a:p>
            <a:pPr>
              <a:lnSpc>
                <a:spcPct val="150000"/>
              </a:lnSpc>
            </a:pPr>
            <a:r>
              <a:rPr lang="nb-NO" dirty="0"/>
              <a:t>- Đảm bảo tốt chức năng tim mạch</a:t>
            </a:r>
          </a:p>
          <a:p>
            <a:pPr>
              <a:lnSpc>
                <a:spcPct val="150000"/>
              </a:lnSpc>
            </a:pPr>
            <a:r>
              <a:rPr lang="nb-NO" dirty="0"/>
              <a:t>- Kiểm soát đường máu</a:t>
            </a:r>
          </a:p>
          <a:p>
            <a:pPr>
              <a:lnSpc>
                <a:spcPct val="150000"/>
              </a:lnSpc>
            </a:pPr>
            <a:r>
              <a:rPr lang="nb-NO" dirty="0"/>
              <a:t>- Kiểm soát thân nhiệt</a:t>
            </a:r>
            <a:endParaRPr lang="en-US" dirty="0"/>
          </a:p>
          <a:p>
            <a:pPr>
              <a:lnSpc>
                <a:spcPct val="150000"/>
              </a:lnSpc>
            </a:pPr>
            <a:r>
              <a:rPr lang="nb-NO" dirty="0"/>
              <a:t>- Đảm bảo cân bằng nước, điện giải và thăng bằng toan kiềm</a:t>
            </a:r>
            <a:endParaRPr lang="en-US" dirty="0"/>
          </a:p>
        </p:txBody>
      </p:sp>
    </p:spTree>
    <p:extLst>
      <p:ext uri="{BB962C8B-B14F-4D97-AF65-F5344CB8AC3E}">
        <p14:creationId xmlns:p14="http://schemas.microsoft.com/office/powerpoint/2010/main" val="133233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425003"/>
            <a:ext cx="7018986" cy="6125447"/>
          </a:xfrm>
        </p:spPr>
        <p:txBody>
          <a:bodyPr>
            <a:normAutofit/>
          </a:bodyPr>
          <a:lstStyle/>
          <a:p>
            <a:pPr>
              <a:lnSpc>
                <a:spcPct val="150000"/>
              </a:lnSpc>
            </a:pPr>
            <a:r>
              <a:rPr lang="nb-NO" b="1" dirty="0"/>
              <a:t>- Chống phù não: </a:t>
            </a:r>
          </a:p>
          <a:p>
            <a:pPr>
              <a:lnSpc>
                <a:spcPct val="150000"/>
              </a:lnSpc>
            </a:pPr>
            <a:r>
              <a:rPr lang="nb-NO" dirty="0"/>
              <a:t>+ Tư thế đầu cao 30</a:t>
            </a:r>
            <a:r>
              <a:rPr lang="nb-NO" baseline="30000" dirty="0"/>
              <a:t>0</a:t>
            </a:r>
            <a:r>
              <a:rPr lang="nb-NO" dirty="0"/>
              <a:t>, khai thông đường hô hấp, tăng thông khí</a:t>
            </a:r>
            <a:endParaRPr lang="en-US" dirty="0"/>
          </a:p>
          <a:p>
            <a:pPr>
              <a:lnSpc>
                <a:spcPct val="150000"/>
              </a:lnSpc>
            </a:pPr>
            <a:r>
              <a:rPr lang="nb-NO" dirty="0"/>
              <a:t>+ Manitol 20% truyền 100-200ml nhanh trong 30 phút – 1 giờ.</a:t>
            </a:r>
            <a:endParaRPr lang="en-US" dirty="0"/>
          </a:p>
          <a:p>
            <a:pPr>
              <a:lnSpc>
                <a:spcPct val="150000"/>
              </a:lnSpc>
            </a:pPr>
            <a:r>
              <a:rPr lang="nb-NO" dirty="0"/>
              <a:t>+ Glycerol truyền tĩnh mạch hoặc uống</a:t>
            </a:r>
            <a:endParaRPr lang="en-US" dirty="0"/>
          </a:p>
          <a:p>
            <a:pPr>
              <a:lnSpc>
                <a:spcPct val="150000"/>
              </a:lnSpc>
            </a:pPr>
            <a:r>
              <a:rPr lang="nb-NO" dirty="0"/>
              <a:t>+ Điều trị các cơn động kinh, co giật: diazzepam, phenobarbital.</a:t>
            </a:r>
            <a:endParaRPr lang="en-US" dirty="0"/>
          </a:p>
        </p:txBody>
      </p:sp>
      <p:pic>
        <p:nvPicPr>
          <p:cNvPr id="2" name="Picture 1"/>
          <p:cNvPicPr>
            <a:picLocks noChangeAspect="1"/>
          </p:cNvPicPr>
          <p:nvPr/>
        </p:nvPicPr>
        <p:blipFill>
          <a:blip r:embed="rId2"/>
          <a:stretch>
            <a:fillRect/>
          </a:stretch>
        </p:blipFill>
        <p:spPr>
          <a:xfrm>
            <a:off x="8328472" y="1152892"/>
            <a:ext cx="3120846" cy="4161128"/>
          </a:xfrm>
          <a:prstGeom prst="rect">
            <a:avLst/>
          </a:prstGeom>
        </p:spPr>
      </p:pic>
    </p:spTree>
    <p:extLst>
      <p:ext uri="{BB962C8B-B14F-4D97-AF65-F5344CB8AC3E}">
        <p14:creationId xmlns:p14="http://schemas.microsoft.com/office/powerpoint/2010/main" val="3498931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231819"/>
            <a:ext cx="6362163" cy="6318631"/>
          </a:xfrm>
        </p:spPr>
        <p:txBody>
          <a:bodyPr>
            <a:normAutofit/>
          </a:bodyPr>
          <a:lstStyle/>
          <a:p>
            <a:pPr>
              <a:lnSpc>
                <a:spcPct val="150000"/>
              </a:lnSpc>
            </a:pPr>
            <a:r>
              <a:rPr lang="nb-NO" dirty="0"/>
              <a:t>- Đảm bảo dinh dưỡng cho BN: sonde dạ dày nếu có RL ý thức hoặc nuốt. Nuôi dưỡng bằng đường TM nếu cần.</a:t>
            </a:r>
            <a:endParaRPr lang="en-US" dirty="0"/>
          </a:p>
          <a:p>
            <a:pPr>
              <a:lnSpc>
                <a:spcPct val="150000"/>
              </a:lnSpc>
            </a:pPr>
            <a:r>
              <a:rPr lang="nb-NO" dirty="0"/>
              <a:t>- Dự phòng loét do tì đè</a:t>
            </a:r>
            <a:endParaRPr lang="en-US" dirty="0"/>
          </a:p>
          <a:p>
            <a:pPr>
              <a:lnSpc>
                <a:spcPct val="150000"/>
              </a:lnSpc>
            </a:pPr>
            <a:r>
              <a:rPr lang="nb-NO" dirty="0"/>
              <a:t>- Dự phòng và điều trị bội nhiễm: tiết niệu, hô hấp...</a:t>
            </a:r>
            <a:endParaRPr lang="en-US" dirty="0"/>
          </a:p>
        </p:txBody>
      </p:sp>
      <p:pic>
        <p:nvPicPr>
          <p:cNvPr id="4" name="Picture 3"/>
          <p:cNvPicPr>
            <a:picLocks noChangeAspect="1"/>
          </p:cNvPicPr>
          <p:nvPr/>
        </p:nvPicPr>
        <p:blipFill>
          <a:blip r:embed="rId2"/>
          <a:stretch>
            <a:fillRect/>
          </a:stretch>
        </p:blipFill>
        <p:spPr>
          <a:xfrm>
            <a:off x="7195888" y="3391134"/>
            <a:ext cx="4808409" cy="3159316"/>
          </a:xfrm>
          <a:prstGeom prst="rect">
            <a:avLst/>
          </a:prstGeom>
        </p:spPr>
      </p:pic>
      <p:pic>
        <p:nvPicPr>
          <p:cNvPr id="5124" name="Picture 4" descr="Image result for loet ty 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614" y="728304"/>
            <a:ext cx="3857625"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9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231819"/>
            <a:ext cx="6362163" cy="6318631"/>
          </a:xfrm>
        </p:spPr>
        <p:txBody>
          <a:bodyPr>
            <a:normAutofit/>
          </a:bodyPr>
          <a:lstStyle/>
          <a:p>
            <a:pPr>
              <a:lnSpc>
                <a:spcPct val="150000"/>
              </a:lnSpc>
            </a:pPr>
            <a:r>
              <a:rPr lang="nb-NO" dirty="0"/>
              <a:t>- Phục hồi chức năng: sớm, ngay khi tình trạng toàn thân ổn định để tránh cứng khớp, loét. PHCN vận động và ngôn ngữ.</a:t>
            </a:r>
            <a:endParaRPr lang="en-US" dirty="0"/>
          </a:p>
          <a:p>
            <a:pPr>
              <a:lnSpc>
                <a:spcPct val="150000"/>
              </a:lnSpc>
            </a:pPr>
            <a:r>
              <a:rPr lang="nb-NO" dirty="0"/>
              <a:t>- Phát hiện và điều trị trầm cảm</a:t>
            </a:r>
            <a:endParaRPr lang="en-US" dirty="0"/>
          </a:p>
        </p:txBody>
      </p:sp>
      <p:pic>
        <p:nvPicPr>
          <p:cNvPr id="4" name="Picture 3"/>
          <p:cNvPicPr>
            <a:picLocks noChangeAspect="1"/>
          </p:cNvPicPr>
          <p:nvPr/>
        </p:nvPicPr>
        <p:blipFill>
          <a:blip r:embed="rId2"/>
          <a:stretch>
            <a:fillRect/>
          </a:stretch>
        </p:blipFill>
        <p:spPr>
          <a:xfrm>
            <a:off x="7195888" y="3391134"/>
            <a:ext cx="4808409" cy="3159316"/>
          </a:xfrm>
          <a:prstGeom prst="rect">
            <a:avLst/>
          </a:prstGeom>
        </p:spPr>
      </p:pic>
      <p:pic>
        <p:nvPicPr>
          <p:cNvPr id="5124" name="Picture 4" descr="Image result for loet ty 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614" y="728304"/>
            <a:ext cx="3857625"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20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i="1" dirty="0"/>
              <a:t>Các thuốc bảo vệ tế bào thần kinh</a:t>
            </a:r>
            <a:endParaRPr lang="en-US" dirty="0"/>
          </a:p>
          <a:p>
            <a:pPr>
              <a:lnSpc>
                <a:spcPct val="150000"/>
              </a:lnSpc>
            </a:pPr>
            <a:r>
              <a:rPr lang="nb-NO" i="1" dirty="0"/>
              <a:t>Điều trị thuốc ức chế tiểu cầu trong gđ nhồi máu não cấp</a:t>
            </a:r>
            <a:endParaRPr lang="en-US" dirty="0"/>
          </a:p>
          <a:p>
            <a:pPr>
              <a:lnSpc>
                <a:spcPct val="150000"/>
              </a:lnSpc>
            </a:pPr>
            <a:r>
              <a:rPr lang="nb-NO" dirty="0"/>
              <a:t>- Dùng Aspirin sớm trong 48h đầu. Những trường hợp vừa truyền </a:t>
            </a:r>
          </a:p>
          <a:p>
            <a:pPr>
              <a:lnSpc>
                <a:spcPct val="150000"/>
              </a:lnSpc>
            </a:pPr>
            <a:r>
              <a:rPr lang="nb-NO" dirty="0"/>
              <a:t>rt-PA cần trì hoãn aspirin tối thiểu 24h. </a:t>
            </a:r>
            <a:endParaRPr lang="en-US" dirty="0"/>
          </a:p>
          <a:p>
            <a:pPr>
              <a:lnSpc>
                <a:spcPct val="150000"/>
              </a:lnSpc>
            </a:pPr>
            <a:r>
              <a:rPr lang="nb-NO" dirty="0"/>
              <a:t>- Thuốc tiêu huyết khối</a:t>
            </a:r>
          </a:p>
          <a:p>
            <a:pPr>
              <a:lnSpc>
                <a:spcPct val="150000"/>
              </a:lnSpc>
            </a:pPr>
            <a:r>
              <a:rPr lang="nb-NO" dirty="0"/>
              <a:t>- Điều trì chống đông: Heparin</a:t>
            </a:r>
            <a:endParaRPr lang="en-US" dirty="0"/>
          </a:p>
          <a:p>
            <a:pPr>
              <a:lnSpc>
                <a:spcPct val="150000"/>
              </a:lnSpc>
            </a:pPr>
            <a:r>
              <a:rPr lang="nb-NO" i="1" dirty="0"/>
              <a:t>Điều trị các bệnh lý kèm theo</a:t>
            </a:r>
            <a:endParaRPr lang="en-US" dirty="0"/>
          </a:p>
          <a:p>
            <a:pPr>
              <a:lnSpc>
                <a:spcPct val="150000"/>
              </a:lnSpc>
            </a:pPr>
            <a:r>
              <a:rPr lang="nb-NO" i="1" dirty="0"/>
              <a:t>Giaó dục sức khỏe cho BN và người nhà</a:t>
            </a:r>
            <a:endParaRPr lang="en-US" dirty="0"/>
          </a:p>
          <a:p>
            <a:pPr>
              <a:lnSpc>
                <a:spcPct val="150000"/>
              </a:lnSpc>
            </a:pPr>
            <a:endParaRPr lang="en-US" dirty="0"/>
          </a:p>
        </p:txBody>
      </p:sp>
    </p:spTree>
    <p:extLst>
      <p:ext uri="{BB962C8B-B14F-4D97-AF65-F5344CB8AC3E}">
        <p14:creationId xmlns:p14="http://schemas.microsoft.com/office/powerpoint/2010/main" val="3201703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i="1" dirty="0"/>
              <a:t>Điều trị dự phòng</a:t>
            </a:r>
            <a:endParaRPr lang="en-US" dirty="0"/>
          </a:p>
          <a:p>
            <a:pPr>
              <a:lnSpc>
                <a:spcPct val="150000"/>
              </a:lnSpc>
            </a:pPr>
            <a:r>
              <a:rPr lang="nb-NO" dirty="0"/>
              <a:t>- Kiểm soát tốt các yếu tố nguy cơ: huyết áp, đường máu, lipid máu...</a:t>
            </a:r>
            <a:endParaRPr lang="en-US" dirty="0"/>
          </a:p>
          <a:p>
            <a:pPr>
              <a:lnSpc>
                <a:spcPct val="150000"/>
              </a:lnSpc>
            </a:pPr>
            <a:r>
              <a:rPr lang="nb-NO" dirty="0"/>
              <a:t>- Bỏ thuốc lá, thay đổi lối sống: ăn nhạt, giảm lượng rượu...</a:t>
            </a:r>
            <a:endParaRPr lang="en-US" dirty="0"/>
          </a:p>
          <a:p>
            <a:pPr>
              <a:lnSpc>
                <a:spcPct val="150000"/>
              </a:lnSpc>
            </a:pPr>
            <a:r>
              <a:rPr lang="nb-NO" dirty="0"/>
              <a:t>- Phẫu thuật bóc tách mảng vữa xơ mạch cảnh: chỉ định khi hẹp &gt;70% diện tích lòng mạch.</a:t>
            </a:r>
            <a:endParaRPr lang="en-US" dirty="0"/>
          </a:p>
          <a:p>
            <a:pPr>
              <a:lnSpc>
                <a:spcPct val="150000"/>
              </a:lnSpc>
            </a:pPr>
            <a:r>
              <a:rPr lang="nb-NO" dirty="0"/>
              <a:t>- Đối với các bệnh tim mạch cần điều trị thuốc chống đông: theo dõi các thông số đông máu chặt chẽ.</a:t>
            </a:r>
            <a:endParaRPr lang="en-US" dirty="0"/>
          </a:p>
          <a:p>
            <a:pPr>
              <a:lnSpc>
                <a:spcPct val="150000"/>
              </a:lnSpc>
            </a:pPr>
            <a:r>
              <a:rPr lang="nb-NO" dirty="0"/>
              <a:t>- Khám sức khỏe định kỳ.</a:t>
            </a:r>
            <a:endParaRPr lang="en-US" dirty="0"/>
          </a:p>
          <a:p>
            <a:pPr>
              <a:lnSpc>
                <a:spcPct val="150000"/>
              </a:lnSpc>
            </a:pPr>
            <a:endParaRPr lang="en-US" dirty="0"/>
          </a:p>
        </p:txBody>
      </p:sp>
    </p:spTree>
    <p:extLst>
      <p:ext uri="{BB962C8B-B14F-4D97-AF65-F5344CB8AC3E}">
        <p14:creationId xmlns:p14="http://schemas.microsoft.com/office/powerpoint/2010/main" val="4104726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b="1" dirty="0"/>
              <a:t>Điều trị xuât huyết não:</a:t>
            </a:r>
            <a:endParaRPr lang="en-US" sz="2000" dirty="0"/>
          </a:p>
          <a:p>
            <a:pPr>
              <a:lnSpc>
                <a:spcPct val="150000"/>
              </a:lnSpc>
            </a:pPr>
            <a:r>
              <a:rPr lang="nb-NO" i="1" dirty="0"/>
              <a:t>Điều trị nội khoa</a:t>
            </a:r>
            <a:r>
              <a:rPr lang="nb-NO" b="1" dirty="0"/>
              <a:t>: </a:t>
            </a:r>
            <a:r>
              <a:rPr lang="nb-NO" dirty="0"/>
              <a:t>giống như điều trị NMN, chỉ lưu ý:</a:t>
            </a:r>
            <a:endParaRPr lang="en-US" sz="1600" dirty="0"/>
          </a:p>
          <a:p>
            <a:pPr>
              <a:lnSpc>
                <a:spcPct val="150000"/>
              </a:lnSpc>
            </a:pPr>
            <a:r>
              <a:rPr lang="nb-NO" dirty="0"/>
              <a:t>- Nghỉ ngơi tại giường, hạn chế vận chuyển, giảm tối đa các kích thích như ánh sáng, tiếng động (nếu là xuất huyết dưới nhện).</a:t>
            </a:r>
            <a:endParaRPr lang="en-US" sz="2000" dirty="0"/>
          </a:p>
          <a:p>
            <a:pPr>
              <a:lnSpc>
                <a:spcPct val="150000"/>
              </a:lnSpc>
            </a:pPr>
            <a:r>
              <a:rPr lang="nb-NO" dirty="0"/>
              <a:t>- HA được ưu tiên hạ thấp nếu xuất huyết não mà HA&gt;180/100mmHg hoặc BM có biểu hiện phù não, tăng áp lực nội sọ nhiều. Việc hạ HA cũng phải từ từ, theo dõi chặt chẽ.</a:t>
            </a:r>
            <a:endParaRPr lang="en-US" sz="2000" dirty="0"/>
          </a:p>
        </p:txBody>
      </p:sp>
    </p:spTree>
    <p:extLst>
      <p:ext uri="{BB962C8B-B14F-4D97-AF65-F5344CB8AC3E}">
        <p14:creationId xmlns:p14="http://schemas.microsoft.com/office/powerpoint/2010/main" val="886290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dirty="0"/>
              <a:t>- Chống động kinh</a:t>
            </a:r>
            <a:endParaRPr lang="en-US" sz="2000" dirty="0"/>
          </a:p>
          <a:p>
            <a:pPr>
              <a:lnSpc>
                <a:spcPct val="150000"/>
              </a:lnSpc>
            </a:pPr>
            <a:r>
              <a:rPr lang="nb-NO" dirty="0"/>
              <a:t>- Chống đau bằng các thuốc không ảnh hưởng đến chức năng của tiểu cầu như efferalgan, Pro-Dafalgan</a:t>
            </a:r>
            <a:endParaRPr lang="en-US" sz="2000" dirty="0"/>
          </a:p>
          <a:p>
            <a:pPr>
              <a:lnSpc>
                <a:spcPct val="150000"/>
              </a:lnSpc>
            </a:pPr>
            <a:r>
              <a:rPr lang="nb-NO" dirty="0"/>
              <a:t>- Chống táo bón: chế độ ăn, thuốc nhuận tràng</a:t>
            </a:r>
            <a:endParaRPr lang="en-US" sz="2000" dirty="0"/>
          </a:p>
          <a:p>
            <a:pPr>
              <a:lnSpc>
                <a:spcPct val="150000"/>
              </a:lnSpc>
            </a:pPr>
            <a:r>
              <a:rPr lang="nb-NO" dirty="0"/>
              <a:t>- Dự phòng co thắt mạch bằng Nimodipin (Nimotop), truyền TM và uống</a:t>
            </a:r>
            <a:endParaRPr lang="en-US" sz="2000" dirty="0"/>
          </a:p>
          <a:p>
            <a:pPr>
              <a:lnSpc>
                <a:spcPct val="150000"/>
              </a:lnSpc>
            </a:pPr>
            <a:r>
              <a:rPr lang="nb-NO" dirty="0"/>
              <a:t>- Không dùng các thuốc chống đông</a:t>
            </a:r>
            <a:endParaRPr lang="en-US" sz="2000" dirty="0"/>
          </a:p>
        </p:txBody>
      </p:sp>
    </p:spTree>
    <p:extLst>
      <p:ext uri="{BB962C8B-B14F-4D97-AF65-F5344CB8AC3E}">
        <p14:creationId xmlns:p14="http://schemas.microsoft.com/office/powerpoint/2010/main" val="111959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b="1" i="1" dirty="0"/>
              <a:t>Điều trị phẫu thuật </a:t>
            </a:r>
            <a:endParaRPr lang="en-US" sz="2000" b="1" dirty="0"/>
          </a:p>
          <a:p>
            <a:pPr>
              <a:lnSpc>
                <a:spcPct val="150000"/>
              </a:lnSpc>
            </a:pPr>
            <a:r>
              <a:rPr lang="nb-NO" dirty="0"/>
              <a:t>Phẫu thuật dẫn lưu khối máu tụ hoặc phẫu thuật điều trị nguyên nhân dị dạng động mạch não.</a:t>
            </a:r>
            <a:endParaRPr lang="en-US" sz="2000" dirty="0"/>
          </a:p>
          <a:p>
            <a:pPr>
              <a:lnSpc>
                <a:spcPct val="150000"/>
              </a:lnSpc>
            </a:pPr>
            <a:endParaRPr lang="en-US" dirty="0"/>
          </a:p>
        </p:txBody>
      </p:sp>
    </p:spTree>
    <p:extLst>
      <p:ext uri="{BB962C8B-B14F-4D97-AF65-F5344CB8AC3E}">
        <p14:creationId xmlns:p14="http://schemas.microsoft.com/office/powerpoint/2010/main" val="109155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Autofit/>
          </a:bodyPr>
          <a:lstStyle/>
          <a:p>
            <a:pPr algn="just">
              <a:lnSpc>
                <a:spcPct val="150000"/>
              </a:lnSpc>
              <a:spcBef>
                <a:spcPts val="0"/>
              </a:spcBef>
            </a:pPr>
            <a:r>
              <a:rPr lang="it-IT" b="1" kern="0" dirty="0">
                <a:effectLst/>
                <a:latin typeface="+mj-lt"/>
                <a:ea typeface="Times New Roman" panose="02020603050405020304" pitchFamily="18" charset="0"/>
                <a:cs typeface="Times New Roman" panose="02020603050405020304" pitchFamily="18" charset="0"/>
              </a:rPr>
              <a:t>- Kỹ năng</a:t>
            </a:r>
            <a:endParaRPr lang="en-US" kern="100" dirty="0">
              <a:effectLst/>
              <a:latin typeface="+mj-lt"/>
              <a:ea typeface="Calibri" panose="020F0502020204030204" pitchFamily="34" charset="0"/>
              <a:cs typeface="Times New Roman" panose="02020603050405020304" pitchFamily="18" charset="0"/>
            </a:endParaRPr>
          </a:p>
          <a:p>
            <a:pPr algn="just">
              <a:lnSpc>
                <a:spcPct val="150000"/>
              </a:lnSpc>
              <a:spcBef>
                <a:spcPts val="0"/>
              </a:spcBef>
              <a:tabLst>
                <a:tab pos="228600" algn="l"/>
                <a:tab pos="285750" algn="l"/>
                <a:tab pos="571500" algn="l"/>
              </a:tabLst>
            </a:pPr>
            <a:r>
              <a:rPr lang="it-IT" kern="0" dirty="0">
                <a:effectLst/>
                <a:latin typeface="+mj-lt"/>
                <a:ea typeface="Times New Roman" panose="02020603050405020304" pitchFamily="18" charset="0"/>
                <a:cs typeface="Times New Roman" panose="02020603050405020304" pitchFamily="18" charset="0"/>
              </a:rPr>
              <a:t>3. </a:t>
            </a:r>
            <a:r>
              <a:rPr lang="vi-VN" kern="0" dirty="0">
                <a:effectLst/>
                <a:latin typeface="+mj-lt"/>
                <a:ea typeface="Times New Roman" panose="02020603050405020304" pitchFamily="18" charset="0"/>
                <a:cs typeface="Times New Roman" panose="02020603050405020304" pitchFamily="18" charset="0"/>
              </a:rPr>
              <a:t>Đ</a:t>
            </a:r>
            <a:r>
              <a:rPr lang="it-IT" kern="0" dirty="0">
                <a:effectLst/>
                <a:latin typeface="+mj-lt"/>
                <a:ea typeface="Times New Roman" panose="02020603050405020304" pitchFamily="18" charset="0"/>
                <a:cs typeface="Times New Roman" panose="02020603050405020304" pitchFamily="18" charset="0"/>
              </a:rPr>
              <a:t>ưa ra </a:t>
            </a:r>
            <a:r>
              <a:rPr lang="vi-VN" kern="0" dirty="0">
                <a:effectLst/>
                <a:latin typeface="+mj-lt"/>
                <a:ea typeface="Times New Roman" panose="02020603050405020304" pitchFamily="18" charset="0"/>
                <a:cs typeface="Times New Roman" panose="02020603050405020304" pitchFamily="18" charset="0"/>
              </a:rPr>
              <a:t>được </a:t>
            </a:r>
            <a:r>
              <a:rPr lang="it-IT" kern="0" dirty="0">
                <a:effectLst/>
                <a:latin typeface="+mj-lt"/>
                <a:ea typeface="Times New Roman" panose="02020603050405020304" pitchFamily="18" charset="0"/>
                <a:cs typeface="Times New Roman" panose="02020603050405020304" pitchFamily="18" charset="0"/>
              </a:rPr>
              <a:t>CĐĐD và CĐĐD ưu tiên đối với  người bệnh tai biến mạch máu não trong bài tập tình huống</a:t>
            </a:r>
            <a:r>
              <a:rPr lang="nb-NO" kern="0" dirty="0">
                <a:effectLst/>
                <a:latin typeface="+mj-lt"/>
                <a:ea typeface="Times New Roman" panose="02020603050405020304" pitchFamily="18" charset="0"/>
                <a:cs typeface="Times New Roman" panose="02020603050405020304" pitchFamily="18" charset="0"/>
              </a:rPr>
              <a:t>. </a:t>
            </a:r>
            <a:endParaRPr lang="en-US" kern="100" dirty="0">
              <a:effectLst/>
              <a:latin typeface="+mj-lt"/>
              <a:ea typeface="Calibri" panose="020F0502020204030204" pitchFamily="34" charset="0"/>
              <a:cs typeface="Times New Roman" panose="02020603050405020304" pitchFamily="18" charset="0"/>
            </a:endParaRPr>
          </a:p>
          <a:p>
            <a:pPr algn="just">
              <a:lnSpc>
                <a:spcPct val="150000"/>
              </a:lnSpc>
              <a:spcBef>
                <a:spcPts val="0"/>
              </a:spcBef>
              <a:tabLst>
                <a:tab pos="228600" algn="l"/>
                <a:tab pos="285750" algn="l"/>
                <a:tab pos="571500" algn="l"/>
              </a:tabLst>
            </a:pPr>
            <a:r>
              <a:rPr lang="it-IT" kern="0" dirty="0">
                <a:effectLst/>
                <a:latin typeface="+mj-lt"/>
                <a:ea typeface="Times New Roman" panose="02020603050405020304" pitchFamily="18" charset="0"/>
                <a:cs typeface="Times New Roman" panose="02020603050405020304" pitchFamily="18" charset="0"/>
              </a:rPr>
              <a:t>4. </a:t>
            </a:r>
            <a:r>
              <a:rPr lang="vi-VN" kern="0" dirty="0">
                <a:effectLst/>
                <a:latin typeface="+mj-lt"/>
                <a:ea typeface="Times New Roman" panose="02020603050405020304" pitchFamily="18" charset="0"/>
                <a:cs typeface="Times New Roman" panose="02020603050405020304" pitchFamily="18" charset="0"/>
              </a:rPr>
              <a:t>Lập được </a:t>
            </a:r>
            <a:r>
              <a:rPr lang="en-US" kern="0" dirty="0">
                <a:effectLst/>
                <a:latin typeface="+mj-lt"/>
                <a:ea typeface="Times New Roman" panose="02020603050405020304" pitchFamily="18" charset="0"/>
                <a:cs typeface="Times New Roman" panose="02020603050405020304" pitchFamily="18" charset="0"/>
              </a:rPr>
              <a:t>KHCS NB </a:t>
            </a:r>
            <a:r>
              <a:rPr lang="it-IT" kern="0" dirty="0">
                <a:effectLst/>
                <a:latin typeface="+mj-lt"/>
                <a:ea typeface="Times New Roman" panose="02020603050405020304" pitchFamily="18" charset="0"/>
                <a:cs typeface="Times New Roman" panose="02020603050405020304" pitchFamily="18" charset="0"/>
              </a:rPr>
              <a:t>TBMMN </a:t>
            </a:r>
            <a:r>
              <a:rPr lang="vi-VN" kern="0" dirty="0">
                <a:effectLst/>
                <a:latin typeface="+mj-lt"/>
                <a:ea typeface="Times New Roman" panose="02020603050405020304" pitchFamily="18" charset="0"/>
                <a:cs typeface="Times New Roman" panose="02020603050405020304" pitchFamily="18" charset="0"/>
              </a:rPr>
              <a:t>trong bài tập tình huống</a:t>
            </a:r>
            <a:r>
              <a:rPr lang="it-IT" kern="0" dirty="0">
                <a:effectLst/>
                <a:latin typeface="+mj-lt"/>
                <a:ea typeface="Times New Roman" panose="02020603050405020304" pitchFamily="18" charset="0"/>
                <a:cs typeface="Times New Roman" panose="02020603050405020304" pitchFamily="18" charset="0"/>
              </a:rPr>
              <a:t>. </a:t>
            </a:r>
            <a:endParaRPr lang="en-US" kern="100" dirty="0">
              <a:effectLst/>
              <a:latin typeface="+mj-lt"/>
              <a:ea typeface="Calibri" panose="020F0502020204030204" pitchFamily="34" charset="0"/>
              <a:cs typeface="Times New Roman" panose="02020603050405020304" pitchFamily="18" charset="0"/>
            </a:endParaRPr>
          </a:p>
          <a:p>
            <a:pPr algn="just">
              <a:lnSpc>
                <a:spcPct val="150000"/>
              </a:lnSpc>
              <a:spcBef>
                <a:spcPts val="0"/>
              </a:spcBef>
              <a:tabLst>
                <a:tab pos="228600" algn="l"/>
                <a:tab pos="285750" algn="l"/>
                <a:tab pos="571500" algn="l"/>
              </a:tabLst>
            </a:pPr>
            <a:r>
              <a:rPr lang="nb-NO" b="1" kern="0" dirty="0">
                <a:effectLst/>
                <a:latin typeface="+mj-lt"/>
                <a:ea typeface="Times New Roman" panose="02020603050405020304" pitchFamily="18" charset="0"/>
                <a:cs typeface="Times New Roman" panose="02020603050405020304" pitchFamily="18" charset="0"/>
              </a:rPr>
              <a:t>- Năng lực tự chủ và trách nhiệm</a:t>
            </a:r>
            <a:endParaRPr lang="en-US" kern="100" dirty="0">
              <a:effectLst/>
              <a:latin typeface="+mj-lt"/>
              <a:ea typeface="Calibri" panose="020F0502020204030204" pitchFamily="34" charset="0"/>
              <a:cs typeface="Times New Roman" panose="02020603050405020304" pitchFamily="18" charset="0"/>
            </a:endParaRPr>
          </a:p>
          <a:p>
            <a:pPr>
              <a:lnSpc>
                <a:spcPct val="150000"/>
              </a:lnSpc>
              <a:spcBef>
                <a:spcPts val="0"/>
              </a:spcBef>
            </a:pPr>
            <a:r>
              <a:rPr lang="da-DK" kern="0" dirty="0">
                <a:effectLst/>
                <a:latin typeface="+mj-lt"/>
                <a:ea typeface="Times New Roman" panose="02020603050405020304" pitchFamily="18" charset="0"/>
              </a:rPr>
              <a:t>5. Thể hiện được tính tích cực, khả năng hợp tác hiệu quả với các thành viên trong nhóm học tập. Sử dụng tốt công nghệ thông tin để giải quyết bài tập.</a:t>
            </a:r>
            <a:endParaRPr lang="en-US" dirty="0">
              <a:latin typeface="+mj-lt"/>
            </a:endParaRPr>
          </a:p>
        </p:txBody>
      </p:sp>
    </p:spTree>
    <p:extLst>
      <p:ext uri="{BB962C8B-B14F-4D97-AF65-F5344CB8AC3E}">
        <p14:creationId xmlns:p14="http://schemas.microsoft.com/office/powerpoint/2010/main" val="31570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b="1" dirty="0"/>
              <a:t>Dự phòng tai biến mạch máu não</a:t>
            </a:r>
            <a:endParaRPr lang="en-US" dirty="0"/>
          </a:p>
          <a:p>
            <a:pPr>
              <a:lnSpc>
                <a:spcPct val="150000"/>
              </a:lnSpc>
            </a:pPr>
            <a:r>
              <a:rPr lang="nb-NO" dirty="0"/>
              <a:t>- Kiểm soát và điều trị tốt các yếu tố nguy cơ của TBMN</a:t>
            </a:r>
          </a:p>
          <a:p>
            <a:pPr>
              <a:lnSpc>
                <a:spcPct val="150000"/>
              </a:lnSpc>
            </a:pPr>
            <a:r>
              <a:rPr lang="nb-NO" dirty="0"/>
              <a:t>- Điều trị triệt để các bệnh van tim hay viêm nội tâm mạc nhiễm khuẩn. Cũng cần uống thuốc chống đông nếu bệnh nhân có bệnh cơ tim giãn nặng, RL nặng chức năng thất trái, NMCT có huyết khối bám thành</a:t>
            </a:r>
            <a:endParaRPr lang="en-US" dirty="0"/>
          </a:p>
          <a:p>
            <a:pPr>
              <a:lnSpc>
                <a:spcPct val="150000"/>
              </a:lnSpc>
            </a:pPr>
            <a:r>
              <a:rPr lang="nb-NO" dirty="0"/>
              <a:t>- Đối với bệnh tăng huyết áp cần phải kiểm soát HA.</a:t>
            </a:r>
            <a:endParaRPr lang="en-US" dirty="0"/>
          </a:p>
          <a:p>
            <a:pPr>
              <a:lnSpc>
                <a:spcPct val="150000"/>
              </a:lnSpc>
            </a:pPr>
            <a:endParaRPr lang="en-US" dirty="0"/>
          </a:p>
        </p:txBody>
      </p:sp>
    </p:spTree>
    <p:extLst>
      <p:ext uri="{BB962C8B-B14F-4D97-AF65-F5344CB8AC3E}">
        <p14:creationId xmlns:p14="http://schemas.microsoft.com/office/powerpoint/2010/main" val="1780756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dirty="0"/>
              <a:t>- Đối với bệnh ĐTĐ cần </a:t>
            </a:r>
            <a:r>
              <a:rPr lang="en-US" dirty="0" err="1"/>
              <a:t>kiểm</a:t>
            </a:r>
            <a:r>
              <a:rPr lang="en-US" dirty="0"/>
              <a:t> </a:t>
            </a:r>
            <a:r>
              <a:rPr lang="en-US" dirty="0" err="1"/>
              <a:t>soát</a:t>
            </a:r>
            <a:r>
              <a:rPr lang="en-US" dirty="0"/>
              <a:t> </a:t>
            </a:r>
            <a:r>
              <a:rPr lang="en-US" dirty="0" err="1"/>
              <a:t>đường</a:t>
            </a:r>
            <a:r>
              <a:rPr lang="en-US" dirty="0"/>
              <a:t> </a:t>
            </a:r>
            <a:r>
              <a:rPr lang="en-US" dirty="0" err="1"/>
              <a:t>huyết</a:t>
            </a:r>
            <a:r>
              <a:rPr lang="nb-NO" dirty="0"/>
              <a:t>.</a:t>
            </a:r>
            <a:endParaRPr lang="en-US" dirty="0"/>
          </a:p>
          <a:p>
            <a:pPr>
              <a:lnSpc>
                <a:spcPct val="150000"/>
              </a:lnSpc>
            </a:pPr>
            <a:r>
              <a:rPr lang="nb-NO" dirty="0"/>
              <a:t>- Đối với người có nhiều yếu tố nguy cơ của TBMN thì phải chú ý tới những triệu chứng báo trước như: nhức đầu kéo dài, hoa mắt, chóng mặt, ù tai, cơn thiếu máu não thoáng qua để có biện pháp phòng bệnh kịp thời.</a:t>
            </a:r>
            <a:endParaRPr lang="en-US" dirty="0"/>
          </a:p>
          <a:p>
            <a:pPr>
              <a:lnSpc>
                <a:spcPct val="150000"/>
              </a:lnSpc>
            </a:pPr>
            <a:r>
              <a:rPr lang="nb-NO" dirty="0"/>
              <a:t> - Những  bệnh  nhân  có  hẹp  nhiều  (&gt;70%)  động  mạch  cảnh  trong  hoặc  động mạch  cảnh  gốc  thì  nên  phẫu  thuật  bóc  nội  mạc  động  mạch  cảnh hoặc  can thiệp  đặt giá  đỡ  qua chỗ hẹp theo chỉ  định  để  dự  phòng  TBMN  </a:t>
            </a:r>
            <a:endParaRPr lang="en-US" dirty="0"/>
          </a:p>
          <a:p>
            <a:pPr>
              <a:lnSpc>
                <a:spcPct val="150000"/>
              </a:lnSpc>
            </a:pPr>
            <a:endParaRPr lang="en-US" dirty="0"/>
          </a:p>
        </p:txBody>
      </p:sp>
    </p:spTree>
    <p:extLst>
      <p:ext uri="{BB962C8B-B14F-4D97-AF65-F5344CB8AC3E}">
        <p14:creationId xmlns:p14="http://schemas.microsoft.com/office/powerpoint/2010/main" val="2280268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vi-VN" b="1" dirty="0"/>
              <a:t>Chăm sóc</a:t>
            </a:r>
            <a:endParaRPr lang="en-US" dirty="0"/>
          </a:p>
          <a:p>
            <a:pPr>
              <a:lnSpc>
                <a:spcPct val="150000"/>
              </a:lnSpc>
            </a:pPr>
            <a:r>
              <a:rPr lang="vi-VN" b="1" dirty="0"/>
              <a:t>Nhận định</a:t>
            </a:r>
            <a:endParaRPr lang="en-US" dirty="0"/>
          </a:p>
          <a:p>
            <a:pPr>
              <a:lnSpc>
                <a:spcPct val="150000"/>
              </a:lnSpc>
            </a:pPr>
            <a:r>
              <a:rPr lang="vi-VN" i="1" dirty="0"/>
              <a:t>Hỏi bệnh</a:t>
            </a:r>
            <a:endParaRPr lang="en-US" dirty="0"/>
          </a:p>
          <a:p>
            <a:pPr>
              <a:lnSpc>
                <a:spcPct val="150000"/>
              </a:lnSpc>
            </a:pPr>
            <a:r>
              <a:rPr lang="en-US" i="1" dirty="0" err="1"/>
              <a:t>Thăm</a:t>
            </a:r>
            <a:r>
              <a:rPr lang="en-US" i="1" dirty="0"/>
              <a:t> </a:t>
            </a:r>
            <a:r>
              <a:rPr lang="en-US" i="1" dirty="0" err="1"/>
              <a:t>khám</a:t>
            </a:r>
            <a:endParaRPr lang="en-US" dirty="0"/>
          </a:p>
          <a:p>
            <a:pPr>
              <a:lnSpc>
                <a:spcPct val="150000"/>
              </a:lnSpc>
            </a:pPr>
            <a:r>
              <a:rPr lang="en-US" i="1" dirty="0" err="1"/>
              <a:t>Tham</a:t>
            </a:r>
            <a:r>
              <a:rPr lang="en-US" i="1" dirty="0"/>
              <a:t> </a:t>
            </a:r>
            <a:r>
              <a:rPr lang="en-US" i="1" dirty="0" err="1"/>
              <a:t>khảo</a:t>
            </a:r>
            <a:r>
              <a:rPr lang="en-US" i="1" dirty="0"/>
              <a:t> </a:t>
            </a:r>
            <a:r>
              <a:rPr lang="en-US" i="1" dirty="0" err="1"/>
              <a:t>hồ</a:t>
            </a:r>
            <a:r>
              <a:rPr lang="en-US" i="1" dirty="0"/>
              <a:t> </a:t>
            </a:r>
            <a:r>
              <a:rPr lang="en-US" i="1" dirty="0" err="1"/>
              <a:t>sơ</a:t>
            </a:r>
            <a:r>
              <a:rPr lang="en-US" i="1" dirty="0"/>
              <a:t> </a:t>
            </a:r>
            <a:r>
              <a:rPr lang="en-US" i="1" dirty="0" err="1"/>
              <a:t>bệnh</a:t>
            </a:r>
            <a:r>
              <a:rPr lang="en-US" i="1" dirty="0"/>
              <a:t> </a:t>
            </a:r>
            <a:r>
              <a:rPr lang="en-US" i="1" dirty="0" err="1"/>
              <a:t>án</a:t>
            </a:r>
            <a:endParaRPr lang="en-US" dirty="0"/>
          </a:p>
        </p:txBody>
      </p:sp>
    </p:spTree>
    <p:extLst>
      <p:ext uri="{BB962C8B-B14F-4D97-AF65-F5344CB8AC3E}">
        <p14:creationId xmlns:p14="http://schemas.microsoft.com/office/powerpoint/2010/main" val="2072784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lnSpcReduction="10000"/>
          </a:bodyPr>
          <a:lstStyle/>
          <a:p>
            <a:pPr>
              <a:lnSpc>
                <a:spcPct val="150000"/>
              </a:lnSpc>
            </a:pPr>
            <a:r>
              <a:rPr lang="en-US" b="1" dirty="0" err="1"/>
              <a:t>Chẩn</a:t>
            </a:r>
            <a:r>
              <a:rPr lang="en-US" b="1" dirty="0"/>
              <a:t> </a:t>
            </a:r>
            <a:r>
              <a:rPr lang="en-US" b="1" dirty="0" err="1"/>
              <a:t>đoán</a:t>
            </a:r>
            <a:r>
              <a:rPr lang="en-US" b="1" dirty="0"/>
              <a:t> </a:t>
            </a:r>
            <a:r>
              <a:rPr lang="en-US" b="1" dirty="0" err="1"/>
              <a:t>điều</a:t>
            </a:r>
            <a:r>
              <a:rPr lang="en-US" b="1" dirty="0"/>
              <a:t> </a:t>
            </a:r>
            <a:r>
              <a:rPr lang="en-US" b="1" dirty="0" err="1"/>
              <a:t>dưỡng</a:t>
            </a:r>
            <a:endParaRPr lang="en-US" dirty="0"/>
          </a:p>
          <a:p>
            <a:pPr>
              <a:lnSpc>
                <a:spcPct val="150000"/>
              </a:lnSpc>
            </a:pPr>
            <a:r>
              <a:rPr lang="en-US" dirty="0"/>
              <a:t>- </a:t>
            </a:r>
            <a:r>
              <a:rPr lang="vi-VN" dirty="0"/>
              <a:t>Giảm dòng máu đến não liên quan đến hẹp hoặc tắc mạch máu não, vỡ mạch máu não hoặc phù não.</a:t>
            </a:r>
            <a:endParaRPr lang="en-US" dirty="0"/>
          </a:p>
          <a:p>
            <a:pPr>
              <a:lnSpc>
                <a:spcPct val="150000"/>
              </a:lnSpc>
            </a:pPr>
            <a:r>
              <a:rPr lang="en-US" dirty="0"/>
              <a:t>- </a:t>
            </a:r>
            <a:r>
              <a:rPr lang="vi-VN" dirty="0"/>
              <a:t>Giảm khả năng vận động liên quan đến tình trạng liệt/yếu vận động, suy giảm nhận thức, khả năng thăng bằng và phối hợp các động tác.</a:t>
            </a:r>
            <a:endParaRPr lang="en-US" dirty="0"/>
          </a:p>
          <a:p>
            <a:pPr>
              <a:lnSpc>
                <a:spcPct val="150000"/>
              </a:lnSpc>
            </a:pPr>
            <a:r>
              <a:rPr lang="en-US" dirty="0"/>
              <a:t>- </a:t>
            </a:r>
            <a:r>
              <a:rPr lang="vi-VN" dirty="0"/>
              <a:t>Giảm khả năng giao tiếp bằng lời liên quan đến giảm dòng máu tới não, tổn thương não, hoặc do thể trạng mệt mỏi.</a:t>
            </a:r>
            <a:endParaRPr lang="en-US" dirty="0"/>
          </a:p>
          <a:p>
            <a:pPr>
              <a:lnSpc>
                <a:spcPct val="150000"/>
              </a:lnSpc>
            </a:pPr>
            <a:r>
              <a:rPr lang="en-US" dirty="0"/>
              <a:t>- </a:t>
            </a:r>
            <a:r>
              <a:rPr lang="en-US" dirty="0" err="1"/>
              <a:t>Rối</a:t>
            </a:r>
            <a:r>
              <a:rPr lang="en-US" dirty="0"/>
              <a:t> </a:t>
            </a:r>
            <a:r>
              <a:rPr lang="en-US" dirty="0" err="1"/>
              <a:t>loạn</a:t>
            </a:r>
            <a:r>
              <a:rPr lang="en-US" dirty="0"/>
              <a:t> </a:t>
            </a:r>
            <a:r>
              <a:rPr lang="en-US" dirty="0" err="1"/>
              <a:t>cơ</a:t>
            </a:r>
            <a:r>
              <a:rPr lang="en-US" dirty="0"/>
              <a:t> </a:t>
            </a:r>
            <a:r>
              <a:rPr lang="en-US" dirty="0" err="1"/>
              <a:t>tròn</a:t>
            </a:r>
            <a:endParaRPr lang="en-US" dirty="0"/>
          </a:p>
          <a:p>
            <a:pPr>
              <a:lnSpc>
                <a:spcPct val="150000"/>
              </a:lnSpc>
            </a:pPr>
            <a:r>
              <a:rPr lang="en-US" dirty="0"/>
              <a:t>- </a:t>
            </a:r>
            <a:r>
              <a:rPr lang="vi-VN" dirty="0"/>
              <a:t>Nguy cơ hít sặc liên quan đến tình trạng rối loạn nuốt</a:t>
            </a:r>
            <a:endParaRPr lang="en-US" dirty="0"/>
          </a:p>
        </p:txBody>
      </p:sp>
    </p:spTree>
    <p:extLst>
      <p:ext uri="{BB962C8B-B14F-4D97-AF65-F5344CB8AC3E}">
        <p14:creationId xmlns:p14="http://schemas.microsoft.com/office/powerpoint/2010/main" val="1933390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fontScale="92500"/>
          </a:bodyPr>
          <a:lstStyle/>
          <a:p>
            <a:pPr>
              <a:lnSpc>
                <a:spcPct val="150000"/>
              </a:lnSpc>
            </a:pPr>
            <a:r>
              <a:rPr lang="en-US" dirty="0"/>
              <a:t>- </a:t>
            </a:r>
            <a:r>
              <a:rPr lang="vi-VN" dirty="0"/>
              <a:t>Nguy cơ mất sự toàn vẹn của da liên quan đến tình trạng liệt nửa người, giảm vận động</a:t>
            </a:r>
            <a:r>
              <a:rPr lang="en-US" dirty="0"/>
              <a:t>, </a:t>
            </a:r>
            <a:r>
              <a:rPr lang="en-US" dirty="0" err="1"/>
              <a:t>rối</a:t>
            </a:r>
            <a:r>
              <a:rPr lang="en-US" dirty="0"/>
              <a:t> </a:t>
            </a:r>
            <a:r>
              <a:rPr lang="en-US" dirty="0" err="1"/>
              <a:t>loạn</a:t>
            </a:r>
            <a:r>
              <a:rPr lang="en-US" dirty="0"/>
              <a:t> </a:t>
            </a:r>
            <a:r>
              <a:rPr lang="en-US" dirty="0" err="1"/>
              <a:t>cơ</a:t>
            </a:r>
            <a:r>
              <a:rPr lang="en-US" dirty="0"/>
              <a:t> </a:t>
            </a:r>
            <a:r>
              <a:rPr lang="en-US" dirty="0" err="1"/>
              <a:t>tròn</a:t>
            </a:r>
            <a:r>
              <a:rPr lang="en-US" dirty="0"/>
              <a:t> </a:t>
            </a:r>
            <a:r>
              <a:rPr lang="vi-VN" dirty="0"/>
              <a:t>hoặc giảm dinh dưỡng.</a:t>
            </a:r>
            <a:endParaRPr lang="en-US" dirty="0"/>
          </a:p>
          <a:p>
            <a:pPr>
              <a:lnSpc>
                <a:spcPct val="150000"/>
              </a:lnSpc>
            </a:pPr>
            <a:r>
              <a:rPr lang="en-US" dirty="0"/>
              <a:t>- </a:t>
            </a:r>
            <a:r>
              <a:rPr lang="en-US" dirty="0" err="1"/>
              <a:t>Nguy</a:t>
            </a:r>
            <a:r>
              <a:rPr lang="en-US" dirty="0"/>
              <a:t> </a:t>
            </a:r>
            <a:r>
              <a:rPr lang="en-US" dirty="0" err="1"/>
              <a:t>cơ</a:t>
            </a:r>
            <a:r>
              <a:rPr lang="en-US" dirty="0"/>
              <a:t> </a:t>
            </a:r>
            <a:r>
              <a:rPr lang="en-US" dirty="0" err="1"/>
              <a:t>thiếu</a:t>
            </a:r>
            <a:r>
              <a:rPr lang="en-US" dirty="0"/>
              <a:t> </a:t>
            </a:r>
            <a:r>
              <a:rPr lang="en-US" dirty="0" err="1"/>
              <a:t>hụt</a:t>
            </a:r>
            <a:r>
              <a:rPr lang="en-US" dirty="0"/>
              <a:t> </a:t>
            </a:r>
            <a:r>
              <a:rPr lang="en-US" dirty="0" err="1"/>
              <a:t>dinh</a:t>
            </a:r>
            <a:r>
              <a:rPr lang="en-US" dirty="0"/>
              <a:t> </a:t>
            </a:r>
            <a:r>
              <a:rPr lang="en-US" dirty="0" err="1"/>
              <a:t>dưỡng</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tình</a:t>
            </a:r>
            <a:r>
              <a:rPr lang="en-US" dirty="0"/>
              <a:t> </a:t>
            </a:r>
            <a:r>
              <a:rPr lang="en-US" dirty="0" err="1"/>
              <a:t>trạng</a:t>
            </a:r>
            <a:r>
              <a:rPr lang="en-US" dirty="0"/>
              <a:t> </a:t>
            </a:r>
            <a:r>
              <a:rPr lang="en-US" dirty="0" err="1"/>
              <a:t>yếu</a:t>
            </a:r>
            <a:r>
              <a:rPr lang="en-US" dirty="0"/>
              <a:t> </a:t>
            </a:r>
            <a:r>
              <a:rPr lang="en-US" dirty="0" err="1"/>
              <a:t>cơ</a:t>
            </a:r>
            <a:r>
              <a:rPr lang="en-US" dirty="0"/>
              <a:t> </a:t>
            </a:r>
            <a:r>
              <a:rPr lang="en-US" dirty="0" err="1"/>
              <a:t>và</a:t>
            </a:r>
            <a:r>
              <a:rPr lang="en-US" dirty="0"/>
              <a:t> </a:t>
            </a:r>
            <a:r>
              <a:rPr lang="en-US" dirty="0" err="1"/>
              <a:t>rối</a:t>
            </a:r>
            <a:r>
              <a:rPr lang="en-US" dirty="0"/>
              <a:t> </a:t>
            </a:r>
            <a:r>
              <a:rPr lang="en-US" dirty="0" err="1"/>
              <a:t>loạn</a:t>
            </a:r>
            <a:r>
              <a:rPr lang="en-US" dirty="0"/>
              <a:t> </a:t>
            </a:r>
            <a:r>
              <a:rPr lang="en-US" dirty="0" err="1"/>
              <a:t>nuốt</a:t>
            </a:r>
            <a:r>
              <a:rPr lang="en-US" dirty="0"/>
              <a:t>.</a:t>
            </a:r>
          </a:p>
          <a:p>
            <a:pPr>
              <a:lnSpc>
                <a:spcPct val="150000"/>
              </a:lnSpc>
            </a:pPr>
            <a:r>
              <a:rPr lang="en-US" dirty="0"/>
              <a:t>- </a:t>
            </a:r>
            <a:r>
              <a:rPr lang="en-US" dirty="0" err="1"/>
              <a:t>Nguy</a:t>
            </a:r>
            <a:r>
              <a:rPr lang="en-US" dirty="0"/>
              <a:t> </a:t>
            </a:r>
            <a:r>
              <a:rPr lang="en-US" dirty="0" err="1"/>
              <a:t>cơ</a:t>
            </a:r>
            <a:r>
              <a:rPr lang="en-US" dirty="0"/>
              <a:t> </a:t>
            </a:r>
            <a:r>
              <a:rPr lang="en-US" dirty="0" err="1"/>
              <a:t>huyết</a:t>
            </a:r>
            <a:r>
              <a:rPr lang="en-US" dirty="0"/>
              <a:t> </a:t>
            </a:r>
            <a:r>
              <a:rPr lang="en-US" dirty="0" err="1"/>
              <a:t>khối</a:t>
            </a:r>
            <a:r>
              <a:rPr lang="en-US" dirty="0"/>
              <a:t> </a:t>
            </a:r>
            <a:r>
              <a:rPr lang="en-US" dirty="0" err="1"/>
              <a:t>tĩnh</a:t>
            </a:r>
            <a:r>
              <a:rPr lang="en-US" dirty="0"/>
              <a:t> </a:t>
            </a:r>
            <a:r>
              <a:rPr lang="en-US" dirty="0" err="1"/>
              <a:t>mạch</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tình</a:t>
            </a:r>
            <a:r>
              <a:rPr lang="en-US" dirty="0"/>
              <a:t> </a:t>
            </a:r>
            <a:r>
              <a:rPr lang="en-US" dirty="0" err="1"/>
              <a:t>trạng</a:t>
            </a:r>
            <a:r>
              <a:rPr lang="en-US" dirty="0"/>
              <a:t> </a:t>
            </a:r>
            <a:r>
              <a:rPr lang="en-US" dirty="0" err="1"/>
              <a:t>liệt</a:t>
            </a:r>
            <a:r>
              <a:rPr lang="en-US" dirty="0"/>
              <a:t> </a:t>
            </a:r>
            <a:r>
              <a:rPr lang="en-US" dirty="0" err="1"/>
              <a:t>cơ</a:t>
            </a:r>
            <a:r>
              <a:rPr lang="en-US" dirty="0"/>
              <a:t>, </a:t>
            </a:r>
            <a:r>
              <a:rPr lang="en-US" dirty="0" err="1"/>
              <a:t>nằm</a:t>
            </a:r>
            <a:r>
              <a:rPr lang="en-US" dirty="0"/>
              <a:t> </a:t>
            </a:r>
            <a:r>
              <a:rPr lang="en-US" dirty="0" err="1"/>
              <a:t>lâu</a:t>
            </a:r>
            <a:r>
              <a:rPr lang="en-US" dirty="0"/>
              <a:t>.</a:t>
            </a:r>
          </a:p>
          <a:p>
            <a:pPr>
              <a:lnSpc>
                <a:spcPct val="150000"/>
              </a:lnSpc>
            </a:pPr>
            <a:r>
              <a:rPr lang="en-US" dirty="0"/>
              <a:t>- </a:t>
            </a:r>
            <a:r>
              <a:rPr lang="en-US" dirty="0" err="1"/>
              <a:t>Nguy</a:t>
            </a:r>
            <a:r>
              <a:rPr lang="en-US" dirty="0"/>
              <a:t> </a:t>
            </a:r>
            <a:r>
              <a:rPr lang="en-US" dirty="0" err="1"/>
              <a:t>cơ</a:t>
            </a:r>
            <a:r>
              <a:rPr lang="en-US" dirty="0"/>
              <a:t> </a:t>
            </a:r>
            <a:r>
              <a:rPr lang="en-US" dirty="0" err="1"/>
              <a:t>té</a:t>
            </a:r>
            <a:r>
              <a:rPr lang="en-US" dirty="0"/>
              <a:t> </a:t>
            </a:r>
            <a:r>
              <a:rPr lang="en-US" dirty="0" err="1"/>
              <a:t>ngã</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tình</a:t>
            </a:r>
            <a:r>
              <a:rPr lang="en-US" dirty="0"/>
              <a:t> </a:t>
            </a:r>
            <a:r>
              <a:rPr lang="en-US" dirty="0" err="1"/>
              <a:t>trạng</a:t>
            </a:r>
            <a:r>
              <a:rPr lang="en-US" dirty="0"/>
              <a:t> </a:t>
            </a:r>
            <a:r>
              <a:rPr lang="vi-VN" dirty="0"/>
              <a:t> liệt/yếu vận động, suy giảm nhận thức, khả năng thăng bằng và phối hợp các động tác.</a:t>
            </a:r>
            <a:endParaRPr lang="en-US" dirty="0"/>
          </a:p>
          <a:p>
            <a:pPr>
              <a:lnSpc>
                <a:spcPct val="150000"/>
              </a:lnSpc>
            </a:pPr>
            <a:r>
              <a:rPr lang="en-US" dirty="0"/>
              <a:t>- </a:t>
            </a:r>
            <a:r>
              <a:rPr lang="en-US" dirty="0" err="1"/>
              <a:t>Nguy</a:t>
            </a:r>
            <a:r>
              <a:rPr lang="en-US" dirty="0"/>
              <a:t> </a:t>
            </a:r>
            <a:r>
              <a:rPr lang="en-US" dirty="0" err="1"/>
              <a:t>cơ</a:t>
            </a:r>
            <a:r>
              <a:rPr lang="en-US" dirty="0"/>
              <a:t> </a:t>
            </a:r>
            <a:r>
              <a:rPr lang="en-US" dirty="0" err="1"/>
              <a:t>xảy</a:t>
            </a:r>
            <a:r>
              <a:rPr lang="en-US" dirty="0"/>
              <a:t> </a:t>
            </a:r>
            <a:r>
              <a:rPr lang="en-US" dirty="0" err="1"/>
              <a:t>ra</a:t>
            </a:r>
            <a:r>
              <a:rPr lang="en-US" dirty="0"/>
              <a:t> </a:t>
            </a:r>
            <a:r>
              <a:rPr lang="en-US" dirty="0" err="1"/>
              <a:t>tác</a:t>
            </a:r>
            <a:r>
              <a:rPr lang="en-US" dirty="0"/>
              <a:t> </a:t>
            </a:r>
            <a:r>
              <a:rPr lang="en-US" dirty="0" err="1"/>
              <a:t>dụng</a:t>
            </a:r>
            <a:r>
              <a:rPr lang="en-US" dirty="0"/>
              <a:t> </a:t>
            </a:r>
            <a:r>
              <a:rPr lang="en-US" dirty="0" err="1"/>
              <a:t>phụ</a:t>
            </a:r>
            <a:r>
              <a:rPr lang="en-US" dirty="0"/>
              <a:t> </a:t>
            </a:r>
            <a:r>
              <a:rPr lang="en-US" dirty="0" err="1"/>
              <a:t>của</a:t>
            </a:r>
            <a:r>
              <a:rPr lang="en-US" dirty="0"/>
              <a:t> </a:t>
            </a:r>
            <a:r>
              <a:rPr lang="en-US" dirty="0" err="1"/>
              <a:t>thuốc</a:t>
            </a:r>
            <a:r>
              <a:rPr lang="en-US" dirty="0"/>
              <a:t>.</a:t>
            </a:r>
          </a:p>
          <a:p>
            <a:pPr>
              <a:lnSpc>
                <a:spcPct val="150000"/>
              </a:lnSpc>
            </a:pPr>
            <a:r>
              <a:rPr lang="en-US" dirty="0"/>
              <a:t>- </a:t>
            </a:r>
            <a:r>
              <a:rPr lang="en-US" dirty="0" err="1"/>
              <a:t>Thiếu</a:t>
            </a:r>
            <a:r>
              <a:rPr lang="en-US" dirty="0"/>
              <a:t> </a:t>
            </a:r>
            <a:r>
              <a:rPr lang="en-US" dirty="0" err="1"/>
              <a:t>hụt</a:t>
            </a:r>
            <a:r>
              <a:rPr lang="en-US" dirty="0"/>
              <a:t> </a:t>
            </a:r>
            <a:r>
              <a:rPr lang="en-US" dirty="0" err="1"/>
              <a:t>kiến</a:t>
            </a:r>
            <a:r>
              <a:rPr lang="en-US" dirty="0"/>
              <a:t> </a:t>
            </a:r>
            <a:r>
              <a:rPr lang="en-US" dirty="0" err="1"/>
              <a:t>thức</a:t>
            </a:r>
            <a:r>
              <a:rPr lang="en-US" dirty="0"/>
              <a:t> </a:t>
            </a:r>
            <a:r>
              <a:rPr lang="en-US" dirty="0" err="1"/>
              <a:t>về</a:t>
            </a:r>
            <a:r>
              <a:rPr lang="en-US" dirty="0"/>
              <a:t> </a:t>
            </a:r>
            <a:r>
              <a:rPr lang="en-US" dirty="0" err="1"/>
              <a:t>bệnh</a:t>
            </a:r>
            <a:r>
              <a:rPr lang="en-US" dirty="0"/>
              <a:t> </a:t>
            </a:r>
            <a:r>
              <a:rPr lang="en-US" dirty="0" err="1"/>
              <a:t>và</a:t>
            </a:r>
            <a:r>
              <a:rPr lang="en-US" dirty="0"/>
              <a:t> </a:t>
            </a:r>
            <a:r>
              <a:rPr lang="en-US" dirty="0" err="1"/>
              <a:t>cách</a:t>
            </a:r>
            <a:r>
              <a:rPr lang="en-US" dirty="0"/>
              <a:t> </a:t>
            </a:r>
            <a:r>
              <a:rPr lang="en-US" dirty="0" err="1"/>
              <a:t>tự</a:t>
            </a:r>
            <a:r>
              <a:rPr lang="en-US" dirty="0"/>
              <a:t> </a:t>
            </a:r>
            <a:r>
              <a:rPr lang="en-US" dirty="0" err="1"/>
              <a:t>chăm</a:t>
            </a:r>
            <a:r>
              <a:rPr lang="en-US" dirty="0"/>
              <a:t> </a:t>
            </a:r>
            <a:r>
              <a:rPr lang="en-US" dirty="0" err="1"/>
              <a:t>sóc</a:t>
            </a:r>
            <a:r>
              <a:rPr lang="en-US" dirty="0"/>
              <a:t>.</a:t>
            </a:r>
          </a:p>
          <a:p>
            <a:pPr>
              <a:lnSpc>
                <a:spcPct val="150000"/>
              </a:lnSpc>
            </a:pPr>
            <a:endParaRPr lang="en-US" dirty="0"/>
          </a:p>
        </p:txBody>
      </p:sp>
    </p:spTree>
    <p:extLst>
      <p:ext uri="{BB962C8B-B14F-4D97-AF65-F5344CB8AC3E}">
        <p14:creationId xmlns:p14="http://schemas.microsoft.com/office/powerpoint/2010/main" val="79431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r>
              <a:rPr lang="en-US" b="1" dirty="0" err="1"/>
              <a:t>Lập</a:t>
            </a:r>
            <a:r>
              <a:rPr lang="en-US" b="1" dirty="0"/>
              <a:t> </a:t>
            </a:r>
            <a:r>
              <a:rPr lang="en-US" b="1" dirty="0" err="1"/>
              <a:t>và</a:t>
            </a:r>
            <a:r>
              <a:rPr lang="en-US" b="1" dirty="0"/>
              <a:t> </a:t>
            </a:r>
            <a:r>
              <a:rPr lang="en-US" b="1" dirty="0" err="1"/>
              <a:t>thực</a:t>
            </a:r>
            <a:r>
              <a:rPr lang="en-US" b="1" dirty="0"/>
              <a:t> </a:t>
            </a:r>
            <a:r>
              <a:rPr lang="en-US" b="1" dirty="0" err="1"/>
              <a:t>hiện</a:t>
            </a:r>
            <a:r>
              <a:rPr lang="en-US" b="1" dirty="0"/>
              <a:t> </a:t>
            </a:r>
            <a:r>
              <a:rPr lang="en-US" b="1" dirty="0" err="1"/>
              <a:t>kế</a:t>
            </a:r>
            <a:r>
              <a:rPr lang="en-US" b="1" dirty="0"/>
              <a:t> </a:t>
            </a:r>
            <a:r>
              <a:rPr lang="en-US" b="1" dirty="0" err="1"/>
              <a:t>hoạch</a:t>
            </a:r>
            <a:r>
              <a:rPr lang="en-US" b="1" dirty="0"/>
              <a:t> </a:t>
            </a:r>
            <a:r>
              <a:rPr lang="en-US" b="1" dirty="0" err="1"/>
              <a:t>chăm</a:t>
            </a:r>
            <a:r>
              <a:rPr lang="en-US" b="1" dirty="0"/>
              <a:t> </a:t>
            </a:r>
            <a:r>
              <a:rPr lang="en-US" b="1" dirty="0" err="1"/>
              <a:t>sóc</a:t>
            </a:r>
            <a:endParaRPr lang="en-US" dirty="0"/>
          </a:p>
          <a:p>
            <a:r>
              <a:rPr lang="en-US" i="1" dirty="0" err="1"/>
              <a:t>Cải</a:t>
            </a:r>
            <a:r>
              <a:rPr lang="en-US" i="1" dirty="0"/>
              <a:t> </a:t>
            </a:r>
            <a:r>
              <a:rPr lang="en-US" i="1" dirty="0" err="1"/>
              <a:t>thiện</a:t>
            </a:r>
            <a:r>
              <a:rPr lang="en-US" i="1" dirty="0"/>
              <a:t> </a:t>
            </a:r>
            <a:r>
              <a:rPr lang="en-US" i="1" dirty="0" err="1"/>
              <a:t>dòng</a:t>
            </a:r>
            <a:r>
              <a:rPr lang="en-US" i="1" dirty="0"/>
              <a:t> </a:t>
            </a:r>
            <a:r>
              <a:rPr lang="en-US" i="1" dirty="0" err="1"/>
              <a:t>máu</a:t>
            </a:r>
            <a:r>
              <a:rPr lang="en-US" i="1" dirty="0"/>
              <a:t> </a:t>
            </a:r>
            <a:r>
              <a:rPr lang="en-US" i="1" dirty="0" err="1"/>
              <a:t>đến</a:t>
            </a:r>
            <a:r>
              <a:rPr lang="en-US" i="1" dirty="0"/>
              <a:t> </a:t>
            </a:r>
            <a:r>
              <a:rPr lang="en-US" i="1" dirty="0" err="1"/>
              <a:t>não</a:t>
            </a:r>
            <a:endParaRPr lang="en-US" dirty="0"/>
          </a:p>
          <a:p>
            <a:r>
              <a:rPr lang="en-US" dirty="0"/>
              <a:t>- </a:t>
            </a:r>
            <a:r>
              <a:rPr lang="en-US" dirty="0" err="1"/>
              <a:t>Nếu</a:t>
            </a:r>
            <a:r>
              <a:rPr lang="en-US" dirty="0"/>
              <a:t> </a:t>
            </a:r>
            <a:r>
              <a:rPr lang="en-US" dirty="0" err="1"/>
              <a:t>không</a:t>
            </a:r>
            <a:r>
              <a:rPr lang="en-US" dirty="0"/>
              <a:t> </a:t>
            </a:r>
            <a:r>
              <a:rPr lang="en-US" dirty="0" err="1"/>
              <a:t>có</a:t>
            </a:r>
            <a:r>
              <a:rPr lang="en-US" dirty="0"/>
              <a:t> </a:t>
            </a:r>
            <a:r>
              <a:rPr lang="en-US" dirty="0" err="1"/>
              <a:t>chống</a:t>
            </a:r>
            <a:r>
              <a:rPr lang="en-US" dirty="0"/>
              <a:t> </a:t>
            </a:r>
            <a:r>
              <a:rPr lang="en-US" dirty="0" err="1"/>
              <a:t>chỉ</a:t>
            </a:r>
            <a:r>
              <a:rPr lang="en-US" dirty="0"/>
              <a:t> </a:t>
            </a:r>
            <a:r>
              <a:rPr lang="en-US" dirty="0" err="1"/>
              <a:t>định</a:t>
            </a:r>
            <a:r>
              <a:rPr lang="en-US" dirty="0"/>
              <a:t>, </a:t>
            </a:r>
            <a:r>
              <a:rPr lang="en-US" dirty="0" err="1"/>
              <a:t>để</a:t>
            </a:r>
            <a:r>
              <a:rPr lang="en-US" dirty="0"/>
              <a:t> NB </a:t>
            </a:r>
            <a:r>
              <a:rPr lang="en-US" dirty="0" err="1"/>
              <a:t>nằm</a:t>
            </a:r>
            <a:r>
              <a:rPr lang="en-US" dirty="0"/>
              <a:t> </a:t>
            </a:r>
            <a:r>
              <a:rPr lang="en-US" dirty="0" err="1"/>
              <a:t>đầu</a:t>
            </a:r>
            <a:r>
              <a:rPr lang="en-US" dirty="0"/>
              <a:t> </a:t>
            </a:r>
            <a:r>
              <a:rPr lang="en-US" dirty="0" err="1"/>
              <a:t>cao</a:t>
            </a:r>
            <a:r>
              <a:rPr lang="en-US" dirty="0"/>
              <a:t> </a:t>
            </a:r>
            <a:r>
              <a:rPr lang="en-US" dirty="0" err="1"/>
              <a:t>khoảng</a:t>
            </a:r>
            <a:r>
              <a:rPr lang="en-US" dirty="0"/>
              <a:t> 30</a:t>
            </a:r>
            <a:r>
              <a:rPr lang="en-US" baseline="30000" dirty="0"/>
              <a:t>0</a:t>
            </a:r>
            <a:r>
              <a:rPr lang="en-US" dirty="0"/>
              <a:t> </a:t>
            </a:r>
            <a:r>
              <a:rPr lang="en-US" dirty="0" err="1"/>
              <a:t>nhằm</a:t>
            </a:r>
            <a:r>
              <a:rPr lang="en-US" dirty="0"/>
              <a:t> </a:t>
            </a:r>
            <a:r>
              <a:rPr lang="en-US" dirty="0" err="1"/>
              <a:t>giảm</a:t>
            </a:r>
            <a:r>
              <a:rPr lang="en-US" dirty="0"/>
              <a:t> </a:t>
            </a:r>
            <a:r>
              <a:rPr lang="en-US" dirty="0" err="1"/>
              <a:t>bớt</a:t>
            </a:r>
            <a:r>
              <a:rPr lang="en-US" dirty="0"/>
              <a:t> </a:t>
            </a:r>
            <a:r>
              <a:rPr lang="en-US" dirty="0" err="1"/>
              <a:t>áp</a:t>
            </a:r>
            <a:r>
              <a:rPr lang="en-US" dirty="0"/>
              <a:t> </a:t>
            </a:r>
            <a:r>
              <a:rPr lang="en-US" dirty="0" err="1"/>
              <a:t>lực</a:t>
            </a:r>
            <a:r>
              <a:rPr lang="en-US" dirty="0"/>
              <a:t> </a:t>
            </a:r>
            <a:r>
              <a:rPr lang="en-US" dirty="0" err="1"/>
              <a:t>nội</a:t>
            </a:r>
            <a:r>
              <a:rPr lang="en-US" dirty="0"/>
              <a:t> </a:t>
            </a:r>
            <a:r>
              <a:rPr lang="en-US" dirty="0" err="1"/>
              <a:t>sọ</a:t>
            </a:r>
            <a:r>
              <a:rPr lang="en-US" dirty="0"/>
              <a:t> </a:t>
            </a:r>
            <a:r>
              <a:rPr lang="en-US" dirty="0" err="1"/>
              <a:t>tạo</a:t>
            </a:r>
            <a:r>
              <a:rPr lang="en-US" dirty="0"/>
              <a:t> </a:t>
            </a:r>
            <a:r>
              <a:rPr lang="en-US" dirty="0" err="1"/>
              <a:t>điều</a:t>
            </a:r>
            <a:r>
              <a:rPr lang="en-US" dirty="0"/>
              <a:t> </a:t>
            </a:r>
            <a:r>
              <a:rPr lang="en-US" dirty="0" err="1"/>
              <a:t>kiện</a:t>
            </a:r>
            <a:r>
              <a:rPr lang="en-US" dirty="0"/>
              <a:t> </a:t>
            </a:r>
            <a:r>
              <a:rPr lang="en-US" dirty="0" err="1"/>
              <a:t>tốt</a:t>
            </a:r>
            <a:r>
              <a:rPr lang="en-US" dirty="0"/>
              <a:t> </a:t>
            </a:r>
            <a:r>
              <a:rPr lang="en-US" dirty="0" err="1"/>
              <a:t>cho</a:t>
            </a:r>
            <a:r>
              <a:rPr lang="en-US" dirty="0"/>
              <a:t> </a:t>
            </a:r>
            <a:r>
              <a:rPr lang="en-US" dirty="0" err="1"/>
              <a:t>tưới</a:t>
            </a:r>
            <a:r>
              <a:rPr lang="en-US" dirty="0"/>
              <a:t> </a:t>
            </a:r>
            <a:r>
              <a:rPr lang="en-US" dirty="0" err="1"/>
              <a:t>máu</a:t>
            </a:r>
            <a:r>
              <a:rPr lang="en-US" dirty="0"/>
              <a:t> </a:t>
            </a:r>
            <a:r>
              <a:rPr lang="en-US" dirty="0" err="1"/>
              <a:t>não</a:t>
            </a:r>
            <a:r>
              <a:rPr lang="en-US" i="1" dirty="0"/>
              <a:t>.</a:t>
            </a:r>
            <a:endParaRPr lang="en-US" dirty="0"/>
          </a:p>
          <a:p>
            <a:r>
              <a:rPr lang="en-US" dirty="0"/>
              <a:t>- </a:t>
            </a:r>
            <a:r>
              <a:rPr lang="en-US" dirty="0" err="1"/>
              <a:t>Thực</a:t>
            </a:r>
            <a:r>
              <a:rPr lang="en-US" dirty="0"/>
              <a:t> </a:t>
            </a:r>
            <a:r>
              <a:rPr lang="en-US" dirty="0" err="1"/>
              <a:t>hiện</a:t>
            </a:r>
            <a:r>
              <a:rPr lang="en-US" dirty="0"/>
              <a:t> y </a:t>
            </a:r>
            <a:r>
              <a:rPr lang="en-US" dirty="0" err="1"/>
              <a:t>lệnh</a:t>
            </a:r>
            <a:r>
              <a:rPr lang="en-US" dirty="0"/>
              <a:t> </a:t>
            </a:r>
            <a:r>
              <a:rPr lang="en-US" dirty="0" err="1"/>
              <a:t>một</a:t>
            </a:r>
            <a:r>
              <a:rPr lang="en-US" dirty="0"/>
              <a:t> </a:t>
            </a:r>
            <a:r>
              <a:rPr lang="en-US" dirty="0" err="1"/>
              <a:t>cách</a:t>
            </a:r>
            <a:r>
              <a:rPr lang="en-US" dirty="0"/>
              <a:t> </a:t>
            </a:r>
            <a:r>
              <a:rPr lang="en-US" dirty="0" err="1"/>
              <a:t>khẩn</a:t>
            </a:r>
            <a:r>
              <a:rPr lang="en-US" dirty="0"/>
              <a:t> </a:t>
            </a:r>
            <a:r>
              <a:rPr lang="en-US" dirty="0" err="1"/>
              <a:t>trương</a:t>
            </a:r>
            <a:r>
              <a:rPr lang="en-US" dirty="0"/>
              <a:t> </a:t>
            </a:r>
            <a:r>
              <a:rPr lang="en-US" dirty="0" err="1"/>
              <a:t>và</a:t>
            </a:r>
            <a:r>
              <a:rPr lang="en-US" dirty="0"/>
              <a:t> </a:t>
            </a:r>
            <a:r>
              <a:rPr lang="en-US" dirty="0" err="1"/>
              <a:t>chính</a:t>
            </a:r>
            <a:r>
              <a:rPr lang="en-US" dirty="0"/>
              <a:t> </a:t>
            </a:r>
            <a:r>
              <a:rPr lang="en-US" dirty="0" err="1"/>
              <a:t>xác</a:t>
            </a:r>
            <a:r>
              <a:rPr lang="en-US" dirty="0"/>
              <a:t>:</a:t>
            </a:r>
          </a:p>
          <a:p>
            <a:r>
              <a:rPr lang="en-US" b="1" dirty="0"/>
              <a:t>+ </a:t>
            </a:r>
            <a:r>
              <a:rPr lang="en-US" dirty="0" err="1"/>
              <a:t>Hồi</a:t>
            </a:r>
            <a:r>
              <a:rPr lang="en-US" dirty="0"/>
              <a:t> </a:t>
            </a:r>
            <a:r>
              <a:rPr lang="en-US" dirty="0" err="1"/>
              <a:t>sức</a:t>
            </a:r>
            <a:r>
              <a:rPr lang="en-US" dirty="0"/>
              <a:t> </a:t>
            </a:r>
            <a:r>
              <a:rPr lang="en-US" dirty="0" err="1"/>
              <a:t>hô</a:t>
            </a:r>
            <a:r>
              <a:rPr lang="en-US" dirty="0"/>
              <a:t> </a:t>
            </a:r>
            <a:r>
              <a:rPr lang="en-US" dirty="0" err="1"/>
              <a:t>hấp</a:t>
            </a:r>
            <a:r>
              <a:rPr lang="en-US" dirty="0"/>
              <a:t> </a:t>
            </a:r>
            <a:r>
              <a:rPr lang="en-US" dirty="0" err="1"/>
              <a:t>và</a:t>
            </a:r>
            <a:r>
              <a:rPr lang="en-US" dirty="0"/>
              <a:t> </a:t>
            </a:r>
            <a:r>
              <a:rPr lang="en-US" dirty="0" err="1"/>
              <a:t>tuần</a:t>
            </a:r>
            <a:r>
              <a:rPr lang="en-US" dirty="0"/>
              <a:t> </a:t>
            </a:r>
            <a:r>
              <a:rPr lang="en-US" dirty="0" err="1"/>
              <a:t>hoàn</a:t>
            </a:r>
            <a:r>
              <a:rPr lang="en-US" dirty="0"/>
              <a:t>.</a:t>
            </a:r>
          </a:p>
          <a:p>
            <a:r>
              <a:rPr lang="en-US" b="1" dirty="0"/>
              <a:t>+ </a:t>
            </a:r>
            <a:r>
              <a:rPr lang="en-US" dirty="0" err="1"/>
              <a:t>Chống</a:t>
            </a:r>
            <a:r>
              <a:rPr lang="en-US" dirty="0"/>
              <a:t> </a:t>
            </a:r>
            <a:r>
              <a:rPr lang="en-US" dirty="0" err="1"/>
              <a:t>phù</a:t>
            </a:r>
            <a:r>
              <a:rPr lang="en-US" dirty="0"/>
              <a:t> </a:t>
            </a:r>
            <a:r>
              <a:rPr lang="en-US" dirty="0" err="1"/>
              <a:t>não</a:t>
            </a:r>
            <a:r>
              <a:rPr lang="en-US" dirty="0"/>
              <a:t> </a:t>
            </a:r>
            <a:r>
              <a:rPr lang="en-US" dirty="0" err="1"/>
              <a:t>và</a:t>
            </a:r>
            <a:r>
              <a:rPr lang="en-US" dirty="0"/>
              <a:t> </a:t>
            </a:r>
            <a:r>
              <a:rPr lang="en-US" dirty="0" err="1"/>
              <a:t>tăng</a:t>
            </a:r>
            <a:r>
              <a:rPr lang="en-US" dirty="0"/>
              <a:t> </a:t>
            </a:r>
            <a:r>
              <a:rPr lang="en-US" dirty="0" err="1"/>
              <a:t>áp</a:t>
            </a:r>
            <a:r>
              <a:rPr lang="en-US" dirty="0"/>
              <a:t> </a:t>
            </a:r>
            <a:r>
              <a:rPr lang="en-US" dirty="0" err="1"/>
              <a:t>lực</a:t>
            </a:r>
            <a:r>
              <a:rPr lang="en-US" dirty="0"/>
              <a:t> </a:t>
            </a:r>
            <a:r>
              <a:rPr lang="en-US" dirty="0" err="1"/>
              <a:t>nội</a:t>
            </a:r>
            <a:r>
              <a:rPr lang="en-US" dirty="0"/>
              <a:t> </a:t>
            </a:r>
            <a:r>
              <a:rPr lang="en-US" dirty="0" err="1"/>
              <a:t>sọ</a:t>
            </a:r>
            <a:r>
              <a:rPr lang="en-US" dirty="0"/>
              <a:t>.</a:t>
            </a:r>
          </a:p>
          <a:p>
            <a:r>
              <a:rPr lang="en-US" b="1" dirty="0"/>
              <a:t>+ </a:t>
            </a:r>
            <a:r>
              <a:rPr lang="en-US" dirty="0" err="1"/>
              <a:t>Thuốc</a:t>
            </a:r>
            <a:r>
              <a:rPr lang="en-US" dirty="0"/>
              <a:t> </a:t>
            </a:r>
            <a:r>
              <a:rPr lang="en-US" dirty="0" err="1"/>
              <a:t>chống</a:t>
            </a:r>
            <a:r>
              <a:rPr lang="en-US" dirty="0"/>
              <a:t> </a:t>
            </a:r>
            <a:r>
              <a:rPr lang="en-US" dirty="0" err="1"/>
              <a:t>đông</a:t>
            </a:r>
            <a:r>
              <a:rPr lang="en-US" dirty="0"/>
              <a:t>, </a:t>
            </a:r>
            <a:r>
              <a:rPr lang="en-US" dirty="0" err="1"/>
              <a:t>thuốc</a:t>
            </a:r>
            <a:r>
              <a:rPr lang="en-US" dirty="0"/>
              <a:t> </a:t>
            </a:r>
            <a:r>
              <a:rPr lang="en-US" dirty="0" err="1"/>
              <a:t>tiêu</a:t>
            </a:r>
            <a:r>
              <a:rPr lang="en-US" dirty="0"/>
              <a:t> </a:t>
            </a:r>
            <a:r>
              <a:rPr lang="en-US" dirty="0" err="1"/>
              <a:t>huyết</a:t>
            </a:r>
            <a:r>
              <a:rPr lang="en-US" dirty="0"/>
              <a:t> </a:t>
            </a:r>
            <a:r>
              <a:rPr lang="en-US" dirty="0" err="1"/>
              <a:t>khối</a:t>
            </a:r>
            <a:r>
              <a:rPr lang="en-US" dirty="0"/>
              <a:t> </a:t>
            </a:r>
            <a:r>
              <a:rPr lang="en-US" dirty="0" err="1"/>
              <a:t>trong</a:t>
            </a:r>
            <a:r>
              <a:rPr lang="en-US" dirty="0"/>
              <a:t> </a:t>
            </a:r>
            <a:r>
              <a:rPr lang="en-US" dirty="0" err="1"/>
              <a:t>trường</a:t>
            </a:r>
            <a:r>
              <a:rPr lang="en-US" dirty="0"/>
              <a:t> </a:t>
            </a:r>
            <a:r>
              <a:rPr lang="en-US" dirty="0" err="1"/>
              <a:t>hợp</a:t>
            </a:r>
            <a:r>
              <a:rPr lang="en-US" dirty="0"/>
              <a:t> </a:t>
            </a:r>
            <a:r>
              <a:rPr lang="en-US" dirty="0" err="1"/>
              <a:t>tắc</a:t>
            </a:r>
            <a:r>
              <a:rPr lang="en-US" dirty="0"/>
              <a:t> </a:t>
            </a:r>
            <a:r>
              <a:rPr lang="en-US" dirty="0" err="1"/>
              <a:t>mạch</a:t>
            </a:r>
            <a:r>
              <a:rPr lang="en-US" dirty="0"/>
              <a:t> </a:t>
            </a:r>
            <a:r>
              <a:rPr lang="en-US" dirty="0" err="1"/>
              <a:t>máu</a:t>
            </a:r>
            <a:r>
              <a:rPr lang="en-US" dirty="0"/>
              <a:t> </a:t>
            </a:r>
            <a:r>
              <a:rPr lang="en-US" dirty="0" err="1"/>
              <a:t>não</a:t>
            </a:r>
            <a:r>
              <a:rPr lang="en-US" dirty="0"/>
              <a:t>.</a:t>
            </a:r>
          </a:p>
          <a:p>
            <a:r>
              <a:rPr lang="en-US" b="1" dirty="0"/>
              <a:t>+ </a:t>
            </a:r>
            <a:r>
              <a:rPr lang="en-US" dirty="0" err="1"/>
              <a:t>Thuốc</a:t>
            </a:r>
            <a:r>
              <a:rPr lang="en-US" dirty="0"/>
              <a:t> </a:t>
            </a:r>
            <a:r>
              <a:rPr lang="en-US" dirty="0" err="1"/>
              <a:t>giãn</a:t>
            </a:r>
            <a:r>
              <a:rPr lang="en-US" dirty="0"/>
              <a:t> </a:t>
            </a:r>
            <a:r>
              <a:rPr lang="en-US" dirty="0" err="1"/>
              <a:t>mạch</a:t>
            </a:r>
            <a:r>
              <a:rPr lang="en-US" dirty="0"/>
              <a:t> </a:t>
            </a:r>
            <a:r>
              <a:rPr lang="en-US" dirty="0" err="1"/>
              <a:t>não</a:t>
            </a:r>
            <a:r>
              <a:rPr lang="en-US" dirty="0"/>
              <a:t>, </a:t>
            </a:r>
            <a:r>
              <a:rPr lang="en-US" dirty="0" err="1"/>
              <a:t>thuốc</a:t>
            </a:r>
            <a:r>
              <a:rPr lang="en-US" dirty="0"/>
              <a:t> </a:t>
            </a:r>
            <a:r>
              <a:rPr lang="en-US" dirty="0" err="1"/>
              <a:t>dinh</a:t>
            </a:r>
            <a:r>
              <a:rPr lang="en-US" dirty="0"/>
              <a:t> </a:t>
            </a:r>
            <a:r>
              <a:rPr lang="en-US" dirty="0" err="1"/>
              <a:t>dưỡng</a:t>
            </a:r>
            <a:r>
              <a:rPr lang="en-US" dirty="0"/>
              <a:t> </a:t>
            </a:r>
            <a:r>
              <a:rPr lang="en-US" dirty="0" err="1"/>
              <a:t>và</a:t>
            </a:r>
            <a:r>
              <a:rPr lang="en-US" dirty="0"/>
              <a:t> </a:t>
            </a:r>
            <a:r>
              <a:rPr lang="en-US" dirty="0" err="1"/>
              <a:t>bảo</a:t>
            </a:r>
            <a:r>
              <a:rPr lang="en-US" dirty="0"/>
              <a:t> </a:t>
            </a:r>
            <a:r>
              <a:rPr lang="en-US" dirty="0" err="1"/>
              <a:t>vệ</a:t>
            </a:r>
            <a:r>
              <a:rPr lang="en-US" dirty="0"/>
              <a:t> </a:t>
            </a:r>
            <a:r>
              <a:rPr lang="en-US" dirty="0" err="1"/>
              <a:t>tế</a:t>
            </a:r>
            <a:r>
              <a:rPr lang="en-US" dirty="0"/>
              <a:t> </a:t>
            </a:r>
            <a:r>
              <a:rPr lang="en-US" dirty="0" err="1"/>
              <a:t>bào</a:t>
            </a:r>
            <a:r>
              <a:rPr lang="en-US" dirty="0"/>
              <a:t> </a:t>
            </a:r>
            <a:r>
              <a:rPr lang="en-US" dirty="0" err="1"/>
              <a:t>não</a:t>
            </a:r>
            <a:r>
              <a:rPr lang="en-US" dirty="0"/>
              <a:t>.</a:t>
            </a:r>
          </a:p>
        </p:txBody>
      </p:sp>
    </p:spTree>
    <p:extLst>
      <p:ext uri="{BB962C8B-B14F-4D97-AF65-F5344CB8AC3E}">
        <p14:creationId xmlns:p14="http://schemas.microsoft.com/office/powerpoint/2010/main" val="4267084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en-US" dirty="0"/>
              <a:t>- </a:t>
            </a:r>
            <a:r>
              <a:rPr lang="en-US" dirty="0" err="1"/>
              <a:t>Đảm</a:t>
            </a:r>
            <a:r>
              <a:rPr lang="en-US" dirty="0"/>
              <a:t> </a:t>
            </a:r>
            <a:r>
              <a:rPr lang="en-US" dirty="0" err="1"/>
              <a:t>bảo</a:t>
            </a:r>
            <a:r>
              <a:rPr lang="en-US" dirty="0"/>
              <a:t> </a:t>
            </a:r>
            <a:r>
              <a:rPr lang="en-US" dirty="0" err="1"/>
              <a:t>môi</a:t>
            </a:r>
            <a:r>
              <a:rPr lang="en-US" dirty="0"/>
              <a:t> </a:t>
            </a:r>
            <a:r>
              <a:rPr lang="en-US" dirty="0" err="1"/>
              <a:t>trường</a:t>
            </a:r>
            <a:r>
              <a:rPr lang="en-US" dirty="0"/>
              <a:t> </a:t>
            </a:r>
            <a:r>
              <a:rPr lang="en-US" dirty="0" err="1"/>
              <a:t>xung</a:t>
            </a:r>
            <a:r>
              <a:rPr lang="en-US" dirty="0"/>
              <a:t> </a:t>
            </a:r>
            <a:r>
              <a:rPr lang="en-US" dirty="0" err="1"/>
              <a:t>quanh</a:t>
            </a:r>
            <a:r>
              <a:rPr lang="en-US" dirty="0"/>
              <a:t> </a:t>
            </a:r>
            <a:r>
              <a:rPr lang="en-US" dirty="0" err="1"/>
              <a:t>yên</a:t>
            </a:r>
            <a:r>
              <a:rPr lang="en-US" dirty="0"/>
              <a:t> </a:t>
            </a:r>
            <a:r>
              <a:rPr lang="en-US" dirty="0" err="1"/>
              <a:t>tĩnh</a:t>
            </a:r>
            <a:r>
              <a:rPr lang="en-US" dirty="0"/>
              <a:t>, </a:t>
            </a:r>
            <a:r>
              <a:rPr lang="en-US" dirty="0" err="1"/>
              <a:t>hạn</a:t>
            </a:r>
            <a:r>
              <a:rPr lang="en-US" dirty="0"/>
              <a:t> </a:t>
            </a:r>
            <a:r>
              <a:rPr lang="en-US" dirty="0" err="1"/>
              <a:t>chế</a:t>
            </a:r>
            <a:r>
              <a:rPr lang="en-US" dirty="0"/>
              <a:t> </a:t>
            </a:r>
            <a:r>
              <a:rPr lang="en-US" dirty="0" err="1"/>
              <a:t>tiếng</a:t>
            </a:r>
            <a:r>
              <a:rPr lang="en-US" dirty="0"/>
              <a:t> </a:t>
            </a:r>
            <a:r>
              <a:rPr lang="en-US" dirty="0" err="1"/>
              <a:t>ồn</a:t>
            </a:r>
            <a:r>
              <a:rPr lang="en-US" dirty="0"/>
              <a:t>, </a:t>
            </a:r>
            <a:r>
              <a:rPr lang="en-US" dirty="0" err="1"/>
              <a:t>tránh</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có</a:t>
            </a:r>
            <a:r>
              <a:rPr lang="en-US" dirty="0"/>
              <a:t> </a:t>
            </a:r>
            <a:r>
              <a:rPr lang="en-US" dirty="0" err="1"/>
              <a:t>thể</a:t>
            </a:r>
            <a:r>
              <a:rPr lang="en-US" dirty="0"/>
              <a:t> </a:t>
            </a:r>
            <a:r>
              <a:rPr lang="en-US" dirty="0" err="1"/>
              <a:t>gây</a:t>
            </a:r>
            <a:r>
              <a:rPr lang="en-US" dirty="0"/>
              <a:t> </a:t>
            </a:r>
            <a:r>
              <a:rPr lang="en-US" dirty="0" err="1"/>
              <a:t>tăng</a:t>
            </a:r>
            <a:r>
              <a:rPr lang="en-US" dirty="0"/>
              <a:t> </a:t>
            </a:r>
            <a:r>
              <a:rPr lang="en-US" dirty="0" err="1"/>
              <a:t>áp</a:t>
            </a:r>
            <a:r>
              <a:rPr lang="en-US" dirty="0"/>
              <a:t> </a:t>
            </a:r>
            <a:r>
              <a:rPr lang="en-US" dirty="0" err="1"/>
              <a:t>lực</a:t>
            </a:r>
            <a:r>
              <a:rPr lang="en-US" dirty="0"/>
              <a:t> </a:t>
            </a:r>
            <a:r>
              <a:rPr lang="en-US" dirty="0" err="1"/>
              <a:t>nội</a:t>
            </a:r>
            <a:r>
              <a:rPr lang="en-US" dirty="0"/>
              <a:t> </a:t>
            </a:r>
            <a:r>
              <a:rPr lang="en-US" dirty="0" err="1"/>
              <a:t>sọ</a:t>
            </a:r>
            <a:r>
              <a:rPr lang="en-US" dirty="0"/>
              <a:t> </a:t>
            </a:r>
            <a:r>
              <a:rPr lang="en-US" dirty="0" err="1"/>
              <a:t>cho</a:t>
            </a:r>
            <a:r>
              <a:rPr lang="en-US" dirty="0"/>
              <a:t> NB </a:t>
            </a:r>
            <a:r>
              <a:rPr lang="en-US" dirty="0" err="1"/>
              <a:t>như</a:t>
            </a:r>
            <a:r>
              <a:rPr lang="en-US" dirty="0"/>
              <a:t> </a:t>
            </a:r>
            <a:r>
              <a:rPr lang="en-US" dirty="0" err="1"/>
              <a:t>hạn</a:t>
            </a:r>
            <a:r>
              <a:rPr lang="en-US" dirty="0"/>
              <a:t> </a:t>
            </a:r>
            <a:r>
              <a:rPr lang="en-US" dirty="0" err="1"/>
              <a:t>chế</a:t>
            </a:r>
            <a:r>
              <a:rPr lang="en-US" dirty="0"/>
              <a:t> NB ho...</a:t>
            </a:r>
          </a:p>
          <a:p>
            <a:pPr>
              <a:lnSpc>
                <a:spcPct val="150000"/>
              </a:lnSpc>
            </a:pPr>
            <a:r>
              <a:rPr lang="en-US" dirty="0"/>
              <a:t>- Theo </a:t>
            </a:r>
            <a:r>
              <a:rPr lang="en-US" dirty="0" err="1"/>
              <a:t>dõi</a:t>
            </a:r>
            <a:r>
              <a:rPr lang="en-US" dirty="0"/>
              <a:t> </a:t>
            </a:r>
            <a:r>
              <a:rPr lang="en-US" dirty="0" err="1"/>
              <a:t>sát</a:t>
            </a:r>
            <a:r>
              <a:rPr lang="en-US" dirty="0"/>
              <a:t>:</a:t>
            </a:r>
          </a:p>
          <a:p>
            <a:pPr>
              <a:lnSpc>
                <a:spcPct val="150000"/>
              </a:lnSpc>
            </a:pPr>
            <a:r>
              <a:rPr lang="en-US" dirty="0"/>
              <a:t>+ </a:t>
            </a:r>
            <a:r>
              <a:rPr lang="en-US" dirty="0" err="1"/>
              <a:t>Mạch</a:t>
            </a:r>
            <a:r>
              <a:rPr lang="en-US" dirty="0"/>
              <a:t>, </a:t>
            </a:r>
            <a:r>
              <a:rPr lang="en-US" dirty="0" err="1"/>
              <a:t>huyết</a:t>
            </a:r>
            <a:r>
              <a:rPr lang="en-US" dirty="0"/>
              <a:t> </a:t>
            </a:r>
            <a:r>
              <a:rPr lang="en-US" dirty="0" err="1"/>
              <a:t>áp</a:t>
            </a:r>
            <a:r>
              <a:rPr lang="en-US" dirty="0"/>
              <a:t>: </a:t>
            </a:r>
          </a:p>
          <a:p>
            <a:pPr>
              <a:lnSpc>
                <a:spcPct val="150000"/>
              </a:lnSpc>
            </a:pPr>
            <a:r>
              <a:rPr lang="en-US" dirty="0"/>
              <a:t>+ </a:t>
            </a:r>
            <a:r>
              <a:rPr lang="en-US" dirty="0" err="1"/>
              <a:t>Tình</a:t>
            </a:r>
            <a:r>
              <a:rPr lang="en-US" dirty="0"/>
              <a:t> </a:t>
            </a:r>
            <a:r>
              <a:rPr lang="en-US" dirty="0" err="1"/>
              <a:t>trạng</a:t>
            </a:r>
            <a:r>
              <a:rPr lang="en-US" dirty="0"/>
              <a:t> ý </a:t>
            </a:r>
            <a:r>
              <a:rPr lang="en-US" dirty="0" err="1"/>
              <a:t>thức</a:t>
            </a:r>
            <a:r>
              <a:rPr lang="en-US" dirty="0"/>
              <a:t>, </a:t>
            </a:r>
            <a:r>
              <a:rPr lang="en-US" dirty="0" err="1"/>
              <a:t>thân</a:t>
            </a:r>
            <a:r>
              <a:rPr lang="en-US" dirty="0"/>
              <a:t> </a:t>
            </a:r>
            <a:r>
              <a:rPr lang="en-US" dirty="0" err="1"/>
              <a:t>nhiệt</a:t>
            </a:r>
            <a:r>
              <a:rPr lang="en-US" dirty="0"/>
              <a:t>, </a:t>
            </a:r>
            <a:r>
              <a:rPr lang="en-US" dirty="0" err="1"/>
              <a:t>tình</a:t>
            </a:r>
            <a:r>
              <a:rPr lang="en-US" dirty="0"/>
              <a:t> </a:t>
            </a:r>
            <a:r>
              <a:rPr lang="en-US" dirty="0" err="1"/>
              <a:t>trạng</a:t>
            </a:r>
            <a:r>
              <a:rPr lang="en-US" dirty="0"/>
              <a:t> </a:t>
            </a:r>
            <a:r>
              <a:rPr lang="en-US" dirty="0" err="1"/>
              <a:t>hô</a:t>
            </a:r>
            <a:r>
              <a:rPr lang="en-US" dirty="0"/>
              <a:t> </a:t>
            </a:r>
            <a:r>
              <a:rPr lang="en-US" dirty="0" err="1"/>
              <a:t>hấp</a:t>
            </a:r>
            <a:r>
              <a:rPr lang="en-US" dirty="0"/>
              <a:t>, SpO</a:t>
            </a:r>
            <a:r>
              <a:rPr lang="en-US" baseline="-25000" dirty="0"/>
              <a:t>2</a:t>
            </a:r>
            <a:r>
              <a:rPr lang="en-US" dirty="0"/>
              <a:t>, </a:t>
            </a:r>
            <a:r>
              <a:rPr lang="en-US" dirty="0" err="1"/>
              <a:t>đường</a:t>
            </a:r>
            <a:r>
              <a:rPr lang="en-US" dirty="0"/>
              <a:t> </a:t>
            </a:r>
            <a:r>
              <a:rPr lang="en-US" dirty="0" err="1"/>
              <a:t>máu</a:t>
            </a:r>
            <a:r>
              <a:rPr lang="en-US" dirty="0"/>
              <a:t>.</a:t>
            </a:r>
          </a:p>
          <a:p>
            <a:pPr>
              <a:lnSpc>
                <a:spcPct val="150000"/>
              </a:lnSpc>
            </a:pPr>
            <a:endParaRPr lang="en-US" dirty="0"/>
          </a:p>
        </p:txBody>
      </p:sp>
    </p:spTree>
    <p:extLst>
      <p:ext uri="{BB962C8B-B14F-4D97-AF65-F5344CB8AC3E}">
        <p14:creationId xmlns:p14="http://schemas.microsoft.com/office/powerpoint/2010/main" val="1592875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pPr>
              <a:lnSpc>
                <a:spcPct val="150000"/>
              </a:lnSpc>
            </a:pPr>
            <a:r>
              <a:rPr lang="en-US" i="1" dirty="0" err="1"/>
              <a:t>Cải</a:t>
            </a:r>
            <a:r>
              <a:rPr lang="en-US" i="1" dirty="0"/>
              <a:t> </a:t>
            </a:r>
            <a:r>
              <a:rPr lang="en-US" i="1" dirty="0" err="1"/>
              <a:t>thiện</a:t>
            </a:r>
            <a:r>
              <a:rPr lang="en-US" i="1" dirty="0"/>
              <a:t> </a:t>
            </a:r>
            <a:r>
              <a:rPr lang="en-US" i="1" dirty="0" err="1"/>
              <a:t>khả</a:t>
            </a:r>
            <a:r>
              <a:rPr lang="en-US" i="1" dirty="0"/>
              <a:t> </a:t>
            </a:r>
            <a:r>
              <a:rPr lang="en-US" i="1" dirty="0" err="1"/>
              <a:t>năng</a:t>
            </a:r>
            <a:r>
              <a:rPr lang="en-US" i="1" dirty="0"/>
              <a:t> </a:t>
            </a:r>
            <a:r>
              <a:rPr lang="en-US" i="1" dirty="0" err="1"/>
              <a:t>vận</a:t>
            </a:r>
            <a:r>
              <a:rPr lang="en-US" i="1" dirty="0"/>
              <a:t> </a:t>
            </a:r>
            <a:r>
              <a:rPr lang="en-US" i="1" dirty="0" err="1"/>
              <a:t>động</a:t>
            </a:r>
            <a:endParaRPr lang="en-US" dirty="0"/>
          </a:p>
          <a:p>
            <a:pPr>
              <a:lnSpc>
                <a:spcPct val="150000"/>
              </a:lnSpc>
            </a:pPr>
            <a:r>
              <a:rPr lang="en-US" dirty="0"/>
              <a:t>- </a:t>
            </a:r>
            <a:r>
              <a:rPr lang="en-US" dirty="0" err="1"/>
              <a:t>Xoa</a:t>
            </a:r>
            <a:r>
              <a:rPr lang="en-US" dirty="0"/>
              <a:t> </a:t>
            </a:r>
            <a:r>
              <a:rPr lang="en-US" dirty="0" err="1"/>
              <a:t>bóp</a:t>
            </a:r>
            <a:r>
              <a:rPr lang="en-US" dirty="0"/>
              <a:t>, </a:t>
            </a:r>
            <a:r>
              <a:rPr lang="en-US" dirty="0" err="1"/>
              <a:t>vận</a:t>
            </a:r>
            <a:r>
              <a:rPr lang="en-US" dirty="0"/>
              <a:t> </a:t>
            </a:r>
            <a:r>
              <a:rPr lang="en-US" dirty="0" err="1"/>
              <a:t>động</a:t>
            </a:r>
            <a:r>
              <a:rPr lang="en-US" dirty="0"/>
              <a:t> </a:t>
            </a:r>
            <a:r>
              <a:rPr lang="en-US" dirty="0" err="1"/>
              <a:t>phục</a:t>
            </a:r>
            <a:r>
              <a:rPr lang="en-US" dirty="0"/>
              <a:t> </a:t>
            </a:r>
            <a:r>
              <a:rPr lang="en-US" dirty="0" err="1"/>
              <a:t>hồi</a:t>
            </a:r>
            <a:r>
              <a:rPr lang="en-US" dirty="0"/>
              <a:t> </a:t>
            </a:r>
            <a:r>
              <a:rPr lang="en-US" dirty="0" err="1"/>
              <a:t>chức</a:t>
            </a:r>
            <a:r>
              <a:rPr lang="en-US" dirty="0"/>
              <a:t> </a:t>
            </a:r>
            <a:r>
              <a:rPr lang="en-US" dirty="0" err="1"/>
              <a:t>năng</a:t>
            </a:r>
            <a:r>
              <a:rPr lang="en-US" dirty="0"/>
              <a:t> </a:t>
            </a:r>
            <a:r>
              <a:rPr lang="en-US" dirty="0" err="1"/>
              <a:t>ngay</a:t>
            </a:r>
            <a:r>
              <a:rPr lang="en-US" dirty="0"/>
              <a:t> </a:t>
            </a:r>
            <a:r>
              <a:rPr lang="en-US" dirty="0" err="1"/>
              <a:t>khi</a:t>
            </a:r>
            <a:r>
              <a:rPr lang="en-US" dirty="0"/>
              <a:t> </a:t>
            </a:r>
            <a:r>
              <a:rPr lang="en-US" dirty="0" err="1"/>
              <a:t>tình</a:t>
            </a:r>
            <a:r>
              <a:rPr lang="en-US" dirty="0"/>
              <a:t> </a:t>
            </a:r>
            <a:r>
              <a:rPr lang="en-US" dirty="0" err="1"/>
              <a:t>trạng</a:t>
            </a:r>
            <a:r>
              <a:rPr lang="en-US" dirty="0"/>
              <a:t> NB </a:t>
            </a:r>
            <a:r>
              <a:rPr lang="en-US" dirty="0" err="1"/>
              <a:t>cho</a:t>
            </a:r>
            <a:r>
              <a:rPr lang="en-US" dirty="0"/>
              <a:t> </a:t>
            </a:r>
            <a:r>
              <a:rPr lang="en-US" dirty="0" err="1"/>
              <a:t>phép</a:t>
            </a:r>
            <a:r>
              <a:rPr lang="en-US" dirty="0"/>
              <a:t>.</a:t>
            </a:r>
          </a:p>
          <a:p>
            <a:pPr>
              <a:lnSpc>
                <a:spcPct val="150000"/>
              </a:lnSpc>
            </a:pPr>
            <a:r>
              <a:rPr lang="en-US" dirty="0"/>
              <a:t>- </a:t>
            </a:r>
            <a:r>
              <a:rPr lang="en-US" dirty="0" err="1"/>
              <a:t>Khuyến</a:t>
            </a:r>
            <a:r>
              <a:rPr lang="en-US" dirty="0"/>
              <a:t> </a:t>
            </a:r>
            <a:r>
              <a:rPr lang="en-US" dirty="0" err="1"/>
              <a:t>khích</a:t>
            </a:r>
            <a:r>
              <a:rPr lang="en-US" dirty="0"/>
              <a:t> NB </a:t>
            </a:r>
            <a:r>
              <a:rPr lang="en-US" dirty="0" err="1"/>
              <a:t>tự</a:t>
            </a:r>
            <a:r>
              <a:rPr lang="en-US" dirty="0"/>
              <a:t> </a:t>
            </a:r>
            <a:r>
              <a:rPr lang="en-US" dirty="0" err="1"/>
              <a:t>làm</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tự</a:t>
            </a:r>
            <a:r>
              <a:rPr lang="en-US" dirty="0"/>
              <a:t> </a:t>
            </a:r>
            <a:r>
              <a:rPr lang="en-US" dirty="0" err="1"/>
              <a:t>chăm</a:t>
            </a:r>
            <a:r>
              <a:rPr lang="en-US" dirty="0"/>
              <a:t> </a:t>
            </a:r>
            <a:r>
              <a:rPr lang="en-US" dirty="0" err="1"/>
              <a:t>sóc</a:t>
            </a:r>
            <a:r>
              <a:rPr lang="en-US" dirty="0"/>
              <a:t> </a:t>
            </a:r>
            <a:r>
              <a:rPr lang="en-US" dirty="0" err="1"/>
              <a:t>như</a:t>
            </a:r>
            <a:r>
              <a:rPr lang="en-US" dirty="0"/>
              <a:t> </a:t>
            </a:r>
            <a:r>
              <a:rPr lang="en-US" dirty="0" err="1"/>
              <a:t>vệ</a:t>
            </a:r>
            <a:r>
              <a:rPr lang="en-US" dirty="0"/>
              <a:t> </a:t>
            </a:r>
            <a:r>
              <a:rPr lang="en-US" dirty="0" err="1"/>
              <a:t>sinh</a:t>
            </a:r>
            <a:r>
              <a:rPr lang="en-US" dirty="0"/>
              <a:t> </a:t>
            </a:r>
            <a:r>
              <a:rPr lang="en-US" dirty="0" err="1"/>
              <a:t>răng</a:t>
            </a:r>
            <a:r>
              <a:rPr lang="en-US" dirty="0"/>
              <a:t> </a:t>
            </a:r>
            <a:r>
              <a:rPr lang="en-US" dirty="0" err="1"/>
              <a:t>miệng</a:t>
            </a:r>
            <a:r>
              <a:rPr lang="en-US" dirty="0"/>
              <a:t>, </a:t>
            </a:r>
            <a:r>
              <a:rPr lang="en-US" dirty="0" err="1"/>
              <a:t>mặc</a:t>
            </a:r>
            <a:r>
              <a:rPr lang="en-US" dirty="0"/>
              <a:t> </a:t>
            </a:r>
            <a:r>
              <a:rPr lang="en-US" dirty="0" err="1"/>
              <a:t>quần</a:t>
            </a:r>
            <a:r>
              <a:rPr lang="en-US" dirty="0"/>
              <a:t> </a:t>
            </a:r>
            <a:r>
              <a:rPr lang="en-US" dirty="0" err="1"/>
              <a:t>áo</a:t>
            </a:r>
            <a:r>
              <a:rPr lang="en-US" dirty="0"/>
              <a:t>...</a:t>
            </a:r>
            <a:r>
              <a:rPr lang="en-US" dirty="0" err="1"/>
              <a:t>càng</a:t>
            </a:r>
            <a:r>
              <a:rPr lang="en-US" dirty="0"/>
              <a:t> </a:t>
            </a:r>
            <a:r>
              <a:rPr lang="en-US" dirty="0" err="1"/>
              <a:t>nhiều</a:t>
            </a:r>
            <a:r>
              <a:rPr lang="en-US" dirty="0"/>
              <a:t> </a:t>
            </a:r>
            <a:r>
              <a:rPr lang="en-US" dirty="0" err="1"/>
              <a:t>càng</a:t>
            </a:r>
            <a:r>
              <a:rPr lang="en-US" dirty="0"/>
              <a:t> </a:t>
            </a:r>
            <a:r>
              <a:rPr lang="en-US" dirty="0" err="1"/>
              <a:t>tốt</a:t>
            </a:r>
            <a:r>
              <a:rPr lang="en-US" dirty="0"/>
              <a:t>. </a:t>
            </a:r>
            <a:r>
              <a:rPr lang="en-US" dirty="0" err="1"/>
              <a:t>Chỉ</a:t>
            </a:r>
            <a:r>
              <a:rPr lang="en-US" dirty="0"/>
              <a:t> </a:t>
            </a:r>
            <a:r>
              <a:rPr lang="en-US" dirty="0" err="1"/>
              <a:t>trợ</a:t>
            </a:r>
            <a:r>
              <a:rPr lang="en-US" dirty="0"/>
              <a:t> </a:t>
            </a:r>
            <a:r>
              <a:rPr lang="en-US" dirty="0" err="1"/>
              <a:t>giúp</a:t>
            </a:r>
            <a:r>
              <a:rPr lang="en-US" dirty="0"/>
              <a:t> </a:t>
            </a:r>
            <a:r>
              <a:rPr lang="en-US" dirty="0" err="1"/>
              <a:t>khi</a:t>
            </a:r>
            <a:r>
              <a:rPr lang="en-US" dirty="0"/>
              <a:t> NB </a:t>
            </a:r>
            <a:r>
              <a:rPr lang="en-US" dirty="0" err="1"/>
              <a:t>không</a:t>
            </a:r>
            <a:r>
              <a:rPr lang="en-US" dirty="0"/>
              <a:t> </a:t>
            </a:r>
            <a:r>
              <a:rPr lang="en-US" dirty="0" err="1"/>
              <a:t>tự</a:t>
            </a:r>
            <a:r>
              <a:rPr lang="en-US" dirty="0"/>
              <a:t> </a:t>
            </a:r>
            <a:r>
              <a:rPr lang="en-US" dirty="0" err="1"/>
              <a:t>làm</a:t>
            </a:r>
            <a:r>
              <a:rPr lang="en-US" dirty="0"/>
              <a:t> </a:t>
            </a:r>
            <a:r>
              <a:rPr lang="en-US" dirty="0" err="1"/>
              <a:t>được</a:t>
            </a:r>
            <a:r>
              <a:rPr lang="en-US" dirty="0"/>
              <a:t>.</a:t>
            </a:r>
          </a:p>
          <a:p>
            <a:pPr>
              <a:lnSpc>
                <a:spcPct val="150000"/>
              </a:lnSpc>
            </a:pPr>
            <a:endParaRPr lang="en-US" dirty="0"/>
          </a:p>
        </p:txBody>
      </p:sp>
    </p:spTree>
    <p:extLst>
      <p:ext uri="{BB962C8B-B14F-4D97-AF65-F5344CB8AC3E}">
        <p14:creationId xmlns:p14="http://schemas.microsoft.com/office/powerpoint/2010/main" val="1450236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fontScale="92500"/>
          </a:bodyPr>
          <a:lstStyle/>
          <a:p>
            <a:pPr>
              <a:lnSpc>
                <a:spcPct val="150000"/>
              </a:lnSpc>
            </a:pPr>
            <a:r>
              <a:rPr lang="en-US" i="1" dirty="0" err="1"/>
              <a:t>Cải</a:t>
            </a:r>
            <a:r>
              <a:rPr lang="en-US" i="1" dirty="0"/>
              <a:t> </a:t>
            </a:r>
            <a:r>
              <a:rPr lang="en-US" i="1" dirty="0" err="1"/>
              <a:t>thiện</a:t>
            </a:r>
            <a:r>
              <a:rPr lang="en-US" i="1" dirty="0"/>
              <a:t> </a:t>
            </a:r>
            <a:r>
              <a:rPr lang="en-US" i="1" dirty="0" err="1"/>
              <a:t>khả</a:t>
            </a:r>
            <a:r>
              <a:rPr lang="en-US" i="1" dirty="0"/>
              <a:t> </a:t>
            </a:r>
            <a:r>
              <a:rPr lang="en-US" i="1" dirty="0" err="1"/>
              <a:t>năng</a:t>
            </a:r>
            <a:r>
              <a:rPr lang="en-US" i="1" dirty="0"/>
              <a:t> </a:t>
            </a:r>
            <a:r>
              <a:rPr lang="en-US" i="1" dirty="0" err="1"/>
              <a:t>giao</a:t>
            </a:r>
            <a:r>
              <a:rPr lang="en-US" i="1" dirty="0"/>
              <a:t> </a:t>
            </a:r>
            <a:r>
              <a:rPr lang="en-US" i="1" dirty="0" err="1"/>
              <a:t>tiếp</a:t>
            </a:r>
            <a:endParaRPr lang="en-US" dirty="0"/>
          </a:p>
          <a:p>
            <a:pPr>
              <a:lnSpc>
                <a:spcPct val="150000"/>
              </a:lnSpc>
            </a:pPr>
            <a:r>
              <a:rPr lang="en-US" dirty="0"/>
              <a:t>- </a:t>
            </a:r>
            <a:r>
              <a:rPr lang="en-US" dirty="0" err="1"/>
              <a:t>Trước</a:t>
            </a:r>
            <a:r>
              <a:rPr lang="en-US" dirty="0"/>
              <a:t> </a:t>
            </a:r>
            <a:r>
              <a:rPr lang="en-US" dirty="0" err="1"/>
              <a:t>hết</a:t>
            </a:r>
            <a:r>
              <a:rPr lang="en-US" dirty="0"/>
              <a:t> </a:t>
            </a:r>
            <a:r>
              <a:rPr lang="en-US" dirty="0" err="1"/>
              <a:t>cần</a:t>
            </a:r>
            <a:r>
              <a:rPr lang="en-US" dirty="0"/>
              <a:t> </a:t>
            </a:r>
            <a:r>
              <a:rPr lang="en-US" dirty="0" err="1"/>
              <a:t>thay</a:t>
            </a:r>
            <a:r>
              <a:rPr lang="en-US" dirty="0"/>
              <a:t> </a:t>
            </a:r>
            <a:r>
              <a:rPr lang="en-US" dirty="0" err="1"/>
              <a:t>đổi</a:t>
            </a:r>
            <a:r>
              <a:rPr lang="en-US" dirty="0"/>
              <a:t> </a:t>
            </a:r>
            <a:r>
              <a:rPr lang="en-US" dirty="0" err="1"/>
              <a:t>cách</a:t>
            </a:r>
            <a:r>
              <a:rPr lang="en-US" dirty="0"/>
              <a:t> </a:t>
            </a:r>
            <a:r>
              <a:rPr lang="en-US" dirty="0" err="1"/>
              <a:t>thông</a:t>
            </a:r>
            <a:r>
              <a:rPr lang="en-US" dirty="0"/>
              <a:t> tin </a:t>
            </a:r>
            <a:r>
              <a:rPr lang="en-US" dirty="0" err="1"/>
              <a:t>với</a:t>
            </a:r>
            <a:r>
              <a:rPr lang="en-US" dirty="0"/>
              <a:t> NB </a:t>
            </a:r>
            <a:r>
              <a:rPr lang="en-US" dirty="0" err="1"/>
              <a:t>bằng</a:t>
            </a:r>
            <a:r>
              <a:rPr lang="en-US" dirty="0"/>
              <a:t> </a:t>
            </a:r>
            <a:r>
              <a:rPr lang="en-US" dirty="0" err="1"/>
              <a:t>các</a:t>
            </a:r>
            <a:r>
              <a:rPr lang="en-US" dirty="0"/>
              <a:t> </a:t>
            </a:r>
            <a:r>
              <a:rPr lang="en-US" dirty="0" err="1"/>
              <a:t>phương</a:t>
            </a:r>
            <a:r>
              <a:rPr lang="en-US" dirty="0"/>
              <a:t> </a:t>
            </a:r>
            <a:r>
              <a:rPr lang="en-US" dirty="0" err="1"/>
              <a:t>pháp</a:t>
            </a:r>
            <a:r>
              <a:rPr lang="en-US" dirty="0"/>
              <a:t> </a:t>
            </a:r>
            <a:r>
              <a:rPr lang="en-US" dirty="0" err="1"/>
              <a:t>thông</a:t>
            </a:r>
            <a:r>
              <a:rPr lang="en-US" dirty="0"/>
              <a:t> tin </a:t>
            </a:r>
            <a:r>
              <a:rPr lang="en-US" dirty="0" err="1"/>
              <a:t>không</a:t>
            </a:r>
            <a:r>
              <a:rPr lang="en-US" dirty="0"/>
              <a:t> </a:t>
            </a:r>
            <a:r>
              <a:rPr lang="en-US" dirty="0" err="1"/>
              <a:t>lời</a:t>
            </a:r>
            <a:r>
              <a:rPr lang="en-US" dirty="0"/>
              <a:t> qua </a:t>
            </a:r>
            <a:r>
              <a:rPr lang="en-US" dirty="0" err="1"/>
              <a:t>dùng</a:t>
            </a:r>
            <a:r>
              <a:rPr lang="en-US" dirty="0"/>
              <a:t> </a:t>
            </a:r>
            <a:r>
              <a:rPr lang="en-US" dirty="0" err="1"/>
              <a:t>hình</a:t>
            </a:r>
            <a:r>
              <a:rPr lang="en-US" dirty="0"/>
              <a:t> </a:t>
            </a:r>
            <a:r>
              <a:rPr lang="en-US" dirty="0" err="1"/>
              <a:t>ảnh</a:t>
            </a:r>
            <a:r>
              <a:rPr lang="en-US" dirty="0"/>
              <a:t>, </a:t>
            </a:r>
            <a:r>
              <a:rPr lang="en-US" dirty="0" err="1"/>
              <a:t>chữ</a:t>
            </a:r>
            <a:r>
              <a:rPr lang="en-US" dirty="0"/>
              <a:t> </a:t>
            </a:r>
            <a:r>
              <a:rPr lang="en-US" dirty="0" err="1"/>
              <a:t>viết</a:t>
            </a:r>
            <a:r>
              <a:rPr lang="en-US" dirty="0"/>
              <a:t>, </a:t>
            </a:r>
            <a:r>
              <a:rPr lang="en-US" dirty="0" err="1"/>
              <a:t>ra</a:t>
            </a:r>
            <a:r>
              <a:rPr lang="en-US" dirty="0"/>
              <a:t> </a:t>
            </a:r>
            <a:r>
              <a:rPr lang="en-US" dirty="0" err="1"/>
              <a:t>hiệu</a:t>
            </a:r>
            <a:r>
              <a:rPr lang="en-US" dirty="0"/>
              <a:t> </a:t>
            </a:r>
            <a:r>
              <a:rPr lang="en-US" dirty="0" err="1"/>
              <a:t>nếu</a:t>
            </a:r>
            <a:r>
              <a:rPr lang="en-US" dirty="0"/>
              <a:t> </a:t>
            </a:r>
            <a:r>
              <a:rPr lang="en-US" dirty="0" err="1"/>
              <a:t>không</a:t>
            </a:r>
            <a:r>
              <a:rPr lang="en-US" dirty="0"/>
              <a:t> </a:t>
            </a:r>
            <a:r>
              <a:rPr lang="en-US" dirty="0" err="1"/>
              <a:t>liệt</a:t>
            </a:r>
            <a:r>
              <a:rPr lang="en-US" dirty="0"/>
              <a:t> </a:t>
            </a:r>
            <a:r>
              <a:rPr lang="en-US" dirty="0" err="1"/>
              <a:t>tay</a:t>
            </a:r>
            <a:r>
              <a:rPr lang="en-US" dirty="0"/>
              <a:t>.</a:t>
            </a:r>
          </a:p>
          <a:p>
            <a:pPr>
              <a:lnSpc>
                <a:spcPct val="150000"/>
              </a:lnSpc>
            </a:pPr>
            <a:r>
              <a:rPr lang="en-US" dirty="0"/>
              <a:t>- </a:t>
            </a:r>
            <a:r>
              <a:rPr lang="en-US" dirty="0" err="1"/>
              <a:t>Sau</a:t>
            </a:r>
            <a:r>
              <a:rPr lang="en-US" dirty="0"/>
              <a:t> </a:t>
            </a:r>
            <a:r>
              <a:rPr lang="en-US" dirty="0" err="1"/>
              <a:t>đó</a:t>
            </a:r>
            <a:r>
              <a:rPr lang="en-US" dirty="0"/>
              <a:t> </a:t>
            </a:r>
            <a:r>
              <a:rPr lang="en-US" dirty="0" err="1"/>
              <a:t>là</a:t>
            </a:r>
            <a:r>
              <a:rPr lang="en-US" dirty="0"/>
              <a:t> </a:t>
            </a:r>
            <a:r>
              <a:rPr lang="en-US" dirty="0" err="1"/>
              <a:t>luyện</a:t>
            </a:r>
            <a:r>
              <a:rPr lang="en-US" dirty="0"/>
              <a:t> </a:t>
            </a:r>
            <a:r>
              <a:rPr lang="en-US" dirty="0" err="1"/>
              <a:t>tập</a:t>
            </a:r>
            <a:r>
              <a:rPr lang="en-US" dirty="0"/>
              <a:t> </a:t>
            </a:r>
            <a:r>
              <a:rPr lang="en-US" dirty="0" err="1"/>
              <a:t>phát</a:t>
            </a:r>
            <a:r>
              <a:rPr lang="en-US" dirty="0"/>
              <a:t> </a:t>
            </a:r>
            <a:r>
              <a:rPr lang="en-US" dirty="0" err="1"/>
              <a:t>âm</a:t>
            </a:r>
            <a:r>
              <a:rPr lang="en-US" dirty="0"/>
              <a:t>: </a:t>
            </a:r>
            <a:r>
              <a:rPr lang="en-US" dirty="0" err="1"/>
              <a:t>nguyên</a:t>
            </a:r>
            <a:r>
              <a:rPr lang="en-US" dirty="0"/>
              <a:t> </a:t>
            </a:r>
            <a:r>
              <a:rPr lang="en-US" dirty="0" err="1"/>
              <a:t>tắc</a:t>
            </a:r>
            <a:r>
              <a:rPr lang="en-US" dirty="0"/>
              <a:t> </a:t>
            </a:r>
            <a:r>
              <a:rPr lang="en-US" dirty="0" err="1"/>
              <a:t>là</a:t>
            </a:r>
            <a:r>
              <a:rPr lang="en-US" dirty="0"/>
              <a:t> </a:t>
            </a:r>
            <a:r>
              <a:rPr lang="en-US" dirty="0" err="1"/>
              <a:t>luyện</a:t>
            </a:r>
            <a:r>
              <a:rPr lang="en-US" dirty="0"/>
              <a:t> </a:t>
            </a:r>
            <a:r>
              <a:rPr lang="en-US" dirty="0" err="1"/>
              <a:t>từng</a:t>
            </a:r>
            <a:r>
              <a:rPr lang="en-US" dirty="0"/>
              <a:t> </a:t>
            </a:r>
            <a:r>
              <a:rPr lang="en-US" dirty="0" err="1"/>
              <a:t>từ</a:t>
            </a:r>
            <a:r>
              <a:rPr lang="en-US" dirty="0"/>
              <a:t>, </a:t>
            </a:r>
            <a:r>
              <a:rPr lang="en-US" dirty="0" err="1"/>
              <a:t>cụm</a:t>
            </a:r>
            <a:r>
              <a:rPr lang="en-US" dirty="0"/>
              <a:t> </a:t>
            </a:r>
            <a:r>
              <a:rPr lang="en-US" dirty="0" err="1"/>
              <a:t>từ</a:t>
            </a:r>
            <a:r>
              <a:rPr lang="en-US" dirty="0"/>
              <a:t>; </a:t>
            </a:r>
            <a:r>
              <a:rPr lang="en-US" dirty="0" err="1"/>
              <a:t>câu</a:t>
            </a:r>
            <a:r>
              <a:rPr lang="en-US" dirty="0"/>
              <a:t> </a:t>
            </a:r>
            <a:r>
              <a:rPr lang="en-US" dirty="0" err="1"/>
              <a:t>ngắn</a:t>
            </a:r>
            <a:r>
              <a:rPr lang="en-US" dirty="0"/>
              <a:t>, </a:t>
            </a:r>
            <a:r>
              <a:rPr lang="en-US" dirty="0" err="1"/>
              <a:t>câu</a:t>
            </a:r>
            <a:r>
              <a:rPr lang="en-US" dirty="0"/>
              <a:t> </a:t>
            </a:r>
            <a:r>
              <a:rPr lang="en-US" dirty="0" err="1"/>
              <a:t>dài</a:t>
            </a:r>
            <a:r>
              <a:rPr lang="en-US" dirty="0"/>
              <a:t> </a:t>
            </a:r>
            <a:r>
              <a:rPr lang="en-US" dirty="0" err="1"/>
              <a:t>hơn</a:t>
            </a:r>
            <a:r>
              <a:rPr lang="en-US" dirty="0"/>
              <a:t>, </a:t>
            </a:r>
            <a:r>
              <a:rPr lang="en-US" dirty="0" err="1"/>
              <a:t>ví</a:t>
            </a:r>
            <a:r>
              <a:rPr lang="en-US" dirty="0"/>
              <a:t> </a:t>
            </a:r>
            <a:r>
              <a:rPr lang="en-US" dirty="0" err="1"/>
              <a:t>dụ</a:t>
            </a:r>
            <a:r>
              <a:rPr lang="en-US" dirty="0"/>
              <a:t> </a:t>
            </a:r>
            <a:r>
              <a:rPr lang="en-US" dirty="0" err="1"/>
              <a:t>như</a:t>
            </a:r>
            <a:r>
              <a:rPr lang="en-US" dirty="0"/>
              <a:t>:</a:t>
            </a:r>
          </a:p>
          <a:p>
            <a:pPr>
              <a:lnSpc>
                <a:spcPct val="150000"/>
              </a:lnSpc>
            </a:pPr>
            <a:r>
              <a:rPr lang="en-US" b="1" dirty="0"/>
              <a:t>+ </a:t>
            </a:r>
            <a:r>
              <a:rPr lang="en-US" dirty="0" err="1"/>
              <a:t>Điều</a:t>
            </a:r>
            <a:r>
              <a:rPr lang="en-US" dirty="0"/>
              <a:t> </a:t>
            </a:r>
            <a:r>
              <a:rPr lang="en-US" dirty="0" err="1"/>
              <a:t>dưỡng</a:t>
            </a:r>
            <a:r>
              <a:rPr lang="en-US" dirty="0"/>
              <a:t> </a:t>
            </a:r>
            <a:r>
              <a:rPr lang="en-US" dirty="0" err="1"/>
              <a:t>ngồi</a:t>
            </a:r>
            <a:r>
              <a:rPr lang="en-US" dirty="0"/>
              <a:t> </a:t>
            </a:r>
            <a:r>
              <a:rPr lang="en-US" dirty="0" err="1"/>
              <a:t>đối</a:t>
            </a:r>
            <a:r>
              <a:rPr lang="en-US" dirty="0"/>
              <a:t> </a:t>
            </a:r>
            <a:r>
              <a:rPr lang="en-US" dirty="0" err="1"/>
              <a:t>diện</a:t>
            </a:r>
            <a:r>
              <a:rPr lang="en-US" dirty="0"/>
              <a:t> </a:t>
            </a:r>
            <a:r>
              <a:rPr lang="en-US" dirty="0" err="1"/>
              <a:t>với</a:t>
            </a:r>
            <a:r>
              <a:rPr lang="en-US" dirty="0"/>
              <a:t> NB.</a:t>
            </a:r>
          </a:p>
          <a:p>
            <a:pPr>
              <a:lnSpc>
                <a:spcPct val="150000"/>
              </a:lnSpc>
            </a:pPr>
            <a:r>
              <a:rPr lang="en-US" b="1" dirty="0"/>
              <a:t>+ </a:t>
            </a:r>
            <a:r>
              <a:rPr lang="en-US" dirty="0" err="1"/>
              <a:t>Phát</a:t>
            </a:r>
            <a:r>
              <a:rPr lang="en-US" dirty="0"/>
              <a:t> </a:t>
            </a:r>
            <a:r>
              <a:rPr lang="en-US" dirty="0" err="1"/>
              <a:t>âm</a:t>
            </a:r>
            <a:r>
              <a:rPr lang="en-US" dirty="0"/>
              <a:t> </a:t>
            </a:r>
            <a:r>
              <a:rPr lang="en-US" dirty="0" err="1"/>
              <a:t>chậm</a:t>
            </a:r>
            <a:r>
              <a:rPr lang="en-US" dirty="0"/>
              <a:t> </a:t>
            </a:r>
            <a:r>
              <a:rPr lang="en-US" dirty="0" err="1"/>
              <a:t>rãi</a:t>
            </a:r>
            <a:r>
              <a:rPr lang="en-US" dirty="0"/>
              <a:t>, </a:t>
            </a:r>
            <a:r>
              <a:rPr lang="en-US" dirty="0" err="1"/>
              <a:t>rõ</a:t>
            </a:r>
            <a:r>
              <a:rPr lang="en-US" dirty="0"/>
              <a:t> </a:t>
            </a:r>
            <a:r>
              <a:rPr lang="en-US" dirty="0" err="1"/>
              <a:t>ràng</a:t>
            </a:r>
            <a:r>
              <a:rPr lang="en-US" dirty="0"/>
              <a:t> </a:t>
            </a:r>
            <a:r>
              <a:rPr lang="en-US" dirty="0" err="1"/>
              <a:t>từng</a:t>
            </a:r>
            <a:r>
              <a:rPr lang="en-US" dirty="0"/>
              <a:t> </a:t>
            </a:r>
            <a:r>
              <a:rPr lang="en-US" dirty="0" err="1"/>
              <a:t>từ</a:t>
            </a:r>
            <a:r>
              <a:rPr lang="en-US" dirty="0"/>
              <a:t> </a:t>
            </a:r>
            <a:r>
              <a:rPr lang="en-US" dirty="0" err="1"/>
              <a:t>rồi</a:t>
            </a:r>
            <a:r>
              <a:rPr lang="en-US" dirty="0"/>
              <a:t> </a:t>
            </a:r>
            <a:r>
              <a:rPr lang="en-US" dirty="0" err="1"/>
              <a:t>dần</a:t>
            </a:r>
            <a:r>
              <a:rPr lang="en-US" dirty="0"/>
              <a:t> </a:t>
            </a:r>
            <a:r>
              <a:rPr lang="en-US" dirty="0" err="1"/>
              <a:t>dần</a:t>
            </a:r>
            <a:r>
              <a:rPr lang="en-US" dirty="0"/>
              <a:t> </a:t>
            </a:r>
            <a:r>
              <a:rPr lang="en-US" dirty="0" err="1"/>
              <a:t>là</a:t>
            </a:r>
            <a:r>
              <a:rPr lang="en-US" dirty="0"/>
              <a:t> </a:t>
            </a:r>
            <a:r>
              <a:rPr lang="en-US" dirty="0" err="1"/>
              <a:t>cụm</a:t>
            </a:r>
            <a:r>
              <a:rPr lang="en-US" dirty="0"/>
              <a:t> </a:t>
            </a:r>
            <a:r>
              <a:rPr lang="en-US" dirty="0" err="1"/>
              <a:t>từ</a:t>
            </a:r>
            <a:r>
              <a:rPr lang="en-US" dirty="0"/>
              <a:t>, </a:t>
            </a:r>
            <a:r>
              <a:rPr lang="en-US" dirty="0" err="1"/>
              <a:t>câu</a:t>
            </a:r>
            <a:r>
              <a:rPr lang="en-US" dirty="0"/>
              <a:t> </a:t>
            </a:r>
            <a:r>
              <a:rPr lang="en-US" dirty="0" err="1"/>
              <a:t>và</a:t>
            </a:r>
            <a:r>
              <a:rPr lang="en-US" dirty="0"/>
              <a:t> </a:t>
            </a:r>
            <a:r>
              <a:rPr lang="en-US" dirty="0" err="1"/>
              <a:t>để</a:t>
            </a:r>
            <a:r>
              <a:rPr lang="en-US" dirty="0"/>
              <a:t> NB </a:t>
            </a:r>
            <a:r>
              <a:rPr lang="en-US" dirty="0" err="1"/>
              <a:t>nhắc</a:t>
            </a:r>
            <a:r>
              <a:rPr lang="en-US" dirty="0"/>
              <a:t> </a:t>
            </a:r>
            <a:r>
              <a:rPr lang="en-US" dirty="0" err="1"/>
              <a:t>lại</a:t>
            </a:r>
            <a:r>
              <a:rPr lang="en-US" dirty="0"/>
              <a:t>.</a:t>
            </a:r>
          </a:p>
          <a:p>
            <a:pPr>
              <a:lnSpc>
                <a:spcPct val="150000"/>
              </a:lnSpc>
            </a:pPr>
            <a:r>
              <a:rPr lang="en-US" b="1" dirty="0"/>
              <a:t>+ </a:t>
            </a:r>
            <a:r>
              <a:rPr lang="en-US" dirty="0" err="1"/>
              <a:t>Luyện</a:t>
            </a:r>
            <a:r>
              <a:rPr lang="en-US" dirty="0"/>
              <a:t> </a:t>
            </a:r>
            <a:r>
              <a:rPr lang="en-US" dirty="0" err="1"/>
              <a:t>tập</a:t>
            </a:r>
            <a:r>
              <a:rPr lang="en-US" dirty="0"/>
              <a:t> </a:t>
            </a:r>
            <a:r>
              <a:rPr lang="en-US" dirty="0" err="1"/>
              <a:t>nhiều</a:t>
            </a:r>
            <a:r>
              <a:rPr lang="en-US" dirty="0"/>
              <a:t> </a:t>
            </a:r>
            <a:r>
              <a:rPr lang="en-US" dirty="0" err="1"/>
              <a:t>lần</a:t>
            </a:r>
            <a:r>
              <a:rPr lang="en-US" dirty="0"/>
              <a:t> </a:t>
            </a:r>
            <a:r>
              <a:rPr lang="en-US" dirty="0" err="1"/>
              <a:t>trong</a:t>
            </a:r>
            <a:r>
              <a:rPr lang="en-US" dirty="0"/>
              <a:t> </a:t>
            </a:r>
            <a:r>
              <a:rPr lang="en-US" dirty="0" err="1"/>
              <a:t>ngày</a:t>
            </a:r>
            <a:r>
              <a:rPr lang="en-US" dirty="0"/>
              <a:t>.</a:t>
            </a:r>
          </a:p>
          <a:p>
            <a:pPr>
              <a:lnSpc>
                <a:spcPct val="150000"/>
              </a:lnSpc>
            </a:pPr>
            <a:endParaRPr lang="en-US" dirty="0"/>
          </a:p>
        </p:txBody>
      </p:sp>
    </p:spTree>
    <p:extLst>
      <p:ext uri="{BB962C8B-B14F-4D97-AF65-F5344CB8AC3E}">
        <p14:creationId xmlns:p14="http://schemas.microsoft.com/office/powerpoint/2010/main" val="2938505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lnSpcReduction="10000"/>
          </a:bodyPr>
          <a:lstStyle/>
          <a:p>
            <a:pPr>
              <a:lnSpc>
                <a:spcPct val="150000"/>
              </a:lnSpc>
            </a:pPr>
            <a:r>
              <a:rPr lang="en-US" i="1" dirty="0" err="1"/>
              <a:t>Giúp</a:t>
            </a:r>
            <a:r>
              <a:rPr lang="en-US" i="1" dirty="0"/>
              <a:t> NB </a:t>
            </a:r>
            <a:r>
              <a:rPr lang="en-US" i="1" dirty="0" err="1"/>
              <a:t>phục</a:t>
            </a:r>
            <a:r>
              <a:rPr lang="en-US" i="1" dirty="0"/>
              <a:t> </a:t>
            </a:r>
            <a:r>
              <a:rPr lang="en-US" i="1" dirty="0" err="1"/>
              <a:t>hồi</a:t>
            </a:r>
            <a:r>
              <a:rPr lang="en-US" i="1" dirty="0"/>
              <a:t> </a:t>
            </a:r>
            <a:r>
              <a:rPr lang="en-US" i="1" dirty="0" err="1"/>
              <a:t>đại</a:t>
            </a:r>
            <a:r>
              <a:rPr lang="en-US" i="1" dirty="0"/>
              <a:t>, </a:t>
            </a:r>
            <a:r>
              <a:rPr lang="en-US" i="1" dirty="0" err="1"/>
              <a:t>tiểu</a:t>
            </a:r>
            <a:r>
              <a:rPr lang="en-US" i="1" dirty="0"/>
              <a:t> </a:t>
            </a:r>
            <a:r>
              <a:rPr lang="en-US" i="1" dirty="0" err="1"/>
              <a:t>tiện</a:t>
            </a:r>
            <a:r>
              <a:rPr lang="en-US" i="1" dirty="0"/>
              <a:t> </a:t>
            </a:r>
            <a:r>
              <a:rPr lang="en-US" i="1" dirty="0" err="1"/>
              <a:t>tự</a:t>
            </a:r>
            <a:r>
              <a:rPr lang="en-US" i="1" dirty="0"/>
              <a:t> </a:t>
            </a:r>
            <a:r>
              <a:rPr lang="en-US" i="1" dirty="0" err="1"/>
              <a:t>chủ</a:t>
            </a:r>
            <a:endParaRPr lang="en-US" dirty="0"/>
          </a:p>
          <a:p>
            <a:pPr>
              <a:lnSpc>
                <a:spcPct val="150000"/>
              </a:lnSpc>
            </a:pPr>
            <a:r>
              <a:rPr lang="en-US" dirty="0"/>
              <a:t>- </a:t>
            </a:r>
            <a:r>
              <a:rPr lang="en-US" dirty="0" err="1"/>
              <a:t>Lập</a:t>
            </a:r>
            <a:r>
              <a:rPr lang="en-US" dirty="0"/>
              <a:t> </a:t>
            </a:r>
            <a:r>
              <a:rPr lang="en-US" dirty="0" err="1"/>
              <a:t>lại</a:t>
            </a:r>
            <a:r>
              <a:rPr lang="en-US" dirty="0"/>
              <a:t> </a:t>
            </a:r>
            <a:r>
              <a:rPr lang="en-US" dirty="0" err="1"/>
              <a:t>phản</a:t>
            </a:r>
            <a:r>
              <a:rPr lang="en-US" dirty="0"/>
              <a:t> </a:t>
            </a:r>
            <a:r>
              <a:rPr lang="en-US" dirty="0" err="1"/>
              <a:t>xạ</a:t>
            </a:r>
            <a:r>
              <a:rPr lang="en-US" dirty="0"/>
              <a:t> </a:t>
            </a:r>
            <a:r>
              <a:rPr lang="en-US" dirty="0" err="1"/>
              <a:t>đại</a:t>
            </a:r>
            <a:r>
              <a:rPr lang="en-US" dirty="0"/>
              <a:t> </a:t>
            </a:r>
            <a:r>
              <a:rPr lang="en-US" dirty="0" err="1"/>
              <a:t>tiểu</a:t>
            </a:r>
            <a:r>
              <a:rPr lang="en-US" dirty="0"/>
              <a:t> </a:t>
            </a:r>
            <a:r>
              <a:rPr lang="en-US" dirty="0" err="1"/>
              <a:t>tiện</a:t>
            </a:r>
            <a:r>
              <a:rPr lang="en-US" dirty="0"/>
              <a:t> </a:t>
            </a:r>
            <a:r>
              <a:rPr lang="en-US" dirty="0" err="1"/>
              <a:t>cho</a:t>
            </a:r>
            <a:r>
              <a:rPr lang="en-US" dirty="0"/>
              <a:t> NB </a:t>
            </a:r>
            <a:r>
              <a:rPr lang="en-US" dirty="0" err="1"/>
              <a:t>bằng</a:t>
            </a:r>
            <a:r>
              <a:rPr lang="en-US" dirty="0"/>
              <a:t> </a:t>
            </a:r>
            <a:r>
              <a:rPr lang="en-US" dirty="0" err="1"/>
              <a:t>cách</a:t>
            </a:r>
            <a:r>
              <a:rPr lang="en-US" dirty="0"/>
              <a:t>: </a:t>
            </a:r>
            <a:r>
              <a:rPr lang="en-US" dirty="0" err="1"/>
              <a:t>Cứ</a:t>
            </a:r>
            <a:r>
              <a:rPr lang="en-US" dirty="0"/>
              <a:t> 4 </a:t>
            </a:r>
            <a:r>
              <a:rPr lang="en-US" dirty="0" err="1"/>
              <a:t>giờ</a:t>
            </a:r>
            <a:r>
              <a:rPr lang="en-US" dirty="0"/>
              <a:t> </a:t>
            </a:r>
            <a:r>
              <a:rPr lang="en-US" dirty="0" err="1"/>
              <a:t>một</a:t>
            </a:r>
            <a:r>
              <a:rPr lang="en-US" dirty="0"/>
              <a:t> </a:t>
            </a:r>
            <a:r>
              <a:rPr lang="en-US" dirty="0" err="1"/>
              <a:t>lần</a:t>
            </a:r>
            <a:r>
              <a:rPr lang="en-US" dirty="0"/>
              <a:t> </a:t>
            </a:r>
            <a:r>
              <a:rPr lang="en-US" dirty="0" err="1"/>
              <a:t>ngồi</a:t>
            </a:r>
            <a:r>
              <a:rPr lang="en-US" dirty="0"/>
              <a:t> </a:t>
            </a:r>
            <a:r>
              <a:rPr lang="en-US" dirty="0" err="1"/>
              <a:t>bô</a:t>
            </a:r>
            <a:r>
              <a:rPr lang="en-US" dirty="0"/>
              <a:t> </a:t>
            </a:r>
            <a:r>
              <a:rPr lang="en-US" dirty="0" err="1"/>
              <a:t>tiểu</a:t>
            </a:r>
            <a:r>
              <a:rPr lang="en-US" dirty="0"/>
              <a:t> </a:t>
            </a:r>
            <a:r>
              <a:rPr lang="en-US" dirty="0" err="1"/>
              <a:t>tiện</a:t>
            </a:r>
            <a:r>
              <a:rPr lang="en-US" dirty="0"/>
              <a:t>. </a:t>
            </a:r>
            <a:r>
              <a:rPr lang="en-US" dirty="0" err="1"/>
              <a:t>Mỗi</a:t>
            </a:r>
            <a:r>
              <a:rPr lang="en-US" dirty="0"/>
              <a:t> </a:t>
            </a:r>
            <a:r>
              <a:rPr lang="en-US" dirty="0" err="1"/>
              <a:t>ngày</a:t>
            </a:r>
            <a:r>
              <a:rPr lang="en-US" dirty="0"/>
              <a:t> </a:t>
            </a:r>
            <a:r>
              <a:rPr lang="en-US" dirty="0" err="1"/>
              <a:t>một</a:t>
            </a:r>
            <a:r>
              <a:rPr lang="en-US" dirty="0"/>
              <a:t> </a:t>
            </a:r>
            <a:r>
              <a:rPr lang="en-US" dirty="0" err="1"/>
              <a:t>lần</a:t>
            </a:r>
            <a:r>
              <a:rPr lang="en-US" dirty="0"/>
              <a:t> </a:t>
            </a:r>
            <a:r>
              <a:rPr lang="en-US" dirty="0" err="1"/>
              <a:t>cho</a:t>
            </a:r>
            <a:r>
              <a:rPr lang="en-US" dirty="0"/>
              <a:t> </a:t>
            </a:r>
            <a:r>
              <a:rPr lang="en-US" dirty="0" err="1"/>
              <a:t>ngồi</a:t>
            </a:r>
            <a:r>
              <a:rPr lang="en-US" dirty="0"/>
              <a:t> </a:t>
            </a:r>
            <a:r>
              <a:rPr lang="en-US" dirty="0" err="1"/>
              <a:t>bô</a:t>
            </a:r>
            <a:r>
              <a:rPr lang="en-US" dirty="0"/>
              <a:t> </a:t>
            </a:r>
            <a:r>
              <a:rPr lang="en-US" dirty="0" err="1"/>
              <a:t>đại</a:t>
            </a:r>
            <a:r>
              <a:rPr lang="en-US" dirty="0"/>
              <a:t> </a:t>
            </a:r>
            <a:r>
              <a:rPr lang="en-US" dirty="0" err="1"/>
              <a:t>tiện</a:t>
            </a:r>
            <a:r>
              <a:rPr lang="en-US" dirty="0"/>
              <a:t> </a:t>
            </a:r>
            <a:r>
              <a:rPr lang="en-US" dirty="0" err="1"/>
              <a:t>vào</a:t>
            </a:r>
            <a:r>
              <a:rPr lang="en-US" dirty="0"/>
              <a:t> </a:t>
            </a:r>
            <a:r>
              <a:rPr lang="en-US" dirty="0" err="1"/>
              <a:t>đúng</a:t>
            </a:r>
            <a:r>
              <a:rPr lang="en-US" dirty="0"/>
              <a:t> </a:t>
            </a:r>
            <a:r>
              <a:rPr lang="en-US" dirty="0" err="1"/>
              <a:t>giờ</a:t>
            </a:r>
            <a:r>
              <a:rPr lang="en-US" dirty="0"/>
              <a:t> </a:t>
            </a:r>
            <a:r>
              <a:rPr lang="en-US" dirty="0" err="1"/>
              <a:t>đại</a:t>
            </a:r>
            <a:r>
              <a:rPr lang="en-US" dirty="0"/>
              <a:t> </a:t>
            </a:r>
            <a:r>
              <a:rPr lang="en-US" dirty="0" err="1"/>
              <a:t>tiện</a:t>
            </a:r>
            <a:r>
              <a:rPr lang="en-US" dirty="0"/>
              <a:t> </a:t>
            </a:r>
            <a:r>
              <a:rPr lang="en-US" dirty="0" err="1"/>
              <a:t>mà</a:t>
            </a:r>
            <a:r>
              <a:rPr lang="en-US" dirty="0"/>
              <a:t> NB </a:t>
            </a:r>
            <a:r>
              <a:rPr lang="en-US" dirty="0" err="1"/>
              <a:t>đã</a:t>
            </a:r>
            <a:r>
              <a:rPr lang="en-US" dirty="0"/>
              <a:t> </a:t>
            </a:r>
            <a:r>
              <a:rPr lang="en-US" dirty="0" err="1"/>
              <a:t>hình</a:t>
            </a:r>
            <a:r>
              <a:rPr lang="en-US" dirty="0"/>
              <a:t> </a:t>
            </a:r>
            <a:r>
              <a:rPr lang="en-US" dirty="0" err="1"/>
              <a:t>thành</a:t>
            </a:r>
            <a:r>
              <a:rPr lang="en-US" dirty="0"/>
              <a:t> </a:t>
            </a:r>
            <a:r>
              <a:rPr lang="en-US" dirty="0" err="1"/>
              <a:t>từ</a:t>
            </a:r>
            <a:r>
              <a:rPr lang="en-US" dirty="0"/>
              <a:t> </a:t>
            </a:r>
            <a:r>
              <a:rPr lang="en-US" dirty="0" err="1"/>
              <a:t>trước</a:t>
            </a:r>
            <a:r>
              <a:rPr lang="en-US" dirty="0"/>
              <a:t> </a:t>
            </a:r>
            <a:r>
              <a:rPr lang="en-US" dirty="0" err="1"/>
              <a:t>khi</a:t>
            </a:r>
            <a:r>
              <a:rPr lang="en-US" dirty="0"/>
              <a:t> </a:t>
            </a:r>
            <a:r>
              <a:rPr lang="en-US" dirty="0" err="1"/>
              <a:t>bị</a:t>
            </a:r>
            <a:r>
              <a:rPr lang="en-US" dirty="0"/>
              <a:t> tai </a:t>
            </a:r>
            <a:r>
              <a:rPr lang="en-US" dirty="0" err="1"/>
              <a:t>biến</a:t>
            </a:r>
            <a:r>
              <a:rPr lang="en-US" dirty="0"/>
              <a:t>.</a:t>
            </a:r>
          </a:p>
          <a:p>
            <a:pPr>
              <a:lnSpc>
                <a:spcPct val="150000"/>
              </a:lnSpc>
            </a:pPr>
            <a:r>
              <a:rPr lang="en-US" dirty="0"/>
              <a:t>- </a:t>
            </a:r>
            <a:r>
              <a:rPr lang="en-US" dirty="0" err="1"/>
              <a:t>Khuyến</a:t>
            </a:r>
            <a:r>
              <a:rPr lang="en-US" dirty="0"/>
              <a:t> </a:t>
            </a:r>
            <a:r>
              <a:rPr lang="en-US" dirty="0" err="1"/>
              <a:t>khích</a:t>
            </a:r>
            <a:r>
              <a:rPr lang="en-US" dirty="0"/>
              <a:t> NB </a:t>
            </a:r>
            <a:r>
              <a:rPr lang="en-US" dirty="0" err="1"/>
              <a:t>ăn</a:t>
            </a:r>
            <a:r>
              <a:rPr lang="en-US" dirty="0"/>
              <a:t> </a:t>
            </a:r>
            <a:r>
              <a:rPr lang="en-US" dirty="0" err="1"/>
              <a:t>các</a:t>
            </a:r>
            <a:r>
              <a:rPr lang="en-US" dirty="0"/>
              <a:t> </a:t>
            </a:r>
            <a:r>
              <a:rPr lang="en-US" dirty="0" err="1"/>
              <a:t>thức</a:t>
            </a:r>
            <a:r>
              <a:rPr lang="en-US" dirty="0"/>
              <a:t> </a:t>
            </a:r>
            <a:r>
              <a:rPr lang="en-US" dirty="0" err="1"/>
              <a:t>ăn</a:t>
            </a:r>
            <a:r>
              <a:rPr lang="en-US" dirty="0"/>
              <a:t> </a:t>
            </a:r>
            <a:r>
              <a:rPr lang="en-US" dirty="0" err="1"/>
              <a:t>có</a:t>
            </a:r>
            <a:r>
              <a:rPr lang="en-US" dirty="0"/>
              <a:t> </a:t>
            </a:r>
            <a:r>
              <a:rPr lang="en-US" dirty="0" err="1"/>
              <a:t>nhiều</a:t>
            </a:r>
            <a:r>
              <a:rPr lang="en-US" dirty="0"/>
              <a:t> </a:t>
            </a:r>
            <a:r>
              <a:rPr lang="en-US" dirty="0" err="1"/>
              <a:t>chất</a:t>
            </a:r>
            <a:r>
              <a:rPr lang="en-US" dirty="0"/>
              <a:t> </a:t>
            </a:r>
            <a:r>
              <a:rPr lang="en-US" dirty="0" err="1"/>
              <a:t>xơ</a:t>
            </a:r>
            <a:r>
              <a:rPr lang="en-US" dirty="0"/>
              <a:t> </a:t>
            </a:r>
            <a:r>
              <a:rPr lang="en-US" dirty="0" err="1"/>
              <a:t>và</a:t>
            </a:r>
            <a:r>
              <a:rPr lang="en-US" dirty="0"/>
              <a:t> </a:t>
            </a:r>
            <a:r>
              <a:rPr lang="en-US" dirty="0" err="1"/>
              <a:t>uống</a:t>
            </a:r>
            <a:r>
              <a:rPr lang="en-US" dirty="0"/>
              <a:t> </a:t>
            </a:r>
            <a:r>
              <a:rPr lang="en-US" dirty="0" err="1"/>
              <a:t>đủ</a:t>
            </a:r>
            <a:r>
              <a:rPr lang="en-US" dirty="0"/>
              <a:t> </a:t>
            </a:r>
            <a:r>
              <a:rPr lang="en-US" dirty="0" err="1"/>
              <a:t>nước</a:t>
            </a:r>
            <a:r>
              <a:rPr lang="en-US" dirty="0"/>
              <a:t> </a:t>
            </a:r>
            <a:r>
              <a:rPr lang="en-US" dirty="0" err="1"/>
              <a:t>để</a:t>
            </a:r>
            <a:r>
              <a:rPr lang="en-US" dirty="0"/>
              <a:t> </a:t>
            </a:r>
            <a:r>
              <a:rPr lang="en-US" dirty="0" err="1"/>
              <a:t>tránh</a:t>
            </a:r>
            <a:r>
              <a:rPr lang="en-US" dirty="0"/>
              <a:t> </a:t>
            </a:r>
            <a:r>
              <a:rPr lang="en-US" dirty="0" err="1"/>
              <a:t>táo</a:t>
            </a:r>
            <a:r>
              <a:rPr lang="en-US" dirty="0"/>
              <a:t> </a:t>
            </a:r>
            <a:r>
              <a:rPr lang="en-US" dirty="0" err="1"/>
              <a:t>bón</a:t>
            </a:r>
            <a:r>
              <a:rPr lang="en-US" dirty="0"/>
              <a:t> </a:t>
            </a:r>
            <a:r>
              <a:rPr lang="en-US" dirty="0" err="1"/>
              <a:t>và</a:t>
            </a:r>
            <a:r>
              <a:rPr lang="en-US" dirty="0"/>
              <a:t> </a:t>
            </a:r>
            <a:r>
              <a:rPr lang="en-US" dirty="0" err="1"/>
              <a:t>gây</a:t>
            </a:r>
            <a:r>
              <a:rPr lang="en-US" dirty="0"/>
              <a:t> </a:t>
            </a:r>
            <a:r>
              <a:rPr lang="en-US" dirty="0" err="1"/>
              <a:t>cảm</a:t>
            </a:r>
            <a:r>
              <a:rPr lang="en-US" dirty="0"/>
              <a:t> </a:t>
            </a:r>
            <a:r>
              <a:rPr lang="en-US" dirty="0" err="1"/>
              <a:t>giác</a:t>
            </a:r>
            <a:r>
              <a:rPr lang="en-US" dirty="0"/>
              <a:t> </a:t>
            </a:r>
            <a:r>
              <a:rPr lang="en-US" dirty="0" err="1"/>
              <a:t>trực</a:t>
            </a:r>
            <a:r>
              <a:rPr lang="en-US" dirty="0"/>
              <a:t> </a:t>
            </a:r>
            <a:r>
              <a:rPr lang="en-US" dirty="0" err="1"/>
              <a:t>tràng</a:t>
            </a:r>
            <a:r>
              <a:rPr lang="en-US" dirty="0"/>
              <a:t> </a:t>
            </a:r>
            <a:r>
              <a:rPr lang="en-US" dirty="0" err="1"/>
              <a:t>và</a:t>
            </a:r>
            <a:r>
              <a:rPr lang="en-US" dirty="0"/>
              <a:t> </a:t>
            </a:r>
            <a:r>
              <a:rPr lang="en-US" dirty="0" err="1"/>
              <a:t>bàng</a:t>
            </a:r>
            <a:r>
              <a:rPr lang="en-US" dirty="0"/>
              <a:t> </a:t>
            </a:r>
            <a:r>
              <a:rPr lang="en-US" dirty="0" err="1"/>
              <a:t>quang</a:t>
            </a:r>
            <a:endParaRPr lang="en-US" dirty="0"/>
          </a:p>
          <a:p>
            <a:pPr>
              <a:lnSpc>
                <a:spcPct val="150000"/>
              </a:lnSpc>
            </a:pPr>
            <a:r>
              <a:rPr lang="pl-PL" dirty="0"/>
              <a:t>- Thực hiện kẹp sonde tiểu ngắt quãng, hướng dẫn NB luyện tập cơ khung chậu, tập giữa nước trong bàng quang...để phục hồi khả năng tiểu tiện tự chủ càng sớm càng tốt.</a:t>
            </a:r>
            <a:endParaRPr lang="en-US" dirty="0"/>
          </a:p>
          <a:p>
            <a:pPr>
              <a:lnSpc>
                <a:spcPct val="150000"/>
              </a:lnSpc>
            </a:pPr>
            <a:endParaRPr lang="en-US" dirty="0"/>
          </a:p>
        </p:txBody>
      </p:sp>
    </p:spTree>
    <p:extLst>
      <p:ext uri="{BB962C8B-B14F-4D97-AF65-F5344CB8AC3E}">
        <p14:creationId xmlns:p14="http://schemas.microsoft.com/office/powerpoint/2010/main" val="358943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pPr>
              <a:lnSpc>
                <a:spcPct val="150000"/>
              </a:lnSpc>
            </a:pPr>
            <a:r>
              <a:rPr lang="es-ES" b="1" dirty="0" err="1"/>
              <a:t>Định</a:t>
            </a:r>
            <a:r>
              <a:rPr lang="es-ES" b="1" dirty="0"/>
              <a:t> </a:t>
            </a:r>
            <a:r>
              <a:rPr lang="es-ES" b="1" dirty="0" err="1"/>
              <a:t>nghĩa</a:t>
            </a:r>
            <a:endParaRPr lang="en-US" dirty="0"/>
          </a:p>
          <a:p>
            <a:pPr>
              <a:lnSpc>
                <a:spcPct val="150000"/>
              </a:lnSpc>
            </a:pPr>
            <a:r>
              <a:rPr lang="pl-PL" dirty="0"/>
              <a:t>	Tai biến mạch máu não (TBMMN)</a:t>
            </a:r>
            <a:r>
              <a:rPr lang="pl-PL" b="1" dirty="0"/>
              <a:t> </a:t>
            </a:r>
            <a:r>
              <a:rPr lang="es-ES" dirty="0" err="1"/>
              <a:t>là</a:t>
            </a:r>
            <a:r>
              <a:rPr lang="es-ES" dirty="0"/>
              <a:t> </a:t>
            </a:r>
            <a:r>
              <a:rPr lang="es-ES" dirty="0" err="1"/>
              <a:t>tình</a:t>
            </a:r>
            <a:r>
              <a:rPr lang="es-ES" dirty="0"/>
              <a:t> </a:t>
            </a:r>
            <a:r>
              <a:rPr lang="es-ES" dirty="0" err="1"/>
              <a:t>trạng</a:t>
            </a:r>
            <a:r>
              <a:rPr lang="es-ES" dirty="0"/>
              <a:t> </a:t>
            </a:r>
            <a:r>
              <a:rPr lang="es-ES" dirty="0" err="1">
                <a:solidFill>
                  <a:srgbClr val="FF0000"/>
                </a:solidFill>
              </a:rPr>
              <a:t>tổn</a:t>
            </a:r>
            <a:r>
              <a:rPr lang="es-ES" dirty="0">
                <a:solidFill>
                  <a:srgbClr val="FF0000"/>
                </a:solidFill>
              </a:rPr>
              <a:t> </a:t>
            </a:r>
            <a:r>
              <a:rPr lang="es-ES" dirty="0" err="1">
                <a:solidFill>
                  <a:srgbClr val="FF0000"/>
                </a:solidFill>
              </a:rPr>
              <a:t>thương</a:t>
            </a:r>
            <a:r>
              <a:rPr lang="es-ES" dirty="0">
                <a:solidFill>
                  <a:srgbClr val="FF0000"/>
                </a:solidFill>
              </a:rPr>
              <a:t> </a:t>
            </a:r>
            <a:r>
              <a:rPr lang="es-ES" dirty="0" err="1">
                <a:solidFill>
                  <a:srgbClr val="FF0000"/>
                </a:solidFill>
              </a:rPr>
              <a:t>chức</a:t>
            </a:r>
            <a:r>
              <a:rPr lang="es-ES" dirty="0">
                <a:solidFill>
                  <a:srgbClr val="FF0000"/>
                </a:solidFill>
              </a:rPr>
              <a:t> </a:t>
            </a:r>
            <a:r>
              <a:rPr lang="es-ES" dirty="0" err="1">
                <a:solidFill>
                  <a:srgbClr val="FF0000"/>
                </a:solidFill>
              </a:rPr>
              <a:t>năng</a:t>
            </a:r>
            <a:r>
              <a:rPr lang="es-ES" dirty="0">
                <a:solidFill>
                  <a:srgbClr val="FF0000"/>
                </a:solidFill>
              </a:rPr>
              <a:t> </a:t>
            </a:r>
            <a:r>
              <a:rPr lang="es-ES" dirty="0" err="1">
                <a:solidFill>
                  <a:srgbClr val="FF0000"/>
                </a:solidFill>
              </a:rPr>
              <a:t>thần</a:t>
            </a:r>
            <a:r>
              <a:rPr lang="es-ES" dirty="0">
                <a:solidFill>
                  <a:srgbClr val="FF0000"/>
                </a:solidFill>
              </a:rPr>
              <a:t> </a:t>
            </a:r>
            <a:r>
              <a:rPr lang="es-ES" dirty="0" err="1">
                <a:solidFill>
                  <a:srgbClr val="FF0000"/>
                </a:solidFill>
              </a:rPr>
              <a:t>kinh</a:t>
            </a:r>
            <a:r>
              <a:rPr lang="es-ES" dirty="0">
                <a:solidFill>
                  <a:srgbClr val="FF0000"/>
                </a:solidFill>
              </a:rPr>
              <a:t> </a:t>
            </a:r>
            <a:r>
              <a:rPr lang="es-ES" dirty="0" err="1">
                <a:solidFill>
                  <a:srgbClr val="FF0000"/>
                </a:solidFill>
              </a:rPr>
              <a:t>xảy</a:t>
            </a:r>
            <a:r>
              <a:rPr lang="es-ES" dirty="0">
                <a:solidFill>
                  <a:srgbClr val="FF0000"/>
                </a:solidFill>
              </a:rPr>
              <a:t> </a:t>
            </a:r>
            <a:r>
              <a:rPr lang="es-ES" dirty="0" err="1">
                <a:solidFill>
                  <a:srgbClr val="FF0000"/>
                </a:solidFill>
              </a:rPr>
              <a:t>ra</a:t>
            </a:r>
            <a:r>
              <a:rPr lang="es-ES" dirty="0">
                <a:solidFill>
                  <a:srgbClr val="FF0000"/>
                </a:solidFill>
              </a:rPr>
              <a:t> </a:t>
            </a:r>
            <a:r>
              <a:rPr lang="es-ES" dirty="0" err="1">
                <a:solidFill>
                  <a:srgbClr val="FF0000"/>
                </a:solidFill>
              </a:rPr>
              <a:t>đột</a:t>
            </a:r>
            <a:r>
              <a:rPr lang="es-ES" dirty="0">
                <a:solidFill>
                  <a:srgbClr val="FF0000"/>
                </a:solidFill>
              </a:rPr>
              <a:t> </a:t>
            </a:r>
            <a:r>
              <a:rPr lang="es-ES" dirty="0" err="1">
                <a:solidFill>
                  <a:srgbClr val="FF0000"/>
                </a:solidFill>
              </a:rPr>
              <a:t>ngột</a:t>
            </a:r>
            <a:r>
              <a:rPr lang="es-ES" dirty="0">
                <a:solidFill>
                  <a:srgbClr val="FF0000"/>
                </a:solidFill>
              </a:rPr>
              <a:t> </a:t>
            </a:r>
            <a:r>
              <a:rPr lang="es-ES" dirty="0"/>
              <a:t>do </a:t>
            </a:r>
            <a:r>
              <a:rPr lang="es-ES" dirty="0" err="1"/>
              <a:t>nguyên</a:t>
            </a:r>
            <a:r>
              <a:rPr lang="es-ES" dirty="0"/>
              <a:t> </a:t>
            </a:r>
            <a:r>
              <a:rPr lang="es-ES" dirty="0" err="1"/>
              <a:t>nhân</a:t>
            </a:r>
            <a:r>
              <a:rPr lang="es-ES" dirty="0"/>
              <a:t> </a:t>
            </a:r>
            <a:r>
              <a:rPr lang="es-ES" dirty="0" err="1"/>
              <a:t>mạch</a:t>
            </a:r>
            <a:r>
              <a:rPr lang="es-ES" dirty="0"/>
              <a:t> </a:t>
            </a:r>
            <a:r>
              <a:rPr lang="es-ES" dirty="0" err="1"/>
              <a:t>máu</a:t>
            </a:r>
            <a:r>
              <a:rPr lang="es-ES" dirty="0"/>
              <a:t> </a:t>
            </a:r>
            <a:r>
              <a:rPr lang="es-ES" dirty="0" err="1"/>
              <a:t>não</a:t>
            </a:r>
            <a:r>
              <a:rPr lang="es-ES" dirty="0"/>
              <a:t> (</a:t>
            </a:r>
            <a:r>
              <a:rPr lang="es-ES" dirty="0" err="1"/>
              <a:t>thường</a:t>
            </a:r>
            <a:r>
              <a:rPr lang="es-ES" dirty="0"/>
              <a:t> </a:t>
            </a:r>
            <a:r>
              <a:rPr lang="es-ES" dirty="0" err="1"/>
              <a:t>tắc</a:t>
            </a:r>
            <a:r>
              <a:rPr lang="es-ES" dirty="0"/>
              <a:t> hay </a:t>
            </a:r>
            <a:r>
              <a:rPr lang="es-ES" dirty="0" err="1"/>
              <a:t>vỡ</a:t>
            </a:r>
            <a:r>
              <a:rPr lang="es-ES" dirty="0"/>
              <a:t> </a:t>
            </a:r>
            <a:r>
              <a:rPr lang="es-ES" dirty="0" err="1"/>
              <a:t>động</a:t>
            </a:r>
            <a:r>
              <a:rPr lang="es-ES" dirty="0"/>
              <a:t> </a:t>
            </a:r>
            <a:r>
              <a:rPr lang="es-ES" dirty="0" err="1"/>
              <a:t>mạch</a:t>
            </a:r>
            <a:r>
              <a:rPr lang="es-ES" dirty="0"/>
              <a:t> </a:t>
            </a:r>
            <a:r>
              <a:rPr lang="es-ES" dirty="0" err="1"/>
              <a:t>não</a:t>
            </a:r>
            <a:r>
              <a:rPr lang="es-ES" dirty="0"/>
              <a:t>). </a:t>
            </a:r>
            <a:r>
              <a:rPr lang="es-ES" dirty="0" err="1"/>
              <a:t>Các</a:t>
            </a:r>
            <a:r>
              <a:rPr lang="es-ES" dirty="0"/>
              <a:t> </a:t>
            </a:r>
            <a:r>
              <a:rPr lang="es-ES" dirty="0" err="1"/>
              <a:t>tổn</a:t>
            </a:r>
            <a:r>
              <a:rPr lang="es-ES" dirty="0"/>
              <a:t> </a:t>
            </a:r>
            <a:r>
              <a:rPr lang="es-ES" dirty="0" err="1"/>
              <a:t>thương</a:t>
            </a:r>
            <a:r>
              <a:rPr lang="es-ES" dirty="0"/>
              <a:t> </a:t>
            </a:r>
            <a:r>
              <a:rPr lang="es-ES" dirty="0" err="1"/>
              <a:t>thần</a:t>
            </a:r>
            <a:r>
              <a:rPr lang="es-ES" dirty="0"/>
              <a:t> </a:t>
            </a:r>
            <a:r>
              <a:rPr lang="es-ES" dirty="0" err="1"/>
              <a:t>kinh</a:t>
            </a:r>
            <a:r>
              <a:rPr lang="es-ES" dirty="0"/>
              <a:t> </a:t>
            </a:r>
            <a:r>
              <a:rPr lang="es-ES" dirty="0" err="1"/>
              <a:t>thương</a:t>
            </a:r>
            <a:r>
              <a:rPr lang="es-ES" dirty="0"/>
              <a:t> </a:t>
            </a:r>
            <a:r>
              <a:rPr lang="es-ES" dirty="0" err="1">
                <a:solidFill>
                  <a:srgbClr val="FF0000"/>
                </a:solidFill>
              </a:rPr>
              <a:t>khu</a:t>
            </a:r>
            <a:r>
              <a:rPr lang="es-ES" dirty="0">
                <a:solidFill>
                  <a:srgbClr val="FF0000"/>
                </a:solidFill>
              </a:rPr>
              <a:t> </a:t>
            </a:r>
            <a:r>
              <a:rPr lang="es-ES" dirty="0" err="1">
                <a:solidFill>
                  <a:srgbClr val="FF0000"/>
                </a:solidFill>
              </a:rPr>
              <a:t>trú</a:t>
            </a:r>
            <a:r>
              <a:rPr lang="es-ES" dirty="0">
                <a:solidFill>
                  <a:srgbClr val="FF0000"/>
                </a:solidFill>
              </a:rPr>
              <a:t> </a:t>
            </a:r>
            <a:r>
              <a:rPr lang="es-ES" dirty="0" err="1">
                <a:solidFill>
                  <a:srgbClr val="FF0000"/>
                </a:solidFill>
              </a:rPr>
              <a:t>hơn</a:t>
            </a:r>
            <a:r>
              <a:rPr lang="es-ES" dirty="0">
                <a:solidFill>
                  <a:srgbClr val="FF0000"/>
                </a:solidFill>
              </a:rPr>
              <a:t> </a:t>
            </a:r>
            <a:r>
              <a:rPr lang="es-ES" dirty="0" err="1">
                <a:solidFill>
                  <a:srgbClr val="FF0000"/>
                </a:solidFill>
              </a:rPr>
              <a:t>là</a:t>
            </a:r>
            <a:r>
              <a:rPr lang="es-ES" dirty="0">
                <a:solidFill>
                  <a:srgbClr val="FF0000"/>
                </a:solidFill>
              </a:rPr>
              <a:t> </a:t>
            </a:r>
            <a:r>
              <a:rPr lang="es-ES" dirty="0" err="1">
                <a:solidFill>
                  <a:srgbClr val="FF0000"/>
                </a:solidFill>
              </a:rPr>
              <a:t>lan</a:t>
            </a:r>
            <a:r>
              <a:rPr lang="es-ES" dirty="0">
                <a:solidFill>
                  <a:srgbClr val="FF0000"/>
                </a:solidFill>
              </a:rPr>
              <a:t> </a:t>
            </a:r>
            <a:r>
              <a:rPr lang="es-ES" dirty="0" err="1">
                <a:solidFill>
                  <a:srgbClr val="FF0000"/>
                </a:solidFill>
              </a:rPr>
              <a:t>tỏa</a:t>
            </a:r>
            <a:r>
              <a:rPr lang="es-ES" dirty="0">
                <a:solidFill>
                  <a:srgbClr val="FF0000"/>
                </a:solidFill>
              </a:rPr>
              <a:t>, </a:t>
            </a:r>
            <a:r>
              <a:rPr lang="es-ES" dirty="0" err="1">
                <a:solidFill>
                  <a:srgbClr val="FF0000"/>
                </a:solidFill>
              </a:rPr>
              <a:t>tồn</a:t>
            </a:r>
            <a:r>
              <a:rPr lang="es-ES" dirty="0">
                <a:solidFill>
                  <a:srgbClr val="FF0000"/>
                </a:solidFill>
              </a:rPr>
              <a:t> </a:t>
            </a:r>
            <a:r>
              <a:rPr lang="es-ES" dirty="0" err="1">
                <a:solidFill>
                  <a:srgbClr val="FF0000"/>
                </a:solidFill>
              </a:rPr>
              <a:t>tại</a:t>
            </a:r>
            <a:r>
              <a:rPr lang="es-ES" dirty="0">
                <a:solidFill>
                  <a:srgbClr val="FF0000"/>
                </a:solidFill>
              </a:rPr>
              <a:t> </a:t>
            </a:r>
            <a:r>
              <a:rPr lang="es-ES" dirty="0" err="1">
                <a:solidFill>
                  <a:srgbClr val="FF0000"/>
                </a:solidFill>
              </a:rPr>
              <a:t>quá</a:t>
            </a:r>
            <a:r>
              <a:rPr lang="es-ES" dirty="0">
                <a:solidFill>
                  <a:srgbClr val="FF0000"/>
                </a:solidFill>
              </a:rPr>
              <a:t> 24 </a:t>
            </a:r>
            <a:r>
              <a:rPr lang="es-ES" dirty="0" err="1">
                <a:solidFill>
                  <a:srgbClr val="FF0000"/>
                </a:solidFill>
              </a:rPr>
              <a:t>giờ</a:t>
            </a:r>
            <a:r>
              <a:rPr lang="es-ES" dirty="0"/>
              <a:t>, </a:t>
            </a:r>
            <a:r>
              <a:rPr lang="es-ES" dirty="0" err="1"/>
              <a:t>hoặc</a:t>
            </a:r>
            <a:r>
              <a:rPr lang="es-ES" dirty="0"/>
              <a:t> </a:t>
            </a:r>
            <a:r>
              <a:rPr lang="es-ES" dirty="0" err="1"/>
              <a:t>diễn</a:t>
            </a:r>
            <a:r>
              <a:rPr lang="es-ES" dirty="0"/>
              <a:t> </a:t>
            </a:r>
            <a:r>
              <a:rPr lang="es-ES" dirty="0" err="1"/>
              <a:t>biến</a:t>
            </a:r>
            <a:r>
              <a:rPr lang="es-ES" dirty="0"/>
              <a:t> </a:t>
            </a:r>
            <a:r>
              <a:rPr lang="es-ES" dirty="0" err="1"/>
              <a:t>nặng</a:t>
            </a:r>
            <a:r>
              <a:rPr lang="es-ES" dirty="0"/>
              <a:t>, </a:t>
            </a:r>
            <a:r>
              <a:rPr lang="es-ES" dirty="0" err="1"/>
              <a:t>có</a:t>
            </a:r>
            <a:r>
              <a:rPr lang="es-ES" dirty="0"/>
              <a:t> </a:t>
            </a:r>
            <a:r>
              <a:rPr lang="es-ES" dirty="0" err="1"/>
              <a:t>thể</a:t>
            </a:r>
            <a:r>
              <a:rPr lang="es-ES" dirty="0"/>
              <a:t> </a:t>
            </a:r>
            <a:r>
              <a:rPr lang="es-ES" dirty="0" err="1"/>
              <a:t>tử</a:t>
            </a:r>
            <a:r>
              <a:rPr lang="es-ES" dirty="0"/>
              <a:t> </a:t>
            </a:r>
            <a:r>
              <a:rPr lang="es-ES" dirty="0" err="1"/>
              <a:t>vong</a:t>
            </a:r>
            <a:r>
              <a:rPr lang="es-ES" dirty="0"/>
              <a:t> </a:t>
            </a:r>
            <a:r>
              <a:rPr lang="es-ES" dirty="0" err="1"/>
              <a:t>trong</a:t>
            </a:r>
            <a:r>
              <a:rPr lang="es-ES" dirty="0"/>
              <a:t> </a:t>
            </a:r>
            <a:r>
              <a:rPr lang="es-ES" dirty="0" err="1"/>
              <a:t>vòng</a:t>
            </a:r>
            <a:r>
              <a:rPr lang="es-ES" dirty="0"/>
              <a:t> 24h.</a:t>
            </a:r>
            <a:endParaRPr lang="en-US" dirty="0"/>
          </a:p>
          <a:p>
            <a:pPr>
              <a:lnSpc>
                <a:spcPct val="150000"/>
              </a:lnSpc>
            </a:pPr>
            <a:endParaRPr lang="en-US" dirty="0"/>
          </a:p>
        </p:txBody>
      </p:sp>
    </p:spTree>
    <p:extLst>
      <p:ext uri="{BB962C8B-B14F-4D97-AF65-F5344CB8AC3E}">
        <p14:creationId xmlns:p14="http://schemas.microsoft.com/office/powerpoint/2010/main" val="1747590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r>
              <a:rPr lang="en-US" i="1" dirty="0" err="1"/>
              <a:t>Phòng</a:t>
            </a:r>
            <a:r>
              <a:rPr lang="en-US" i="1" dirty="0"/>
              <a:t> </a:t>
            </a:r>
            <a:r>
              <a:rPr lang="en-US" i="1" dirty="0" err="1"/>
              <a:t>nguy</a:t>
            </a:r>
            <a:r>
              <a:rPr lang="en-US" i="1" dirty="0"/>
              <a:t> </a:t>
            </a:r>
            <a:r>
              <a:rPr lang="en-US" i="1" dirty="0" err="1"/>
              <a:t>cơ</a:t>
            </a:r>
            <a:r>
              <a:rPr lang="en-US" i="1" dirty="0"/>
              <a:t> </a:t>
            </a:r>
            <a:r>
              <a:rPr lang="en-US" i="1" dirty="0" err="1"/>
              <a:t>hít</a:t>
            </a:r>
            <a:r>
              <a:rPr lang="en-US" i="1" dirty="0"/>
              <a:t> </a:t>
            </a:r>
            <a:r>
              <a:rPr lang="en-US" i="1" dirty="0" err="1"/>
              <a:t>sặc</a:t>
            </a:r>
            <a:endParaRPr lang="en-US" dirty="0"/>
          </a:p>
          <a:p>
            <a:r>
              <a:rPr lang="en-US" dirty="0"/>
              <a:t>- </a:t>
            </a:r>
            <a:r>
              <a:rPr lang="pl-PL" dirty="0"/>
              <a:t>Nếu không có chống chỉ định, cần nâng có đầu giường lên 30</a:t>
            </a:r>
            <a:r>
              <a:rPr lang="pl-PL" baseline="30000" dirty="0"/>
              <a:t>0</a:t>
            </a:r>
            <a:r>
              <a:rPr lang="pl-PL" dirty="0"/>
              <a:t> – 45</a:t>
            </a:r>
            <a:r>
              <a:rPr lang="pl-PL" baseline="30000" dirty="0"/>
              <a:t>0</a:t>
            </a:r>
            <a:r>
              <a:rPr lang="pl-PL" dirty="0"/>
              <a:t>.</a:t>
            </a:r>
            <a:endParaRPr lang="en-US" dirty="0"/>
          </a:p>
          <a:p>
            <a:r>
              <a:rPr lang="pl-PL" dirty="0"/>
              <a:t>- Đánh giá  khả năng nuốt của NB</a:t>
            </a:r>
            <a:endParaRPr lang="en-US" dirty="0"/>
          </a:p>
          <a:p>
            <a:r>
              <a:rPr lang="pl-PL" dirty="0"/>
              <a:t>* Nếu khả năng nuốt của NB suy yếu một phần:</a:t>
            </a:r>
            <a:endParaRPr lang="en-US" dirty="0"/>
          </a:p>
          <a:p>
            <a:r>
              <a:rPr lang="en-US" dirty="0"/>
              <a:t>+ Cho NB </a:t>
            </a:r>
            <a:r>
              <a:rPr lang="en-US" dirty="0" err="1"/>
              <a:t>ăn</a:t>
            </a:r>
            <a:r>
              <a:rPr lang="en-US" dirty="0"/>
              <a:t> </a:t>
            </a:r>
            <a:r>
              <a:rPr lang="en-US" dirty="0" err="1"/>
              <a:t>nhiều</a:t>
            </a:r>
            <a:r>
              <a:rPr lang="en-US" dirty="0"/>
              <a:t> </a:t>
            </a:r>
            <a:r>
              <a:rPr lang="en-US" dirty="0" err="1"/>
              <a:t>bữa</a:t>
            </a:r>
            <a:r>
              <a:rPr lang="en-US" dirty="0"/>
              <a:t> </a:t>
            </a:r>
            <a:r>
              <a:rPr lang="en-US" dirty="0" err="1"/>
              <a:t>trong</a:t>
            </a:r>
            <a:r>
              <a:rPr lang="en-US" dirty="0"/>
              <a:t> </a:t>
            </a:r>
            <a:r>
              <a:rPr lang="en-US" dirty="0" err="1"/>
              <a:t>ngày</a:t>
            </a:r>
            <a:endParaRPr lang="en-US" dirty="0"/>
          </a:p>
          <a:p>
            <a:r>
              <a:rPr lang="en-US" dirty="0"/>
              <a:t>* </a:t>
            </a:r>
            <a:r>
              <a:rPr lang="en-US" dirty="0" err="1"/>
              <a:t>Nếu</a:t>
            </a:r>
            <a:r>
              <a:rPr lang="en-US" dirty="0"/>
              <a:t> NB </a:t>
            </a:r>
            <a:r>
              <a:rPr lang="en-US" dirty="0" err="1"/>
              <a:t>cần</a:t>
            </a:r>
            <a:r>
              <a:rPr lang="en-US" dirty="0"/>
              <a:t> </a:t>
            </a:r>
            <a:r>
              <a:rPr lang="en-US" dirty="0" err="1"/>
              <a:t>đặt</a:t>
            </a:r>
            <a:r>
              <a:rPr lang="en-US" dirty="0"/>
              <a:t> sonde </a:t>
            </a:r>
            <a:r>
              <a:rPr lang="en-US" dirty="0" err="1"/>
              <a:t>dạ</a:t>
            </a:r>
            <a:r>
              <a:rPr lang="en-US" dirty="0"/>
              <a:t> </a:t>
            </a:r>
            <a:r>
              <a:rPr lang="en-US" dirty="0" err="1"/>
              <a:t>dày</a:t>
            </a:r>
            <a:r>
              <a:rPr lang="en-US" dirty="0"/>
              <a:t> </a:t>
            </a:r>
            <a:r>
              <a:rPr lang="en-US" dirty="0" err="1"/>
              <a:t>để</a:t>
            </a:r>
            <a:r>
              <a:rPr lang="en-US" dirty="0"/>
              <a:t> </a:t>
            </a:r>
            <a:r>
              <a:rPr lang="en-US" dirty="0" err="1"/>
              <a:t>nuôi</a:t>
            </a:r>
            <a:r>
              <a:rPr lang="en-US" dirty="0"/>
              <a:t> </a:t>
            </a:r>
            <a:r>
              <a:rPr lang="en-US" dirty="0" err="1"/>
              <a:t>dưỡng</a:t>
            </a:r>
            <a:r>
              <a:rPr lang="en-US" dirty="0"/>
              <a:t>:</a:t>
            </a:r>
          </a:p>
          <a:p>
            <a:r>
              <a:rPr lang="en-US" dirty="0"/>
              <a:t>+ K</a:t>
            </a:r>
            <a:r>
              <a:rPr lang="pl-PL" dirty="0"/>
              <a:t>iểm tra xác nhận sonde nuôi ăn qua đường tiêu hóa đặt đúng vị trí trước khi cho ăn. </a:t>
            </a:r>
            <a:endParaRPr lang="en-US" dirty="0"/>
          </a:p>
          <a:p>
            <a:r>
              <a:rPr lang="pl-PL" dirty="0"/>
              <a:t>+ Điều chỉnh tốc độ và thể tích dịch nuôi dưỡng qua sonde để tránh trào ngược.</a:t>
            </a:r>
            <a:endParaRPr lang="en-US" dirty="0"/>
          </a:p>
          <a:p>
            <a:endParaRPr lang="en-US" dirty="0"/>
          </a:p>
        </p:txBody>
      </p:sp>
    </p:spTree>
    <p:extLst>
      <p:ext uri="{BB962C8B-B14F-4D97-AF65-F5344CB8AC3E}">
        <p14:creationId xmlns:p14="http://schemas.microsoft.com/office/powerpoint/2010/main" val="2863673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r>
              <a:rPr lang="en-US" i="1" dirty="0" err="1"/>
              <a:t>Phòng</a:t>
            </a:r>
            <a:r>
              <a:rPr lang="en-US" i="1" dirty="0"/>
              <a:t> </a:t>
            </a:r>
            <a:r>
              <a:rPr lang="en-US" i="1" dirty="0" err="1"/>
              <a:t>nguy</a:t>
            </a:r>
            <a:r>
              <a:rPr lang="en-US" i="1" dirty="0"/>
              <a:t> </a:t>
            </a:r>
            <a:r>
              <a:rPr lang="en-US" i="1" dirty="0" err="1"/>
              <a:t>cơ</a:t>
            </a:r>
            <a:r>
              <a:rPr lang="en-US" i="1" dirty="0"/>
              <a:t> </a:t>
            </a:r>
            <a:r>
              <a:rPr lang="en-US" i="1" dirty="0" err="1"/>
              <a:t>mất</a:t>
            </a:r>
            <a:r>
              <a:rPr lang="en-US" i="1" dirty="0"/>
              <a:t> </a:t>
            </a:r>
            <a:r>
              <a:rPr lang="en-US" i="1" dirty="0" err="1"/>
              <a:t>sự</a:t>
            </a:r>
            <a:r>
              <a:rPr lang="en-US" i="1" dirty="0"/>
              <a:t> </a:t>
            </a:r>
            <a:r>
              <a:rPr lang="en-US" i="1" dirty="0" err="1"/>
              <a:t>toàn</a:t>
            </a:r>
            <a:r>
              <a:rPr lang="en-US" i="1" dirty="0"/>
              <a:t> </a:t>
            </a:r>
            <a:r>
              <a:rPr lang="en-US" i="1" dirty="0" err="1"/>
              <a:t>vẹn</a:t>
            </a:r>
            <a:r>
              <a:rPr lang="en-US" i="1" dirty="0"/>
              <a:t> </a:t>
            </a:r>
            <a:r>
              <a:rPr lang="en-US" i="1" dirty="0" err="1"/>
              <a:t>của</a:t>
            </a:r>
            <a:r>
              <a:rPr lang="en-US" i="1" dirty="0"/>
              <a:t> da</a:t>
            </a:r>
            <a:endParaRPr lang="en-US" dirty="0"/>
          </a:p>
          <a:p>
            <a:r>
              <a:rPr lang="pl-PL" dirty="0"/>
              <a:t>* Kết quả mong đợi: không xuất hiện các triệu chứng của loét ép.</a:t>
            </a:r>
            <a:endParaRPr lang="en-US" dirty="0"/>
          </a:p>
          <a:p>
            <a:r>
              <a:rPr lang="pl-PL" dirty="0"/>
              <a:t>* Can thiệp điều dưỡng:</a:t>
            </a:r>
            <a:endParaRPr lang="en-US" dirty="0"/>
          </a:p>
          <a:p>
            <a:r>
              <a:rPr lang="pl-PL" dirty="0"/>
              <a:t>- Cho NB nằm đệm: Đệm nước, đệm hơi, đệm cỏ trong đó phao giường bơm nước (đệm nước) là tốt nhất.</a:t>
            </a:r>
            <a:endParaRPr lang="en-US" dirty="0"/>
          </a:p>
          <a:p>
            <a:r>
              <a:rPr lang="pl-PL" dirty="0"/>
              <a:t>- Luôn giữ cho ga giường khô sạch, không có nếp nhăn.</a:t>
            </a:r>
            <a:endParaRPr lang="en-US" dirty="0"/>
          </a:p>
          <a:p>
            <a:r>
              <a:rPr lang="pl-PL" dirty="0"/>
              <a:t>- Thay đổi tư thế cho NB 2h/lần.</a:t>
            </a:r>
            <a:endParaRPr lang="en-US" dirty="0"/>
          </a:p>
          <a:p>
            <a:r>
              <a:rPr lang="pl-PL" dirty="0"/>
              <a:t>- Thường xuyên vệ sinh, massage, xoa bột talk vào da các vùng tỳ đè.</a:t>
            </a:r>
            <a:endParaRPr lang="en-US" dirty="0"/>
          </a:p>
          <a:p>
            <a:r>
              <a:rPr lang="pl-PL" dirty="0"/>
              <a:t>- Đảm bảo tuần hoàn và huyết động cũng như dinh dưỡng.</a:t>
            </a:r>
            <a:endParaRPr lang="en-US" dirty="0"/>
          </a:p>
          <a:p>
            <a:r>
              <a:rPr lang="pl-PL" dirty="0"/>
              <a:t>- Thường xuyên kiểm tra đánh giá tình trạng da các vùng tỳ đè.</a:t>
            </a:r>
            <a:endParaRPr lang="en-US" dirty="0"/>
          </a:p>
          <a:p>
            <a:r>
              <a:rPr lang="pl-PL" dirty="0"/>
              <a:t>- Kiểm soát tình trạng đái ỉa không tự chủ của NB.</a:t>
            </a:r>
            <a:endParaRPr lang="en-US" dirty="0"/>
          </a:p>
          <a:p>
            <a:endParaRPr lang="en-US" dirty="0"/>
          </a:p>
        </p:txBody>
      </p:sp>
    </p:spTree>
    <p:extLst>
      <p:ext uri="{BB962C8B-B14F-4D97-AF65-F5344CB8AC3E}">
        <p14:creationId xmlns:p14="http://schemas.microsoft.com/office/powerpoint/2010/main" val="856662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r>
              <a:rPr lang="en-US" i="1" dirty="0" err="1"/>
              <a:t>Phòng</a:t>
            </a:r>
            <a:r>
              <a:rPr lang="en-US" i="1" dirty="0"/>
              <a:t> </a:t>
            </a:r>
            <a:r>
              <a:rPr lang="en-US" i="1" dirty="0" err="1"/>
              <a:t>nguy</a:t>
            </a:r>
            <a:r>
              <a:rPr lang="en-US" i="1" dirty="0"/>
              <a:t> </a:t>
            </a:r>
            <a:r>
              <a:rPr lang="en-US" i="1" dirty="0" err="1"/>
              <a:t>cơ</a:t>
            </a:r>
            <a:r>
              <a:rPr lang="en-US" i="1" dirty="0"/>
              <a:t> </a:t>
            </a:r>
            <a:r>
              <a:rPr lang="en-US" i="1" dirty="0" err="1"/>
              <a:t>nhiễm</a:t>
            </a:r>
            <a:r>
              <a:rPr lang="en-US" i="1" dirty="0"/>
              <a:t> </a:t>
            </a:r>
            <a:r>
              <a:rPr lang="en-US" i="1" dirty="0" err="1"/>
              <a:t>khuẩn</a:t>
            </a:r>
            <a:r>
              <a:rPr lang="en-US" i="1" dirty="0"/>
              <a:t>.</a:t>
            </a:r>
            <a:endParaRPr lang="en-US" dirty="0"/>
          </a:p>
          <a:p>
            <a:r>
              <a:rPr lang="pl-PL" dirty="0"/>
              <a:t>- Vệ sinh bàn tay, tuân thủ các nguyên tắc vô khuẩn khi thực hiện các thủ thuật, đặc biệt là:</a:t>
            </a:r>
            <a:endParaRPr lang="en-US" dirty="0"/>
          </a:p>
          <a:p>
            <a:r>
              <a:rPr lang="pl-PL" dirty="0"/>
              <a:t>+ Đặt và chăm sóc sonde tiểu</a:t>
            </a:r>
            <a:endParaRPr lang="en-US" dirty="0"/>
          </a:p>
          <a:p>
            <a:r>
              <a:rPr lang="pl-PL" dirty="0"/>
              <a:t>+ Chăm sóc ống nội khí quản/mở khí quản nếu có. Bảo quản và khử khuẩn các thiết bị điều trị hô hấp như máy thở, máy hút đờm...</a:t>
            </a:r>
            <a:endParaRPr lang="en-US" dirty="0"/>
          </a:p>
          <a:p>
            <a:r>
              <a:rPr lang="pl-PL" dirty="0"/>
              <a:t>- Thực hiện các chăm sóc xoay trở, vỗ rung, vệ sinh răng miệng và thân thể, thay ga trải giường, quần áo NB…</a:t>
            </a:r>
            <a:endParaRPr lang="en-US" dirty="0"/>
          </a:p>
          <a:p>
            <a:r>
              <a:rPr lang="pl-PL" dirty="0"/>
              <a:t>- Phòng chống hít sặc</a:t>
            </a:r>
            <a:endParaRPr lang="en-US" dirty="0"/>
          </a:p>
          <a:p>
            <a:r>
              <a:rPr lang="pl-PL" dirty="0"/>
              <a:t>- Đảm bảo dinh dưỡng</a:t>
            </a:r>
            <a:endParaRPr lang="en-US" dirty="0"/>
          </a:p>
          <a:p>
            <a:r>
              <a:rPr lang="pl-PL" dirty="0"/>
              <a:t>- Theo dõi phát hiện sớm các dấu hiệu nhiễm khuẩn.</a:t>
            </a:r>
            <a:endParaRPr lang="en-US" dirty="0"/>
          </a:p>
          <a:p>
            <a:endParaRPr lang="en-US" dirty="0"/>
          </a:p>
        </p:txBody>
      </p:sp>
    </p:spTree>
    <p:extLst>
      <p:ext uri="{BB962C8B-B14F-4D97-AF65-F5344CB8AC3E}">
        <p14:creationId xmlns:p14="http://schemas.microsoft.com/office/powerpoint/2010/main" val="2603681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fontScale="92500" lnSpcReduction="10000"/>
          </a:bodyPr>
          <a:lstStyle/>
          <a:p>
            <a:pPr>
              <a:lnSpc>
                <a:spcPct val="150000"/>
              </a:lnSpc>
            </a:pPr>
            <a:r>
              <a:rPr lang="en-US" i="1" dirty="0" err="1"/>
              <a:t>Phòng</a:t>
            </a:r>
            <a:r>
              <a:rPr lang="en-US" i="1" dirty="0"/>
              <a:t> </a:t>
            </a:r>
            <a:r>
              <a:rPr lang="en-US" i="1" dirty="0" err="1"/>
              <a:t>nguy</a:t>
            </a:r>
            <a:r>
              <a:rPr lang="en-US" i="1" dirty="0"/>
              <a:t> </a:t>
            </a:r>
            <a:r>
              <a:rPr lang="en-US" i="1" dirty="0" err="1"/>
              <a:t>cơ</a:t>
            </a:r>
            <a:r>
              <a:rPr lang="en-US" i="1" dirty="0"/>
              <a:t> </a:t>
            </a:r>
            <a:r>
              <a:rPr lang="en-US" i="1" dirty="0" err="1"/>
              <a:t>tăng</a:t>
            </a:r>
            <a:r>
              <a:rPr lang="en-US" i="1" dirty="0"/>
              <a:t> </a:t>
            </a:r>
            <a:r>
              <a:rPr lang="en-US" i="1" dirty="0" err="1"/>
              <a:t>áp</a:t>
            </a:r>
            <a:r>
              <a:rPr lang="en-US" i="1" dirty="0"/>
              <a:t> </a:t>
            </a:r>
            <a:r>
              <a:rPr lang="en-US" i="1" dirty="0" err="1"/>
              <a:t>lực</a:t>
            </a:r>
            <a:r>
              <a:rPr lang="en-US" i="1" dirty="0"/>
              <a:t> </a:t>
            </a:r>
            <a:r>
              <a:rPr lang="en-US" i="1" dirty="0" err="1"/>
              <a:t>nội</a:t>
            </a:r>
            <a:r>
              <a:rPr lang="en-US" i="1" dirty="0"/>
              <a:t> </a:t>
            </a:r>
            <a:r>
              <a:rPr lang="en-US" i="1" dirty="0" err="1"/>
              <a:t>sọ</a:t>
            </a:r>
            <a:endParaRPr lang="en-US" dirty="0"/>
          </a:p>
          <a:p>
            <a:pPr>
              <a:lnSpc>
                <a:spcPct val="150000"/>
              </a:lnSpc>
            </a:pPr>
            <a:r>
              <a:rPr lang="pl-PL" i="1" dirty="0"/>
              <a:t>* Kết quả mong đợi: </a:t>
            </a:r>
            <a:r>
              <a:rPr lang="pl-PL" dirty="0"/>
              <a:t>NB không đau đầu, tình trạng ý thức tiến triển tốt, mạch và huyết áp trong giới hạn bình thường, ổn định.</a:t>
            </a:r>
            <a:endParaRPr lang="en-US" dirty="0"/>
          </a:p>
          <a:p>
            <a:pPr>
              <a:lnSpc>
                <a:spcPct val="150000"/>
              </a:lnSpc>
            </a:pPr>
            <a:r>
              <a:rPr lang="pl-PL" i="1" dirty="0"/>
              <a:t>* Can thiệp điều dưỡng</a:t>
            </a:r>
            <a:endParaRPr lang="en-US" dirty="0"/>
          </a:p>
          <a:p>
            <a:pPr>
              <a:lnSpc>
                <a:spcPct val="150000"/>
              </a:lnSpc>
            </a:pPr>
            <a:r>
              <a:rPr lang="pl-PL" dirty="0"/>
              <a:t>- Đảm bảo thông khí.</a:t>
            </a:r>
            <a:endParaRPr lang="en-US" dirty="0"/>
          </a:p>
          <a:p>
            <a:pPr>
              <a:lnSpc>
                <a:spcPct val="150000"/>
              </a:lnSpc>
            </a:pPr>
            <a:r>
              <a:rPr lang="pl-PL" dirty="0"/>
              <a:t>- T</a:t>
            </a:r>
            <a:r>
              <a:rPr lang="it-IT" dirty="0"/>
              <a:t>ư thế nằm đầu cao 30- 45 độ (nếu không tụt huyết áp).</a:t>
            </a:r>
            <a:endParaRPr lang="en-US" dirty="0"/>
          </a:p>
          <a:p>
            <a:pPr>
              <a:lnSpc>
                <a:spcPct val="150000"/>
              </a:lnSpc>
            </a:pPr>
            <a:r>
              <a:rPr lang="it-IT" dirty="0"/>
              <a:t>- Thực hiện y lệnh truyền dung dịch ưu trương: manitol, natriclorua 3%.</a:t>
            </a:r>
            <a:endParaRPr lang="en-US" dirty="0"/>
          </a:p>
          <a:p>
            <a:pPr>
              <a:lnSpc>
                <a:spcPct val="150000"/>
              </a:lnSpc>
            </a:pPr>
            <a:r>
              <a:rPr lang="pl-PL" dirty="0"/>
              <a:t>- Theo dõi phát hiện tăng áp lực nội sọ: đau đầu, nôn,  tụt điểm Glasgow, huyết áp tăng, nhịp chậm.</a:t>
            </a:r>
            <a:endParaRPr lang="en-US" dirty="0"/>
          </a:p>
          <a:p>
            <a:pPr>
              <a:lnSpc>
                <a:spcPct val="150000"/>
              </a:lnSpc>
            </a:pPr>
            <a:endParaRPr lang="en-US" dirty="0"/>
          </a:p>
        </p:txBody>
      </p:sp>
    </p:spTree>
    <p:extLst>
      <p:ext uri="{BB962C8B-B14F-4D97-AF65-F5344CB8AC3E}">
        <p14:creationId xmlns:p14="http://schemas.microsoft.com/office/powerpoint/2010/main" val="2265004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fontScale="92500" lnSpcReduction="10000"/>
          </a:bodyPr>
          <a:lstStyle/>
          <a:p>
            <a:r>
              <a:rPr lang="en-US" i="1" dirty="0" err="1"/>
              <a:t>Phòng</a:t>
            </a:r>
            <a:r>
              <a:rPr lang="en-US" i="1" dirty="0"/>
              <a:t> </a:t>
            </a:r>
            <a:r>
              <a:rPr lang="en-US" i="1" dirty="0" err="1"/>
              <a:t>nguy</a:t>
            </a:r>
            <a:r>
              <a:rPr lang="en-US" i="1" dirty="0"/>
              <a:t> </a:t>
            </a:r>
            <a:r>
              <a:rPr lang="en-US" i="1" dirty="0" err="1"/>
              <a:t>cơ</a:t>
            </a:r>
            <a:r>
              <a:rPr lang="en-US" i="1" dirty="0"/>
              <a:t> </a:t>
            </a:r>
            <a:r>
              <a:rPr lang="en-US" i="1" dirty="0" err="1"/>
              <a:t>thiếu</a:t>
            </a:r>
            <a:r>
              <a:rPr lang="en-US" i="1" dirty="0"/>
              <a:t> </a:t>
            </a:r>
            <a:r>
              <a:rPr lang="en-US" i="1" dirty="0" err="1"/>
              <a:t>hụt</a:t>
            </a:r>
            <a:r>
              <a:rPr lang="en-US" i="1" dirty="0"/>
              <a:t> </a:t>
            </a:r>
            <a:r>
              <a:rPr lang="en-US" i="1" dirty="0" err="1"/>
              <a:t>dinh</a:t>
            </a:r>
            <a:r>
              <a:rPr lang="en-US" i="1" dirty="0"/>
              <a:t> </a:t>
            </a:r>
            <a:r>
              <a:rPr lang="en-US" i="1" dirty="0" err="1"/>
              <a:t>dưỡng</a:t>
            </a:r>
            <a:endParaRPr lang="en-US" dirty="0"/>
          </a:p>
          <a:p>
            <a:r>
              <a:rPr lang="fr-FR" i="1" dirty="0"/>
              <a:t>* </a:t>
            </a:r>
            <a:r>
              <a:rPr lang="fr-FR" i="1" dirty="0" err="1"/>
              <a:t>Kết</a:t>
            </a:r>
            <a:r>
              <a:rPr lang="fr-FR" i="1" dirty="0"/>
              <a:t> </a:t>
            </a:r>
            <a:r>
              <a:rPr lang="fr-FR" i="1" dirty="0" err="1"/>
              <a:t>quả</a:t>
            </a:r>
            <a:r>
              <a:rPr lang="fr-FR" i="1" dirty="0"/>
              <a:t> </a:t>
            </a:r>
            <a:r>
              <a:rPr lang="fr-FR" i="1" dirty="0" err="1"/>
              <a:t>mong</a:t>
            </a:r>
            <a:r>
              <a:rPr lang="fr-FR" i="1" dirty="0"/>
              <a:t> </a:t>
            </a:r>
            <a:r>
              <a:rPr lang="fr-FR" i="1" dirty="0" err="1"/>
              <a:t>đợi</a:t>
            </a:r>
            <a:r>
              <a:rPr lang="fr-FR" dirty="0"/>
              <a:t>: </a:t>
            </a:r>
            <a:r>
              <a:rPr lang="fr-FR" dirty="0" err="1"/>
              <a:t>duy</a:t>
            </a:r>
            <a:r>
              <a:rPr lang="fr-FR" dirty="0"/>
              <a:t> </a:t>
            </a:r>
            <a:r>
              <a:rPr lang="fr-FR" dirty="0" err="1"/>
              <a:t>trì</a:t>
            </a:r>
            <a:r>
              <a:rPr lang="fr-FR" dirty="0"/>
              <a:t> </a:t>
            </a:r>
            <a:r>
              <a:rPr lang="fr-FR" dirty="0" err="1"/>
              <a:t>cân</a:t>
            </a:r>
            <a:r>
              <a:rPr lang="fr-FR" dirty="0"/>
              <a:t> </a:t>
            </a:r>
            <a:r>
              <a:rPr lang="fr-FR" dirty="0" err="1"/>
              <a:t>nặng</a:t>
            </a:r>
            <a:r>
              <a:rPr lang="fr-FR" dirty="0"/>
              <a:t> </a:t>
            </a:r>
            <a:r>
              <a:rPr lang="fr-FR" dirty="0" err="1"/>
              <a:t>trong</a:t>
            </a:r>
            <a:r>
              <a:rPr lang="fr-FR" dirty="0"/>
              <a:t> </a:t>
            </a:r>
            <a:r>
              <a:rPr lang="fr-FR" dirty="0" err="1"/>
              <a:t>giới</a:t>
            </a:r>
            <a:r>
              <a:rPr lang="fr-FR" dirty="0"/>
              <a:t> </a:t>
            </a:r>
            <a:r>
              <a:rPr lang="fr-FR" dirty="0" err="1"/>
              <a:t>hạn</a:t>
            </a:r>
            <a:r>
              <a:rPr lang="fr-FR" dirty="0"/>
              <a:t> </a:t>
            </a:r>
            <a:r>
              <a:rPr lang="fr-FR" dirty="0" err="1"/>
              <a:t>bình</a:t>
            </a:r>
            <a:r>
              <a:rPr lang="fr-FR" dirty="0"/>
              <a:t> </a:t>
            </a:r>
            <a:r>
              <a:rPr lang="fr-FR" dirty="0" err="1"/>
              <a:t>thường</a:t>
            </a:r>
            <a:r>
              <a:rPr lang="fr-FR" dirty="0"/>
              <a:t>, </a:t>
            </a:r>
            <a:r>
              <a:rPr lang="fr-FR" dirty="0" err="1"/>
              <a:t>chỉ</a:t>
            </a:r>
            <a:r>
              <a:rPr lang="fr-FR" dirty="0"/>
              <a:t> </a:t>
            </a:r>
            <a:r>
              <a:rPr lang="fr-FR" dirty="0" err="1"/>
              <a:t>số</a:t>
            </a:r>
            <a:r>
              <a:rPr lang="fr-FR" dirty="0"/>
              <a:t> </a:t>
            </a:r>
            <a:r>
              <a:rPr lang="fr-FR" dirty="0" err="1"/>
              <a:t>Albumin</a:t>
            </a:r>
            <a:r>
              <a:rPr lang="fr-FR" dirty="0"/>
              <a:t> </a:t>
            </a:r>
            <a:r>
              <a:rPr lang="fr-FR" dirty="0" err="1"/>
              <a:t>huyết</a:t>
            </a:r>
            <a:r>
              <a:rPr lang="fr-FR" dirty="0"/>
              <a:t> </a:t>
            </a:r>
            <a:r>
              <a:rPr lang="fr-FR" dirty="0" err="1"/>
              <a:t>thanh</a:t>
            </a:r>
            <a:r>
              <a:rPr lang="fr-FR" dirty="0"/>
              <a:t>, </a:t>
            </a:r>
            <a:r>
              <a:rPr lang="fr-FR" dirty="0" err="1"/>
              <a:t>transferin</a:t>
            </a:r>
            <a:r>
              <a:rPr lang="fr-FR" dirty="0"/>
              <a:t> </a:t>
            </a:r>
            <a:r>
              <a:rPr lang="fr-FR" dirty="0" err="1"/>
              <a:t>huyết</a:t>
            </a:r>
            <a:r>
              <a:rPr lang="fr-FR" dirty="0"/>
              <a:t> </a:t>
            </a:r>
            <a:r>
              <a:rPr lang="fr-FR" dirty="0" err="1"/>
              <a:t>thanh</a:t>
            </a:r>
            <a:r>
              <a:rPr lang="fr-FR" dirty="0"/>
              <a:t> </a:t>
            </a:r>
            <a:r>
              <a:rPr lang="fr-FR" dirty="0" err="1"/>
              <a:t>trong</a:t>
            </a:r>
            <a:r>
              <a:rPr lang="fr-FR" dirty="0"/>
              <a:t> </a:t>
            </a:r>
            <a:r>
              <a:rPr lang="fr-FR" dirty="0" err="1"/>
              <a:t>giới</a:t>
            </a:r>
            <a:r>
              <a:rPr lang="fr-FR" dirty="0"/>
              <a:t> </a:t>
            </a:r>
            <a:r>
              <a:rPr lang="fr-FR" dirty="0" err="1"/>
              <a:t>hạn</a:t>
            </a:r>
            <a:r>
              <a:rPr lang="fr-FR" dirty="0"/>
              <a:t> </a:t>
            </a:r>
            <a:r>
              <a:rPr lang="fr-FR" dirty="0" err="1"/>
              <a:t>bình</a:t>
            </a:r>
            <a:r>
              <a:rPr lang="fr-FR" dirty="0"/>
              <a:t> </a:t>
            </a:r>
            <a:r>
              <a:rPr lang="fr-FR" dirty="0" err="1"/>
              <a:t>thường</a:t>
            </a:r>
            <a:r>
              <a:rPr lang="fr-FR" dirty="0"/>
              <a:t>. </a:t>
            </a:r>
            <a:endParaRPr lang="en-US" dirty="0"/>
          </a:p>
          <a:p>
            <a:r>
              <a:rPr lang="fr-FR" dirty="0"/>
              <a:t>* </a:t>
            </a:r>
            <a:r>
              <a:rPr lang="fr-FR" i="1" dirty="0"/>
              <a:t>Can </a:t>
            </a:r>
            <a:r>
              <a:rPr lang="fr-FR" i="1" dirty="0" err="1"/>
              <a:t>thiệp</a:t>
            </a:r>
            <a:r>
              <a:rPr lang="fr-FR" i="1" dirty="0"/>
              <a:t> </a:t>
            </a:r>
            <a:r>
              <a:rPr lang="fr-FR" i="1" dirty="0" err="1"/>
              <a:t>điều</a:t>
            </a:r>
            <a:r>
              <a:rPr lang="fr-FR" i="1" dirty="0"/>
              <a:t> </a:t>
            </a:r>
            <a:r>
              <a:rPr lang="fr-FR" i="1" dirty="0" err="1"/>
              <a:t>dưỡng</a:t>
            </a:r>
            <a:r>
              <a:rPr lang="fr-FR" dirty="0"/>
              <a:t>:</a:t>
            </a:r>
            <a:endParaRPr lang="en-US" dirty="0"/>
          </a:p>
          <a:p>
            <a:r>
              <a:rPr lang="pl-PL" dirty="0"/>
              <a:t>- Chế độ nuôi dưỡng đảm bảo đủ calo, protein, vitamin và khoáng chất</a:t>
            </a:r>
            <a:r>
              <a:rPr lang="fr-FR" dirty="0"/>
              <a:t>.</a:t>
            </a:r>
            <a:endParaRPr lang="en-US" dirty="0"/>
          </a:p>
          <a:p>
            <a:r>
              <a:rPr lang="fr-FR" dirty="0"/>
              <a:t>- </a:t>
            </a:r>
            <a:r>
              <a:rPr lang="fr-FR" dirty="0" err="1"/>
              <a:t>Đặt</a:t>
            </a:r>
            <a:r>
              <a:rPr lang="fr-FR" dirty="0"/>
              <a:t> sonde </a:t>
            </a:r>
            <a:r>
              <a:rPr lang="fr-FR" dirty="0" err="1"/>
              <a:t>dạ</a:t>
            </a:r>
            <a:r>
              <a:rPr lang="fr-FR" dirty="0"/>
              <a:t> </a:t>
            </a:r>
            <a:r>
              <a:rPr lang="fr-FR" dirty="0" err="1"/>
              <a:t>dày</a:t>
            </a:r>
            <a:r>
              <a:rPr lang="fr-FR" dirty="0"/>
              <a:t> </a:t>
            </a:r>
            <a:r>
              <a:rPr lang="fr-FR" dirty="0" err="1"/>
              <a:t>hoặc</a:t>
            </a:r>
            <a:r>
              <a:rPr lang="fr-FR" dirty="0"/>
              <a:t> </a:t>
            </a:r>
            <a:r>
              <a:rPr lang="fr-FR" dirty="0" err="1"/>
              <a:t>đường</a:t>
            </a:r>
            <a:r>
              <a:rPr lang="fr-FR" dirty="0"/>
              <a:t> </a:t>
            </a:r>
            <a:r>
              <a:rPr lang="fr-FR" dirty="0" err="1"/>
              <a:t>truyền</a:t>
            </a:r>
            <a:r>
              <a:rPr lang="fr-FR" dirty="0"/>
              <a:t> </a:t>
            </a:r>
            <a:r>
              <a:rPr lang="fr-FR" dirty="0" err="1"/>
              <a:t>tĩnh</a:t>
            </a:r>
            <a:r>
              <a:rPr lang="fr-FR" dirty="0"/>
              <a:t> </a:t>
            </a:r>
            <a:r>
              <a:rPr lang="fr-FR" dirty="0" err="1"/>
              <a:t>mạch</a:t>
            </a:r>
            <a:r>
              <a:rPr lang="fr-FR" dirty="0"/>
              <a:t> </a:t>
            </a:r>
            <a:r>
              <a:rPr lang="fr-FR" dirty="0" err="1"/>
              <a:t>để</a:t>
            </a:r>
            <a:r>
              <a:rPr lang="fr-FR" dirty="0"/>
              <a:t> </a:t>
            </a:r>
            <a:r>
              <a:rPr lang="fr-FR" dirty="0" err="1"/>
              <a:t>nuôi</a:t>
            </a:r>
            <a:r>
              <a:rPr lang="fr-FR" dirty="0"/>
              <a:t> </a:t>
            </a:r>
            <a:r>
              <a:rPr lang="fr-FR" dirty="0" err="1"/>
              <a:t>dưỡng</a:t>
            </a:r>
            <a:r>
              <a:rPr lang="fr-FR" dirty="0"/>
              <a:t> </a:t>
            </a:r>
            <a:r>
              <a:rPr lang="fr-FR" dirty="0" err="1"/>
              <a:t>nếu</a:t>
            </a:r>
            <a:r>
              <a:rPr lang="fr-FR" dirty="0"/>
              <a:t> NB </a:t>
            </a:r>
            <a:r>
              <a:rPr lang="fr-FR" dirty="0" err="1"/>
              <a:t>có</a:t>
            </a:r>
            <a:r>
              <a:rPr lang="fr-FR" dirty="0"/>
              <a:t> </a:t>
            </a:r>
            <a:r>
              <a:rPr lang="fr-FR" dirty="0" err="1"/>
              <a:t>rối</a:t>
            </a:r>
            <a:r>
              <a:rPr lang="fr-FR" dirty="0"/>
              <a:t> </a:t>
            </a:r>
            <a:r>
              <a:rPr lang="fr-FR" dirty="0" err="1"/>
              <a:t>loạn</a:t>
            </a:r>
            <a:r>
              <a:rPr lang="fr-FR" dirty="0"/>
              <a:t> ý </a:t>
            </a:r>
            <a:r>
              <a:rPr lang="fr-FR" dirty="0" err="1"/>
              <a:t>thức</a:t>
            </a:r>
            <a:r>
              <a:rPr lang="fr-FR" dirty="0"/>
              <a:t>, NB </a:t>
            </a:r>
            <a:r>
              <a:rPr lang="fr-FR" dirty="0" err="1"/>
              <a:t>thở</a:t>
            </a:r>
            <a:r>
              <a:rPr lang="fr-FR" dirty="0"/>
              <a:t> </a:t>
            </a:r>
            <a:r>
              <a:rPr lang="fr-FR" dirty="0" err="1"/>
              <a:t>máy</a:t>
            </a:r>
            <a:r>
              <a:rPr lang="fr-FR" dirty="0"/>
              <a:t> </a:t>
            </a:r>
            <a:r>
              <a:rPr lang="fr-FR" dirty="0" err="1"/>
              <a:t>hoặc</a:t>
            </a:r>
            <a:r>
              <a:rPr lang="fr-FR" dirty="0"/>
              <a:t> </a:t>
            </a:r>
            <a:r>
              <a:rPr lang="fr-FR" dirty="0" err="1"/>
              <a:t>có</a:t>
            </a:r>
            <a:r>
              <a:rPr lang="fr-FR" dirty="0"/>
              <a:t> </a:t>
            </a:r>
            <a:r>
              <a:rPr lang="fr-FR" dirty="0" err="1"/>
              <a:t>rối</a:t>
            </a:r>
            <a:r>
              <a:rPr lang="fr-FR" dirty="0"/>
              <a:t> </a:t>
            </a:r>
            <a:r>
              <a:rPr lang="fr-FR" dirty="0" err="1"/>
              <a:t>loạn</a:t>
            </a:r>
            <a:r>
              <a:rPr lang="fr-FR" dirty="0"/>
              <a:t> </a:t>
            </a:r>
            <a:r>
              <a:rPr lang="fr-FR" dirty="0" err="1"/>
              <a:t>nuốt</a:t>
            </a:r>
            <a:r>
              <a:rPr lang="fr-FR" dirty="0"/>
              <a:t>.</a:t>
            </a:r>
            <a:endParaRPr lang="en-US" dirty="0"/>
          </a:p>
          <a:p>
            <a:r>
              <a:rPr lang="fr-FR" dirty="0"/>
              <a:t>+ </a:t>
            </a:r>
            <a:r>
              <a:rPr lang="fr-FR" dirty="0" err="1"/>
              <a:t>Hút</a:t>
            </a:r>
            <a:r>
              <a:rPr lang="fr-FR" dirty="0"/>
              <a:t> </a:t>
            </a:r>
            <a:r>
              <a:rPr lang="fr-FR" dirty="0" err="1"/>
              <a:t>dịch</a:t>
            </a:r>
            <a:r>
              <a:rPr lang="fr-FR" dirty="0"/>
              <a:t> </a:t>
            </a:r>
            <a:r>
              <a:rPr lang="fr-FR" dirty="0" err="1"/>
              <a:t>dạ</a:t>
            </a:r>
            <a:r>
              <a:rPr lang="fr-FR" dirty="0"/>
              <a:t> </a:t>
            </a:r>
            <a:r>
              <a:rPr lang="fr-FR" dirty="0" err="1"/>
              <a:t>dày</a:t>
            </a:r>
            <a:r>
              <a:rPr lang="fr-FR" dirty="0"/>
              <a:t> </a:t>
            </a:r>
            <a:r>
              <a:rPr lang="fr-FR" dirty="0" err="1"/>
              <a:t>trước</a:t>
            </a:r>
            <a:r>
              <a:rPr lang="fr-FR" dirty="0"/>
              <a:t> </a:t>
            </a:r>
            <a:r>
              <a:rPr lang="fr-FR" dirty="0" err="1"/>
              <a:t>mỗi</a:t>
            </a:r>
            <a:r>
              <a:rPr lang="fr-FR" dirty="0"/>
              <a:t> </a:t>
            </a:r>
            <a:r>
              <a:rPr lang="fr-FR" dirty="0" err="1"/>
              <a:t>lần</a:t>
            </a:r>
            <a:r>
              <a:rPr lang="fr-FR" dirty="0"/>
              <a:t> </a:t>
            </a:r>
            <a:r>
              <a:rPr lang="fr-FR" dirty="0" err="1"/>
              <a:t>cho</a:t>
            </a:r>
            <a:r>
              <a:rPr lang="fr-FR" dirty="0"/>
              <a:t> </a:t>
            </a:r>
            <a:r>
              <a:rPr lang="fr-FR" dirty="0" err="1"/>
              <a:t>ăn</a:t>
            </a:r>
            <a:r>
              <a:rPr lang="fr-FR" dirty="0"/>
              <a:t>, </a:t>
            </a:r>
            <a:r>
              <a:rPr lang="fr-FR" dirty="0" err="1"/>
              <a:t>nếu</a:t>
            </a:r>
            <a:r>
              <a:rPr lang="fr-FR" dirty="0"/>
              <a:t> </a:t>
            </a:r>
            <a:r>
              <a:rPr lang="fr-FR" dirty="0" err="1"/>
              <a:t>dịch</a:t>
            </a:r>
            <a:r>
              <a:rPr lang="fr-FR" dirty="0"/>
              <a:t> ứ </a:t>
            </a:r>
            <a:r>
              <a:rPr lang="fr-FR" dirty="0" err="1"/>
              <a:t>đọng</a:t>
            </a:r>
            <a:r>
              <a:rPr lang="fr-FR" dirty="0"/>
              <a:t> &gt;50ml, </a:t>
            </a:r>
            <a:r>
              <a:rPr lang="fr-FR" dirty="0" err="1"/>
              <a:t>báo</a:t>
            </a:r>
            <a:r>
              <a:rPr lang="fr-FR" dirty="0"/>
              <a:t> BS </a:t>
            </a:r>
            <a:r>
              <a:rPr lang="fr-FR" dirty="0" err="1"/>
              <a:t>lưu</a:t>
            </a:r>
            <a:r>
              <a:rPr lang="fr-FR" dirty="0"/>
              <a:t> ý </a:t>
            </a:r>
            <a:r>
              <a:rPr lang="fr-FR" dirty="0" err="1"/>
              <a:t>liệt</a:t>
            </a:r>
            <a:r>
              <a:rPr lang="fr-FR" dirty="0"/>
              <a:t> </a:t>
            </a:r>
            <a:r>
              <a:rPr lang="fr-FR" dirty="0" err="1"/>
              <a:t>ruột</a:t>
            </a:r>
            <a:r>
              <a:rPr lang="fr-FR" dirty="0"/>
              <a:t>.</a:t>
            </a:r>
            <a:endParaRPr lang="en-US" dirty="0"/>
          </a:p>
          <a:p>
            <a:r>
              <a:rPr lang="fr-FR" dirty="0"/>
              <a:t>+ Cho </a:t>
            </a:r>
            <a:r>
              <a:rPr lang="fr-FR" dirty="0" err="1"/>
              <a:t>ăn</a:t>
            </a:r>
            <a:r>
              <a:rPr lang="fr-FR" dirty="0"/>
              <a:t> qua sonde </a:t>
            </a:r>
            <a:r>
              <a:rPr lang="fr-FR" dirty="0" err="1"/>
              <a:t>dạ</a:t>
            </a:r>
            <a:r>
              <a:rPr lang="fr-FR" dirty="0"/>
              <a:t> </a:t>
            </a:r>
            <a:r>
              <a:rPr lang="fr-FR" dirty="0" err="1"/>
              <a:t>dày</a:t>
            </a:r>
            <a:r>
              <a:rPr lang="fr-FR" dirty="0"/>
              <a:t> </a:t>
            </a:r>
            <a:r>
              <a:rPr lang="fr-FR" dirty="0" err="1"/>
              <a:t>lưu</a:t>
            </a:r>
            <a:r>
              <a:rPr lang="fr-FR" dirty="0"/>
              <a:t> ý </a:t>
            </a:r>
            <a:r>
              <a:rPr lang="fr-FR" dirty="0" err="1"/>
              <a:t>không</a:t>
            </a:r>
            <a:r>
              <a:rPr lang="fr-FR" dirty="0"/>
              <a:t> </a:t>
            </a:r>
            <a:r>
              <a:rPr lang="fr-FR" dirty="0" err="1"/>
              <a:t>cho</a:t>
            </a:r>
            <a:r>
              <a:rPr lang="fr-FR" dirty="0"/>
              <a:t> </a:t>
            </a:r>
            <a:r>
              <a:rPr lang="fr-FR" dirty="0" err="1"/>
              <a:t>quá</a:t>
            </a:r>
            <a:r>
              <a:rPr lang="fr-FR" dirty="0"/>
              <a:t> </a:t>
            </a:r>
            <a:r>
              <a:rPr lang="fr-FR" dirty="0" err="1"/>
              <a:t>nhiều</a:t>
            </a:r>
            <a:r>
              <a:rPr lang="fr-FR" dirty="0"/>
              <a:t> </a:t>
            </a:r>
            <a:r>
              <a:rPr lang="fr-FR" dirty="0" err="1"/>
              <a:t>trong</a:t>
            </a:r>
            <a:r>
              <a:rPr lang="fr-FR" dirty="0"/>
              <a:t> 1 </a:t>
            </a:r>
            <a:r>
              <a:rPr lang="fr-FR" dirty="0" err="1"/>
              <a:t>lần</a:t>
            </a:r>
            <a:r>
              <a:rPr lang="fr-FR" dirty="0"/>
              <a:t> </a:t>
            </a:r>
            <a:r>
              <a:rPr lang="fr-FR" dirty="0" err="1"/>
              <a:t>ăn</a:t>
            </a:r>
            <a:r>
              <a:rPr lang="fr-FR" dirty="0"/>
              <a:t> (&lt;300ml), </a:t>
            </a:r>
            <a:r>
              <a:rPr lang="fr-FR" dirty="0" err="1"/>
              <a:t>thời</a:t>
            </a:r>
            <a:r>
              <a:rPr lang="fr-FR" dirty="0"/>
              <a:t> </a:t>
            </a:r>
            <a:r>
              <a:rPr lang="fr-FR" dirty="0" err="1"/>
              <a:t>giam</a:t>
            </a:r>
            <a:r>
              <a:rPr lang="fr-FR" dirty="0"/>
              <a:t> </a:t>
            </a:r>
            <a:r>
              <a:rPr lang="fr-FR" dirty="0" err="1"/>
              <a:t>giữa</a:t>
            </a:r>
            <a:r>
              <a:rPr lang="fr-FR" dirty="0"/>
              <a:t> </a:t>
            </a:r>
            <a:r>
              <a:rPr lang="fr-FR" dirty="0" err="1"/>
              <a:t>các</a:t>
            </a:r>
            <a:r>
              <a:rPr lang="fr-FR" dirty="0"/>
              <a:t> </a:t>
            </a:r>
            <a:r>
              <a:rPr lang="fr-FR" dirty="0" err="1"/>
              <a:t>bữa</a:t>
            </a:r>
            <a:r>
              <a:rPr lang="fr-FR" dirty="0"/>
              <a:t> </a:t>
            </a:r>
            <a:r>
              <a:rPr lang="fr-FR" dirty="0" err="1"/>
              <a:t>ăn</a:t>
            </a:r>
            <a:r>
              <a:rPr lang="fr-FR" dirty="0"/>
              <a:t> </a:t>
            </a:r>
            <a:r>
              <a:rPr lang="fr-FR" dirty="0" err="1"/>
              <a:t>phù</a:t>
            </a:r>
            <a:r>
              <a:rPr lang="fr-FR" dirty="0"/>
              <a:t> </a:t>
            </a:r>
            <a:r>
              <a:rPr lang="fr-FR" dirty="0" err="1"/>
              <a:t>hợp</a:t>
            </a:r>
            <a:r>
              <a:rPr lang="fr-FR" dirty="0"/>
              <a:t> </a:t>
            </a:r>
            <a:r>
              <a:rPr lang="fr-FR" dirty="0" err="1"/>
              <a:t>với</a:t>
            </a:r>
            <a:r>
              <a:rPr lang="fr-FR" dirty="0"/>
              <a:t> </a:t>
            </a:r>
            <a:r>
              <a:rPr lang="fr-FR" dirty="0" err="1"/>
              <a:t>khả</a:t>
            </a:r>
            <a:r>
              <a:rPr lang="fr-FR" dirty="0"/>
              <a:t> </a:t>
            </a:r>
            <a:r>
              <a:rPr lang="fr-FR" dirty="0" err="1"/>
              <a:t>năng</a:t>
            </a:r>
            <a:r>
              <a:rPr lang="fr-FR" dirty="0"/>
              <a:t> </a:t>
            </a:r>
            <a:r>
              <a:rPr lang="fr-FR" dirty="0" err="1"/>
              <a:t>hấp</a:t>
            </a:r>
            <a:r>
              <a:rPr lang="fr-FR" dirty="0"/>
              <a:t> </a:t>
            </a:r>
            <a:r>
              <a:rPr lang="fr-FR" dirty="0" err="1"/>
              <a:t>thu</a:t>
            </a:r>
            <a:r>
              <a:rPr lang="fr-FR" dirty="0"/>
              <a:t> (</a:t>
            </a:r>
            <a:r>
              <a:rPr lang="fr-FR" dirty="0" err="1"/>
              <a:t>thường</a:t>
            </a:r>
            <a:r>
              <a:rPr lang="fr-FR" dirty="0"/>
              <a:t> 3h/</a:t>
            </a:r>
            <a:r>
              <a:rPr lang="fr-FR" dirty="0" err="1"/>
              <a:t>lần</a:t>
            </a:r>
            <a:r>
              <a:rPr lang="fr-FR" dirty="0"/>
              <a:t>).</a:t>
            </a:r>
            <a:endParaRPr lang="en-US" dirty="0"/>
          </a:p>
          <a:p>
            <a:r>
              <a:rPr lang="fr-FR" dirty="0"/>
              <a:t>+ </a:t>
            </a:r>
            <a:r>
              <a:rPr lang="fr-FR" dirty="0" err="1"/>
              <a:t>Đảm</a:t>
            </a:r>
            <a:r>
              <a:rPr lang="fr-FR" dirty="0"/>
              <a:t> </a:t>
            </a:r>
            <a:r>
              <a:rPr lang="fr-FR" dirty="0" err="1"/>
              <a:t>bảo</a:t>
            </a:r>
            <a:r>
              <a:rPr lang="fr-FR" dirty="0"/>
              <a:t> </a:t>
            </a:r>
            <a:r>
              <a:rPr lang="fr-FR" dirty="0" err="1"/>
              <a:t>đủ</a:t>
            </a:r>
            <a:r>
              <a:rPr lang="fr-FR" dirty="0"/>
              <a:t> </a:t>
            </a:r>
            <a:r>
              <a:rPr lang="fr-FR" dirty="0" err="1"/>
              <a:t>nước</a:t>
            </a:r>
            <a:r>
              <a:rPr lang="fr-FR" dirty="0"/>
              <a:t>.</a:t>
            </a:r>
            <a:r>
              <a:rPr lang="pl-PL" dirty="0"/>
              <a:t>.</a:t>
            </a:r>
            <a:endParaRPr lang="en-US" dirty="0"/>
          </a:p>
          <a:p>
            <a:r>
              <a:rPr lang="pl-PL" dirty="0"/>
              <a:t>- Theo dõi đánh giá cân nặng, bề dày lớp mỡ dưới da, chu vi giữa cánh tay, albumin và transferin huyết thanh.</a:t>
            </a:r>
            <a:endParaRPr lang="en-US" dirty="0"/>
          </a:p>
          <a:p>
            <a:endParaRPr lang="en-US" dirty="0"/>
          </a:p>
        </p:txBody>
      </p:sp>
    </p:spTree>
    <p:extLst>
      <p:ext uri="{BB962C8B-B14F-4D97-AF65-F5344CB8AC3E}">
        <p14:creationId xmlns:p14="http://schemas.microsoft.com/office/powerpoint/2010/main" val="3452570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pl-PL" i="1" dirty="0"/>
              <a:t>Phòng nguy cơ huyết khối tĩnh mạch</a:t>
            </a:r>
            <a:endParaRPr lang="en-US" dirty="0"/>
          </a:p>
          <a:p>
            <a:pPr>
              <a:lnSpc>
                <a:spcPct val="150000"/>
              </a:lnSpc>
            </a:pPr>
            <a:r>
              <a:rPr lang="pl-PL" dirty="0"/>
              <a:t>- Hướng dẫn NB xoa bóp chi, vận động càng sớm càng tốt</a:t>
            </a:r>
            <a:endParaRPr lang="en-US" dirty="0"/>
          </a:p>
          <a:p>
            <a:pPr>
              <a:lnSpc>
                <a:spcPct val="150000"/>
              </a:lnSpc>
            </a:pPr>
            <a:r>
              <a:rPr lang="pl-PL" dirty="0"/>
              <a:t>- Đảm bảo tuần hoàn và huyết động</a:t>
            </a:r>
            <a:endParaRPr lang="en-US" dirty="0"/>
          </a:p>
          <a:p>
            <a:pPr>
              <a:lnSpc>
                <a:spcPct val="150000"/>
              </a:lnSpc>
            </a:pPr>
            <a:r>
              <a:rPr lang="pl-PL" dirty="0"/>
              <a:t>- Thực hiện y lệnh thuốc kháng đông, chống tập kết tiểu cầu</a:t>
            </a:r>
            <a:endParaRPr lang="en-US" dirty="0"/>
          </a:p>
          <a:p>
            <a:pPr>
              <a:lnSpc>
                <a:spcPct val="150000"/>
              </a:lnSpc>
            </a:pPr>
            <a:r>
              <a:rPr lang="pl-PL" dirty="0"/>
              <a:t>- Theo dõi phát hiện sớm các dấu hiệu bệnh lý huyết khối tĩnh mạch:</a:t>
            </a:r>
            <a:endParaRPr lang="en-US" dirty="0"/>
          </a:p>
          <a:p>
            <a:pPr>
              <a:lnSpc>
                <a:spcPct val="150000"/>
              </a:lnSpc>
            </a:pPr>
            <a:endParaRPr lang="en-US" dirty="0"/>
          </a:p>
        </p:txBody>
      </p:sp>
    </p:spTree>
    <p:extLst>
      <p:ext uri="{BB962C8B-B14F-4D97-AF65-F5344CB8AC3E}">
        <p14:creationId xmlns:p14="http://schemas.microsoft.com/office/powerpoint/2010/main" val="3443810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pPr>
              <a:lnSpc>
                <a:spcPct val="150000"/>
              </a:lnSpc>
            </a:pPr>
            <a:r>
              <a:rPr lang="en-US" i="1" dirty="0" err="1"/>
              <a:t>Phòng</a:t>
            </a:r>
            <a:r>
              <a:rPr lang="en-US" i="1" dirty="0"/>
              <a:t> </a:t>
            </a:r>
            <a:r>
              <a:rPr lang="en-US" i="1" dirty="0" err="1"/>
              <a:t>nguy</a:t>
            </a:r>
            <a:r>
              <a:rPr lang="en-US" i="1" dirty="0"/>
              <a:t> </a:t>
            </a:r>
            <a:r>
              <a:rPr lang="en-US" i="1" dirty="0" err="1"/>
              <a:t>cơ</a:t>
            </a:r>
            <a:r>
              <a:rPr lang="en-US" i="1" dirty="0"/>
              <a:t> </a:t>
            </a:r>
            <a:r>
              <a:rPr lang="en-US" i="1" dirty="0" err="1"/>
              <a:t>té</a:t>
            </a:r>
            <a:r>
              <a:rPr lang="en-US" i="1" dirty="0"/>
              <a:t> </a:t>
            </a:r>
            <a:r>
              <a:rPr lang="en-US" i="1" dirty="0" err="1"/>
              <a:t>ngã</a:t>
            </a:r>
            <a:endParaRPr lang="en-US" dirty="0"/>
          </a:p>
          <a:p>
            <a:pPr>
              <a:lnSpc>
                <a:spcPct val="150000"/>
              </a:lnSpc>
            </a:pPr>
            <a:r>
              <a:rPr lang="pl-PL" dirty="0"/>
              <a:t>- Cho nằm giường có thanh chắn ngăn ngừa té ngã.</a:t>
            </a:r>
            <a:endParaRPr lang="en-US" dirty="0"/>
          </a:p>
          <a:p>
            <a:pPr>
              <a:lnSpc>
                <a:spcPct val="150000"/>
              </a:lnSpc>
            </a:pPr>
            <a:r>
              <a:rPr lang="pl-PL" dirty="0"/>
              <a:t>- Thực hiện các biện pháp chống trơn trượt trong phòng bệnh, nhà vệ sinh và hành lang như dùng thảm, hệ thống tay vịn...</a:t>
            </a:r>
            <a:endParaRPr lang="en-US" dirty="0"/>
          </a:p>
          <a:p>
            <a:pPr>
              <a:lnSpc>
                <a:spcPct val="150000"/>
              </a:lnSpc>
            </a:pPr>
            <a:r>
              <a:rPr lang="pl-PL" dirty="0"/>
              <a:t>- Hỗ trợ NB khi di chuyển, vào nhà vệ sinh bằng cách dìu đỡ NB hoặc trang bị gậy chống...</a:t>
            </a:r>
            <a:endParaRPr lang="en-US" dirty="0"/>
          </a:p>
          <a:p>
            <a:pPr>
              <a:lnSpc>
                <a:spcPct val="150000"/>
              </a:lnSpc>
            </a:pPr>
            <a:endParaRPr lang="en-US" dirty="0"/>
          </a:p>
        </p:txBody>
      </p:sp>
    </p:spTree>
    <p:extLst>
      <p:ext uri="{BB962C8B-B14F-4D97-AF65-F5344CB8AC3E}">
        <p14:creationId xmlns:p14="http://schemas.microsoft.com/office/powerpoint/2010/main" val="1677222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fontScale="92500"/>
          </a:bodyPr>
          <a:lstStyle/>
          <a:p>
            <a:pPr>
              <a:lnSpc>
                <a:spcPct val="150000"/>
              </a:lnSpc>
            </a:pPr>
            <a:r>
              <a:rPr lang="vi-VN" i="1" dirty="0"/>
              <a:t>Giáo dục sức khoẻ </a:t>
            </a:r>
            <a:endParaRPr lang="en-US" dirty="0"/>
          </a:p>
          <a:p>
            <a:pPr>
              <a:lnSpc>
                <a:spcPct val="150000"/>
              </a:lnSpc>
            </a:pPr>
            <a:r>
              <a:rPr lang="vi-VN" dirty="0"/>
              <a:t>- Giải thích cho NB hiểu được: </a:t>
            </a:r>
            <a:r>
              <a:rPr lang="en-US" dirty="0" err="1"/>
              <a:t>nguyên</a:t>
            </a:r>
            <a:r>
              <a:rPr lang="en-US" dirty="0"/>
              <a:t> </a:t>
            </a:r>
            <a:r>
              <a:rPr lang="en-US" dirty="0" err="1"/>
              <a:t>nhân</a:t>
            </a:r>
            <a:r>
              <a:rPr lang="en-US" dirty="0"/>
              <a:t> </a:t>
            </a:r>
            <a:r>
              <a:rPr lang="en-US" dirty="0" err="1"/>
              <a:t>và</a:t>
            </a:r>
            <a:r>
              <a:rPr lang="en-US" dirty="0"/>
              <a:t> </a:t>
            </a:r>
            <a:r>
              <a:rPr lang="en-US" dirty="0" err="1"/>
              <a:t>hậu</a:t>
            </a:r>
            <a:r>
              <a:rPr lang="en-US" dirty="0"/>
              <a:t> </a:t>
            </a:r>
            <a:r>
              <a:rPr lang="en-US" dirty="0" err="1"/>
              <a:t>quả</a:t>
            </a:r>
            <a:r>
              <a:rPr lang="en-US" dirty="0"/>
              <a:t> </a:t>
            </a:r>
            <a:r>
              <a:rPr lang="en-US" dirty="0" err="1"/>
              <a:t>của</a:t>
            </a:r>
            <a:r>
              <a:rPr lang="en-US" dirty="0"/>
              <a:t> t</a:t>
            </a:r>
            <a:r>
              <a:rPr lang="vi-VN" dirty="0"/>
              <a:t>ai biến mạch máu não</a:t>
            </a:r>
            <a:r>
              <a:rPr lang="en-US" dirty="0"/>
              <a:t>, </a:t>
            </a:r>
            <a:r>
              <a:rPr lang="en-US" dirty="0" err="1"/>
              <a:t>cách</a:t>
            </a:r>
            <a:r>
              <a:rPr lang="en-US" dirty="0"/>
              <a:t> </a:t>
            </a:r>
            <a:r>
              <a:rPr lang="en-US" dirty="0" err="1"/>
              <a:t>tự</a:t>
            </a:r>
            <a:r>
              <a:rPr lang="en-US" dirty="0"/>
              <a:t> </a:t>
            </a:r>
            <a:r>
              <a:rPr lang="en-US" dirty="0" err="1"/>
              <a:t>chăm</a:t>
            </a:r>
            <a:r>
              <a:rPr lang="en-US" dirty="0"/>
              <a:t> </a:t>
            </a:r>
            <a:r>
              <a:rPr lang="en-US" dirty="0" err="1"/>
              <a:t>sóc</a:t>
            </a:r>
            <a:r>
              <a:rPr lang="en-US" dirty="0"/>
              <a:t> </a:t>
            </a:r>
            <a:r>
              <a:rPr lang="en-US" dirty="0" err="1"/>
              <a:t>và</a:t>
            </a:r>
            <a:r>
              <a:rPr lang="en-US" dirty="0"/>
              <a:t> </a:t>
            </a:r>
            <a:r>
              <a:rPr lang="en-US" dirty="0" err="1"/>
              <a:t>phục</a:t>
            </a:r>
            <a:r>
              <a:rPr lang="en-US" dirty="0"/>
              <a:t> </a:t>
            </a:r>
            <a:r>
              <a:rPr lang="en-US" dirty="0" err="1"/>
              <a:t>hồi</a:t>
            </a:r>
            <a:r>
              <a:rPr lang="en-US" dirty="0"/>
              <a:t> </a:t>
            </a:r>
            <a:r>
              <a:rPr lang="en-US" dirty="0" err="1"/>
              <a:t>chức</a:t>
            </a:r>
            <a:r>
              <a:rPr lang="en-US" dirty="0"/>
              <a:t> </a:t>
            </a:r>
            <a:r>
              <a:rPr lang="en-US" dirty="0" err="1"/>
              <a:t>năng</a:t>
            </a:r>
            <a:r>
              <a:rPr lang="en-US" dirty="0"/>
              <a:t> </a:t>
            </a:r>
            <a:r>
              <a:rPr lang="en-US" dirty="0" err="1"/>
              <a:t>sau</a:t>
            </a:r>
            <a:r>
              <a:rPr lang="en-US" dirty="0"/>
              <a:t> </a:t>
            </a:r>
            <a:r>
              <a:rPr lang="vi-VN" dirty="0"/>
              <a:t>TBMN</a:t>
            </a:r>
            <a:endParaRPr lang="en-US" dirty="0"/>
          </a:p>
          <a:p>
            <a:pPr>
              <a:lnSpc>
                <a:spcPct val="150000"/>
              </a:lnSpc>
            </a:pPr>
            <a:r>
              <a:rPr lang="en-US" dirty="0"/>
              <a:t>- </a:t>
            </a:r>
            <a:r>
              <a:rPr lang="en-US" dirty="0" err="1"/>
              <a:t>Phòng</a:t>
            </a:r>
            <a:r>
              <a:rPr lang="en-US" dirty="0"/>
              <a:t> </a:t>
            </a:r>
            <a:r>
              <a:rPr lang="en-US" dirty="0" err="1"/>
              <a:t>tránh</a:t>
            </a:r>
            <a:r>
              <a:rPr lang="en-US" dirty="0"/>
              <a:t> </a:t>
            </a:r>
            <a:r>
              <a:rPr lang="en-US" dirty="0" err="1"/>
              <a:t>tái</a:t>
            </a:r>
            <a:r>
              <a:rPr lang="en-US" dirty="0"/>
              <a:t> </a:t>
            </a:r>
            <a:r>
              <a:rPr lang="en-US" dirty="0" err="1"/>
              <a:t>phát</a:t>
            </a:r>
            <a:r>
              <a:rPr lang="en-US" dirty="0"/>
              <a:t> TBMMN:</a:t>
            </a:r>
          </a:p>
          <a:p>
            <a:pPr>
              <a:lnSpc>
                <a:spcPct val="150000"/>
              </a:lnSpc>
            </a:pPr>
            <a:r>
              <a:rPr lang="en-US" dirty="0"/>
              <a:t>+ </a:t>
            </a:r>
            <a:r>
              <a:rPr lang="vi-VN" dirty="0"/>
              <a:t>Khi có những dấu hiệu bất thường phải được khám bệnh ngay: nhức đầu quá mức, chóng mặt, ù tai, tê buồn chân tay, nảy đom đóm mắt .vv.. .</a:t>
            </a:r>
            <a:endParaRPr lang="en-US" dirty="0"/>
          </a:p>
          <a:p>
            <a:pPr>
              <a:lnSpc>
                <a:spcPct val="150000"/>
              </a:lnSpc>
            </a:pPr>
            <a:r>
              <a:rPr lang="vi-VN" dirty="0"/>
              <a:t>+ Khám bệnh định kỳ và dùng thuốc đầy đủ theo đơn bác sĩ.</a:t>
            </a:r>
            <a:endParaRPr lang="en-US" dirty="0"/>
          </a:p>
          <a:p>
            <a:pPr>
              <a:lnSpc>
                <a:spcPct val="150000"/>
              </a:lnSpc>
            </a:pPr>
            <a:r>
              <a:rPr lang="vi-VN" dirty="0"/>
              <a:t>+</a:t>
            </a:r>
            <a:r>
              <a:rPr lang="vi-VN" b="1" dirty="0"/>
              <a:t> </a:t>
            </a:r>
            <a:r>
              <a:rPr lang="vi-VN" dirty="0"/>
              <a:t>Hướng dẫn chi tiết cho NB về biện pháp thay đổi lối sống (ăn uống, sinh hoạt, luyện tập)</a:t>
            </a:r>
            <a:endParaRPr lang="en-US" dirty="0"/>
          </a:p>
          <a:p>
            <a:pPr>
              <a:lnSpc>
                <a:spcPct val="150000"/>
              </a:lnSpc>
            </a:pPr>
            <a:endParaRPr lang="en-US" dirty="0"/>
          </a:p>
        </p:txBody>
      </p:sp>
    </p:spTree>
    <p:extLst>
      <p:ext uri="{BB962C8B-B14F-4D97-AF65-F5344CB8AC3E}">
        <p14:creationId xmlns:p14="http://schemas.microsoft.com/office/powerpoint/2010/main" val="1746526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r>
              <a:rPr lang="vi-VN" b="1"/>
              <a:t>Đánh </a:t>
            </a:r>
            <a:r>
              <a:rPr lang="vi-VN" b="1" dirty="0"/>
              <a:t>giá</a:t>
            </a:r>
            <a:endParaRPr lang="en-US" dirty="0"/>
          </a:p>
          <a:p>
            <a:r>
              <a:rPr lang="vi-VN" dirty="0"/>
              <a:t>- Sự trao đổi thông tin được cải thiện: bằng một hình thức giao tiếp khác hoặc NB phục hồi được tiếng nói.</a:t>
            </a:r>
            <a:endParaRPr lang="en-US" dirty="0"/>
          </a:p>
          <a:p>
            <a:r>
              <a:rPr lang="vi-VN" dirty="0"/>
              <a:t>- Không bị các biến chứng như nhiễm khuẩn tiết niệu, viêm phổi, loét ép, teo cơ, cứng khớp,...</a:t>
            </a:r>
            <a:endParaRPr lang="en-US" dirty="0"/>
          </a:p>
          <a:p>
            <a:pPr lvl="0"/>
            <a:r>
              <a:rPr lang="vi-VN" dirty="0"/>
              <a:t>Toàn trạng tiến triển tốt, NB không sụt cân do nuôi dưỡng được đảm bảo.</a:t>
            </a:r>
            <a:endParaRPr lang="en-US" dirty="0"/>
          </a:p>
          <a:p>
            <a:r>
              <a:rPr lang="vi-VN" dirty="0"/>
              <a:t>- Hoạt động thể lực được phục hồi dần, NB đã dần dần tự chăm sóc được bản thân.</a:t>
            </a:r>
            <a:endParaRPr lang="en-US" dirty="0"/>
          </a:p>
          <a:p>
            <a:r>
              <a:rPr lang="vi-VN" dirty="0"/>
              <a:t>NB được cung cấp thông tin đầy đủ, nhận thức đúng về bệnh, kiên trì tập luyện, có ý thức và khả năng tự chăm sóc mình</a:t>
            </a:r>
            <a:endParaRPr lang="en-US" dirty="0"/>
          </a:p>
        </p:txBody>
      </p:sp>
    </p:spTree>
    <p:extLst>
      <p:ext uri="{BB962C8B-B14F-4D97-AF65-F5344CB8AC3E}">
        <p14:creationId xmlns:p14="http://schemas.microsoft.com/office/powerpoint/2010/main" val="3074128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hân trọng cảm ơn hay Trân trọng cảm ơn-384563 - TOPZ Eduvn">
            <a:extLst>
              <a:ext uri="{FF2B5EF4-FFF2-40B4-BE49-F238E27FC236}">
                <a16:creationId xmlns:a16="http://schemas.microsoft.com/office/drawing/2014/main" id="{588072D9-43C7-E119-41EB-377319070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7" y="-1"/>
            <a:ext cx="1226117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9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8F3B9699-3574-4DFE-8A3C-4D5AC406369C}" type="slidenum">
              <a:rPr lang="en-US" altLang="en-US" sz="1400">
                <a:latin typeface="Times New Roman" panose="02020603050405020304" pitchFamily="18" charset="0"/>
              </a:rPr>
              <a:pPr/>
              <a:t>5</a:t>
            </a:fld>
            <a:endParaRPr lang="en-US" altLang="en-US" sz="1400">
              <a:latin typeface="Times New Roman" panose="02020603050405020304" pitchFamily="18" charset="0"/>
            </a:endParaRPr>
          </a:p>
        </p:txBody>
      </p:sp>
      <p:sp>
        <p:nvSpPr>
          <p:cNvPr id="1028" name="Rectangle 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endParaRPr lang="en-US" altLang="en-US"/>
          </a:p>
        </p:txBody>
      </p:sp>
      <p:graphicFrame>
        <p:nvGraphicFramePr>
          <p:cNvPr id="1026" name="Object 1"/>
          <p:cNvGraphicFramePr>
            <a:graphicFrameLocks noChangeAspect="1"/>
          </p:cNvGraphicFramePr>
          <p:nvPr/>
        </p:nvGraphicFramePr>
        <p:xfrm>
          <a:off x="4114801" y="-285750"/>
          <a:ext cx="4086225" cy="7143750"/>
        </p:xfrm>
        <a:graphic>
          <a:graphicData uri="http://schemas.openxmlformats.org/presentationml/2006/ole">
            <mc:AlternateContent xmlns:mc="http://schemas.openxmlformats.org/markup-compatibility/2006">
              <mc:Choice xmlns:v="urn:schemas-microsoft-com:vml" Requires="v">
                <p:oleObj r:id="rId2" imgW="4734586" imgH="8276190" progId="MSPhotoEd.3">
                  <p:embed/>
                </p:oleObj>
              </mc:Choice>
              <mc:Fallback>
                <p:oleObj r:id="rId2" imgW="4734586" imgH="8276190"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85750"/>
                        <a:ext cx="4086225" cy="714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4911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6516710" cy="6176963"/>
          </a:xfrm>
        </p:spPr>
        <p:txBody>
          <a:bodyPr>
            <a:normAutofit/>
          </a:bodyPr>
          <a:lstStyle/>
          <a:p>
            <a:pPr>
              <a:lnSpc>
                <a:spcPct val="150000"/>
              </a:lnSpc>
            </a:pPr>
            <a:r>
              <a:rPr lang="es-ES" b="1" dirty="0" err="1"/>
              <a:t>Sinh</a:t>
            </a:r>
            <a:r>
              <a:rPr lang="es-ES" b="1" dirty="0"/>
              <a:t> </a:t>
            </a:r>
            <a:r>
              <a:rPr lang="es-ES" b="1" dirty="0" err="1"/>
              <a:t>lý</a:t>
            </a:r>
            <a:r>
              <a:rPr lang="es-ES" b="1" dirty="0"/>
              <a:t> </a:t>
            </a:r>
            <a:r>
              <a:rPr lang="es-ES" b="1" dirty="0" err="1"/>
              <a:t>bệnh</a:t>
            </a:r>
            <a:endParaRPr lang="en-US" dirty="0"/>
          </a:p>
          <a:p>
            <a:pPr>
              <a:lnSpc>
                <a:spcPct val="150000"/>
              </a:lnSpc>
            </a:pPr>
            <a:r>
              <a:rPr lang="es-ES" dirty="0"/>
              <a:t>	</a:t>
            </a:r>
            <a:r>
              <a:rPr lang="es-ES" dirty="0" err="1"/>
              <a:t>Não</a:t>
            </a:r>
            <a:r>
              <a:rPr lang="es-ES" dirty="0"/>
              <a:t> </a:t>
            </a:r>
            <a:r>
              <a:rPr lang="es-ES" dirty="0" err="1"/>
              <a:t>là</a:t>
            </a:r>
            <a:r>
              <a:rPr lang="es-ES" dirty="0"/>
              <a:t> </a:t>
            </a:r>
            <a:r>
              <a:rPr lang="es-ES" dirty="0" err="1"/>
              <a:t>cơ</a:t>
            </a:r>
            <a:r>
              <a:rPr lang="es-ES" dirty="0"/>
              <a:t> </a:t>
            </a:r>
            <a:r>
              <a:rPr lang="es-ES" dirty="0" err="1"/>
              <a:t>quan</a:t>
            </a:r>
            <a:r>
              <a:rPr lang="es-ES" dirty="0"/>
              <a:t> </a:t>
            </a:r>
            <a:r>
              <a:rPr lang="es-ES" dirty="0" err="1"/>
              <a:t>hoạt</a:t>
            </a:r>
            <a:r>
              <a:rPr lang="es-ES" dirty="0"/>
              <a:t> </a:t>
            </a:r>
            <a:r>
              <a:rPr lang="es-ES" dirty="0" err="1"/>
              <a:t>động</a:t>
            </a:r>
            <a:r>
              <a:rPr lang="es-ES" dirty="0"/>
              <a:t> </a:t>
            </a:r>
            <a:r>
              <a:rPr lang="es-ES" dirty="0" err="1"/>
              <a:t>và</a:t>
            </a:r>
            <a:r>
              <a:rPr lang="es-ES" dirty="0"/>
              <a:t> </a:t>
            </a:r>
            <a:r>
              <a:rPr lang="es-ES" dirty="0" err="1"/>
              <a:t>tiêu</a:t>
            </a:r>
            <a:r>
              <a:rPr lang="es-ES" dirty="0"/>
              <a:t> </a:t>
            </a:r>
            <a:r>
              <a:rPr lang="es-ES" dirty="0" err="1"/>
              <a:t>thụ</a:t>
            </a:r>
            <a:r>
              <a:rPr lang="es-ES" dirty="0"/>
              <a:t> </a:t>
            </a:r>
            <a:r>
              <a:rPr lang="es-ES" dirty="0" err="1"/>
              <a:t>năng</a:t>
            </a:r>
            <a:r>
              <a:rPr lang="es-ES" dirty="0"/>
              <a:t> </a:t>
            </a:r>
            <a:r>
              <a:rPr lang="es-ES" dirty="0" err="1"/>
              <a:t>lượng</a:t>
            </a:r>
            <a:r>
              <a:rPr lang="es-ES" dirty="0"/>
              <a:t> </a:t>
            </a:r>
            <a:r>
              <a:rPr lang="es-ES" dirty="0" err="1"/>
              <a:t>nhiều</a:t>
            </a:r>
            <a:r>
              <a:rPr lang="es-ES" dirty="0"/>
              <a:t> </a:t>
            </a:r>
            <a:r>
              <a:rPr lang="es-ES" dirty="0" err="1"/>
              <a:t>nhất</a:t>
            </a:r>
            <a:r>
              <a:rPr lang="es-ES" dirty="0"/>
              <a:t> </a:t>
            </a:r>
            <a:r>
              <a:rPr lang="es-ES" dirty="0" err="1"/>
              <a:t>trong</a:t>
            </a:r>
            <a:r>
              <a:rPr lang="es-ES" dirty="0"/>
              <a:t> </a:t>
            </a:r>
            <a:r>
              <a:rPr lang="es-ES" dirty="0" err="1"/>
              <a:t>cơ</a:t>
            </a:r>
            <a:r>
              <a:rPr lang="es-ES" dirty="0"/>
              <a:t> </a:t>
            </a:r>
            <a:r>
              <a:rPr lang="es-ES" dirty="0" err="1"/>
              <a:t>thể</a:t>
            </a:r>
            <a:r>
              <a:rPr lang="es-ES" dirty="0"/>
              <a:t>. </a:t>
            </a:r>
          </a:p>
          <a:p>
            <a:pPr>
              <a:lnSpc>
                <a:spcPct val="150000"/>
              </a:lnSpc>
            </a:pPr>
            <a:r>
              <a:rPr lang="es-ES" dirty="0"/>
              <a:t>	</a:t>
            </a:r>
            <a:r>
              <a:rPr lang="es-ES" dirty="0" err="1"/>
              <a:t>Tình</a:t>
            </a:r>
            <a:r>
              <a:rPr lang="es-ES" dirty="0"/>
              <a:t> </a:t>
            </a:r>
            <a:r>
              <a:rPr lang="es-ES" dirty="0" err="1"/>
              <a:t>trạng</a:t>
            </a:r>
            <a:r>
              <a:rPr lang="es-ES" dirty="0"/>
              <a:t> </a:t>
            </a:r>
            <a:r>
              <a:rPr lang="es-ES" dirty="0" err="1"/>
              <a:t>thiếu</a:t>
            </a:r>
            <a:r>
              <a:rPr lang="es-ES" dirty="0"/>
              <a:t> </a:t>
            </a:r>
            <a:r>
              <a:rPr lang="es-ES" dirty="0" err="1"/>
              <a:t>máu</a:t>
            </a:r>
            <a:r>
              <a:rPr lang="es-ES" dirty="0"/>
              <a:t> </a:t>
            </a:r>
            <a:r>
              <a:rPr lang="es-ES" dirty="0" err="1"/>
              <a:t>não</a:t>
            </a:r>
            <a:r>
              <a:rPr lang="es-ES" dirty="0"/>
              <a:t> </a:t>
            </a:r>
            <a:r>
              <a:rPr lang="es-ES" dirty="0" err="1"/>
              <a:t>xảy</a:t>
            </a:r>
            <a:r>
              <a:rPr lang="es-ES" dirty="0"/>
              <a:t> </a:t>
            </a:r>
            <a:r>
              <a:rPr lang="es-ES" dirty="0" err="1"/>
              <a:t>ra</a:t>
            </a:r>
            <a:r>
              <a:rPr lang="es-ES" dirty="0"/>
              <a:t> </a:t>
            </a:r>
            <a:r>
              <a:rPr lang="es-ES" dirty="0" err="1"/>
              <a:t>khi</a:t>
            </a:r>
            <a:r>
              <a:rPr lang="es-ES" dirty="0"/>
              <a:t> </a:t>
            </a:r>
            <a:r>
              <a:rPr lang="es-ES" dirty="0" err="1"/>
              <a:t>giảm</a:t>
            </a:r>
            <a:r>
              <a:rPr lang="es-ES" dirty="0"/>
              <a:t> </a:t>
            </a:r>
            <a:r>
              <a:rPr lang="es-ES" dirty="0" err="1"/>
              <a:t>tưới</a:t>
            </a:r>
            <a:r>
              <a:rPr lang="es-ES" dirty="0"/>
              <a:t> </a:t>
            </a:r>
            <a:r>
              <a:rPr lang="es-ES" dirty="0" err="1"/>
              <a:t>máu</a:t>
            </a:r>
            <a:r>
              <a:rPr lang="es-ES" dirty="0"/>
              <a:t> </a:t>
            </a:r>
            <a:r>
              <a:rPr lang="es-ES" dirty="0" err="1"/>
              <a:t>não</a:t>
            </a:r>
            <a:r>
              <a:rPr lang="es-ES" dirty="0"/>
              <a:t> </a:t>
            </a:r>
            <a:r>
              <a:rPr lang="es-ES" dirty="0" err="1"/>
              <a:t>trong</a:t>
            </a:r>
            <a:r>
              <a:rPr lang="es-ES" dirty="0"/>
              <a:t> </a:t>
            </a:r>
            <a:r>
              <a:rPr lang="es-ES" dirty="0" err="1"/>
              <a:t>vài</a:t>
            </a:r>
            <a:r>
              <a:rPr lang="es-ES" dirty="0"/>
              <a:t> </a:t>
            </a:r>
            <a:r>
              <a:rPr lang="es-ES" dirty="0" err="1"/>
              <a:t>giây</a:t>
            </a:r>
            <a:r>
              <a:rPr lang="es-ES" dirty="0"/>
              <a:t> </a:t>
            </a:r>
            <a:r>
              <a:rPr lang="es-ES" dirty="0" err="1"/>
              <a:t>tới</a:t>
            </a:r>
            <a:r>
              <a:rPr lang="es-ES" dirty="0"/>
              <a:t> </a:t>
            </a:r>
            <a:r>
              <a:rPr lang="es-ES" dirty="0" err="1"/>
              <a:t>một</a:t>
            </a:r>
            <a:r>
              <a:rPr lang="es-ES" dirty="0"/>
              <a:t> </a:t>
            </a:r>
            <a:r>
              <a:rPr lang="es-ES" dirty="0" err="1"/>
              <a:t>vài</a:t>
            </a:r>
            <a:r>
              <a:rPr lang="es-ES" dirty="0"/>
              <a:t> </a:t>
            </a:r>
            <a:r>
              <a:rPr lang="es-ES" dirty="0" err="1"/>
              <a:t>phút</a:t>
            </a:r>
            <a:r>
              <a:rPr lang="es-ES" dirty="0"/>
              <a:t>. </a:t>
            </a:r>
          </a:p>
          <a:p>
            <a:pPr>
              <a:lnSpc>
                <a:spcPct val="150000"/>
              </a:lnSpc>
            </a:pPr>
            <a:r>
              <a:rPr lang="es-ES" dirty="0"/>
              <a:t>	</a:t>
            </a:r>
            <a:endParaRPr lang="en-US" dirty="0"/>
          </a:p>
        </p:txBody>
      </p:sp>
      <p:pic>
        <p:nvPicPr>
          <p:cNvPr id="4" name="Picture 3"/>
          <p:cNvPicPr>
            <a:picLocks noChangeAspect="1"/>
          </p:cNvPicPr>
          <p:nvPr/>
        </p:nvPicPr>
        <p:blipFill>
          <a:blip r:embed="rId2"/>
          <a:stretch>
            <a:fillRect/>
          </a:stretch>
        </p:blipFill>
        <p:spPr>
          <a:xfrm>
            <a:off x="7629323" y="1238383"/>
            <a:ext cx="4001299" cy="3913165"/>
          </a:xfrm>
          <a:prstGeom prst="rect">
            <a:avLst/>
          </a:prstGeom>
        </p:spPr>
      </p:pic>
    </p:spTree>
    <p:extLst>
      <p:ext uri="{BB962C8B-B14F-4D97-AF65-F5344CB8AC3E}">
        <p14:creationId xmlns:p14="http://schemas.microsoft.com/office/powerpoint/2010/main" val="40250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es-ES" dirty="0"/>
              <a:t>	</a:t>
            </a:r>
            <a:r>
              <a:rPr lang="es-ES" dirty="0" err="1"/>
              <a:t>Các</a:t>
            </a:r>
            <a:r>
              <a:rPr lang="es-ES" dirty="0"/>
              <a:t> TC </a:t>
            </a:r>
            <a:r>
              <a:rPr lang="es-ES" dirty="0" err="1"/>
              <a:t>thần</a:t>
            </a:r>
            <a:r>
              <a:rPr lang="es-ES" dirty="0"/>
              <a:t> </a:t>
            </a:r>
            <a:r>
              <a:rPr lang="es-ES" dirty="0" err="1"/>
              <a:t>kinh</a:t>
            </a:r>
            <a:r>
              <a:rPr lang="es-ES" dirty="0"/>
              <a:t> </a:t>
            </a:r>
            <a:r>
              <a:rPr lang="es-ES" dirty="0" err="1"/>
              <a:t>xuất</a:t>
            </a:r>
            <a:r>
              <a:rPr lang="es-ES" dirty="0"/>
              <a:t> </a:t>
            </a:r>
            <a:r>
              <a:rPr lang="es-ES" dirty="0" err="1"/>
              <a:t>hiện</a:t>
            </a:r>
            <a:r>
              <a:rPr lang="es-ES" dirty="0"/>
              <a:t> </a:t>
            </a:r>
            <a:r>
              <a:rPr lang="es-ES" dirty="0" err="1"/>
              <a:t>sau</a:t>
            </a:r>
            <a:r>
              <a:rPr lang="es-ES" dirty="0"/>
              <a:t> 10 </a:t>
            </a:r>
            <a:r>
              <a:rPr lang="es-ES" dirty="0" err="1"/>
              <a:t>giây</a:t>
            </a:r>
            <a:r>
              <a:rPr lang="es-ES" dirty="0"/>
              <a:t> do </a:t>
            </a:r>
            <a:r>
              <a:rPr lang="es-ES" dirty="0" err="1"/>
              <a:t>tế</a:t>
            </a:r>
            <a:r>
              <a:rPr lang="es-ES" dirty="0"/>
              <a:t> </a:t>
            </a:r>
            <a:r>
              <a:rPr lang="es-ES" dirty="0" err="1"/>
              <a:t>bào</a:t>
            </a:r>
            <a:r>
              <a:rPr lang="es-ES" dirty="0"/>
              <a:t> </a:t>
            </a:r>
            <a:r>
              <a:rPr lang="es-ES" dirty="0" err="1"/>
              <a:t>thần</a:t>
            </a:r>
            <a:r>
              <a:rPr lang="es-ES" dirty="0"/>
              <a:t> </a:t>
            </a:r>
            <a:r>
              <a:rPr lang="es-ES" dirty="0" err="1"/>
              <a:t>kinh</a:t>
            </a:r>
            <a:r>
              <a:rPr lang="es-ES" dirty="0"/>
              <a:t> </a:t>
            </a:r>
            <a:r>
              <a:rPr lang="es-ES" dirty="0" err="1"/>
              <a:t>thiếu</a:t>
            </a:r>
            <a:r>
              <a:rPr lang="es-ES" dirty="0"/>
              <a:t> </a:t>
            </a:r>
            <a:r>
              <a:rPr lang="es-ES" dirty="0" err="1"/>
              <a:t>glucose</a:t>
            </a:r>
            <a:r>
              <a:rPr lang="es-ES" dirty="0"/>
              <a:t> </a:t>
            </a:r>
            <a:r>
              <a:rPr lang="es-ES" dirty="0" err="1"/>
              <a:t>và</a:t>
            </a:r>
            <a:r>
              <a:rPr lang="es-ES" dirty="0"/>
              <a:t> </a:t>
            </a:r>
            <a:r>
              <a:rPr lang="es-ES" dirty="0" err="1"/>
              <a:t>năng</a:t>
            </a:r>
            <a:r>
              <a:rPr lang="es-ES" dirty="0"/>
              <a:t> </a:t>
            </a:r>
            <a:r>
              <a:rPr lang="es-ES" dirty="0" err="1"/>
              <a:t>lượng</a:t>
            </a:r>
            <a:r>
              <a:rPr lang="es-ES" dirty="0"/>
              <a:t>. </a:t>
            </a:r>
          </a:p>
          <a:p>
            <a:pPr>
              <a:lnSpc>
                <a:spcPct val="150000"/>
              </a:lnSpc>
            </a:pPr>
            <a:r>
              <a:rPr lang="es-ES" dirty="0"/>
              <a:t>	</a:t>
            </a:r>
            <a:r>
              <a:rPr lang="es-ES" dirty="0" err="1"/>
              <a:t>Nếu</a:t>
            </a:r>
            <a:r>
              <a:rPr lang="es-ES" dirty="0"/>
              <a:t> </a:t>
            </a:r>
            <a:r>
              <a:rPr lang="es-ES" dirty="0" err="1"/>
              <a:t>được</a:t>
            </a:r>
            <a:r>
              <a:rPr lang="es-ES" dirty="0"/>
              <a:t> </a:t>
            </a:r>
            <a:r>
              <a:rPr lang="es-ES" dirty="0" err="1"/>
              <a:t>tái</a:t>
            </a:r>
            <a:r>
              <a:rPr lang="es-ES" dirty="0"/>
              <a:t> </a:t>
            </a:r>
            <a:r>
              <a:rPr lang="es-ES" dirty="0" err="1"/>
              <a:t>tưới</a:t>
            </a:r>
            <a:r>
              <a:rPr lang="es-ES" dirty="0"/>
              <a:t> </a:t>
            </a:r>
            <a:r>
              <a:rPr lang="es-ES" dirty="0" err="1"/>
              <a:t>máu</a:t>
            </a:r>
            <a:r>
              <a:rPr lang="es-ES" dirty="0"/>
              <a:t> </a:t>
            </a:r>
            <a:r>
              <a:rPr lang="es-ES" dirty="0" err="1"/>
              <a:t>sớm</a:t>
            </a:r>
            <a:r>
              <a:rPr lang="es-ES" dirty="0"/>
              <a:t> </a:t>
            </a:r>
            <a:r>
              <a:rPr lang="es-ES" dirty="0" err="1"/>
              <a:t>các</a:t>
            </a:r>
            <a:r>
              <a:rPr lang="es-ES" dirty="0"/>
              <a:t> </a:t>
            </a:r>
            <a:r>
              <a:rPr lang="es-ES" dirty="0" err="1"/>
              <a:t>tb</a:t>
            </a:r>
            <a:r>
              <a:rPr lang="es-ES" dirty="0"/>
              <a:t> </a:t>
            </a:r>
            <a:r>
              <a:rPr lang="es-ES" dirty="0" err="1"/>
              <a:t>thần</a:t>
            </a:r>
            <a:r>
              <a:rPr lang="es-ES" dirty="0"/>
              <a:t> </a:t>
            </a:r>
            <a:r>
              <a:rPr lang="es-ES" dirty="0" err="1"/>
              <a:t>kinh</a:t>
            </a:r>
            <a:r>
              <a:rPr lang="es-ES" dirty="0"/>
              <a:t> </a:t>
            </a:r>
            <a:r>
              <a:rPr lang="es-ES" dirty="0" err="1"/>
              <a:t>sẽ</a:t>
            </a:r>
            <a:r>
              <a:rPr lang="es-ES" dirty="0"/>
              <a:t> </a:t>
            </a:r>
            <a:r>
              <a:rPr lang="es-ES" dirty="0" err="1"/>
              <a:t>hồi</a:t>
            </a:r>
            <a:r>
              <a:rPr lang="es-ES" dirty="0"/>
              <a:t> </a:t>
            </a:r>
            <a:r>
              <a:rPr lang="es-ES" dirty="0" err="1"/>
              <a:t>phục</a:t>
            </a:r>
            <a:r>
              <a:rPr lang="es-ES" dirty="0"/>
              <a:t> </a:t>
            </a:r>
            <a:r>
              <a:rPr lang="es-ES" dirty="0" err="1"/>
              <a:t>chức</a:t>
            </a:r>
            <a:r>
              <a:rPr lang="es-ES" dirty="0"/>
              <a:t> </a:t>
            </a:r>
            <a:r>
              <a:rPr lang="es-ES" dirty="0" err="1"/>
              <a:t>năng</a:t>
            </a:r>
            <a:r>
              <a:rPr lang="es-ES" dirty="0"/>
              <a:t>, </a:t>
            </a:r>
            <a:r>
              <a:rPr lang="es-ES" dirty="0" err="1"/>
              <a:t>các</a:t>
            </a:r>
            <a:r>
              <a:rPr lang="es-ES" dirty="0"/>
              <a:t> </a:t>
            </a:r>
            <a:r>
              <a:rPr lang="es-ES" dirty="0" err="1"/>
              <a:t>triệu</a:t>
            </a:r>
            <a:r>
              <a:rPr lang="es-ES" dirty="0"/>
              <a:t> </a:t>
            </a:r>
            <a:r>
              <a:rPr lang="es-ES" dirty="0" err="1"/>
              <a:t>chứng</a:t>
            </a:r>
            <a:r>
              <a:rPr lang="es-ES" dirty="0"/>
              <a:t> </a:t>
            </a:r>
            <a:r>
              <a:rPr lang="es-ES" dirty="0" err="1"/>
              <a:t>chỉ</a:t>
            </a:r>
            <a:r>
              <a:rPr lang="es-ES" dirty="0"/>
              <a:t> </a:t>
            </a:r>
            <a:r>
              <a:rPr lang="es-ES" dirty="0" err="1"/>
              <a:t>tồn</a:t>
            </a:r>
            <a:r>
              <a:rPr lang="es-ES" dirty="0"/>
              <a:t> </a:t>
            </a:r>
            <a:r>
              <a:rPr lang="es-ES" dirty="0" err="1"/>
              <a:t>tạo</a:t>
            </a:r>
            <a:r>
              <a:rPr lang="es-ES" dirty="0"/>
              <a:t> </a:t>
            </a:r>
            <a:r>
              <a:rPr lang="es-ES" dirty="0" err="1"/>
              <a:t>trong</a:t>
            </a:r>
            <a:r>
              <a:rPr lang="es-ES" dirty="0"/>
              <a:t> </a:t>
            </a:r>
            <a:r>
              <a:rPr lang="es-ES" dirty="0" err="1"/>
              <a:t>thời</a:t>
            </a:r>
            <a:r>
              <a:rPr lang="es-ES" dirty="0"/>
              <a:t> </a:t>
            </a:r>
            <a:r>
              <a:rPr lang="es-ES" dirty="0" err="1"/>
              <a:t>gian</a:t>
            </a:r>
            <a:r>
              <a:rPr lang="es-ES" dirty="0"/>
              <a:t> </a:t>
            </a:r>
            <a:r>
              <a:rPr lang="es-ES" dirty="0" err="1"/>
              <a:t>ngắn</a:t>
            </a:r>
            <a:r>
              <a:rPr lang="es-ES" dirty="0"/>
              <a:t> </a:t>
            </a:r>
            <a:r>
              <a:rPr lang="es-ES" dirty="0" err="1"/>
              <a:t>và</a:t>
            </a:r>
            <a:r>
              <a:rPr lang="es-ES" dirty="0"/>
              <a:t> </a:t>
            </a:r>
            <a:r>
              <a:rPr lang="es-ES" dirty="0" err="1"/>
              <a:t>được</a:t>
            </a:r>
            <a:r>
              <a:rPr lang="es-ES" dirty="0"/>
              <a:t> </a:t>
            </a:r>
            <a:r>
              <a:rPr lang="es-ES" dirty="0" err="1"/>
              <a:t>gọi</a:t>
            </a:r>
            <a:r>
              <a:rPr lang="es-ES" dirty="0"/>
              <a:t> </a:t>
            </a:r>
            <a:r>
              <a:rPr lang="es-ES" dirty="0" err="1"/>
              <a:t>là</a:t>
            </a:r>
            <a:r>
              <a:rPr lang="es-ES" dirty="0"/>
              <a:t> </a:t>
            </a:r>
            <a:r>
              <a:rPr lang="es-ES" dirty="0" err="1"/>
              <a:t>cơn</a:t>
            </a:r>
            <a:r>
              <a:rPr lang="es-ES" dirty="0"/>
              <a:t> </a:t>
            </a:r>
            <a:r>
              <a:rPr lang="es-ES" dirty="0" err="1"/>
              <a:t>thiếu</a:t>
            </a:r>
            <a:r>
              <a:rPr lang="es-ES" dirty="0"/>
              <a:t> </a:t>
            </a:r>
            <a:r>
              <a:rPr lang="es-ES" dirty="0" err="1"/>
              <a:t>máu</a:t>
            </a:r>
            <a:r>
              <a:rPr lang="es-ES" dirty="0"/>
              <a:t> </a:t>
            </a:r>
            <a:r>
              <a:rPr lang="es-ES" dirty="0" err="1"/>
              <a:t>não</a:t>
            </a:r>
            <a:r>
              <a:rPr lang="es-ES" dirty="0"/>
              <a:t> </a:t>
            </a:r>
            <a:r>
              <a:rPr lang="es-ES" dirty="0" err="1"/>
              <a:t>thoáng</a:t>
            </a:r>
            <a:r>
              <a:rPr lang="es-ES" dirty="0"/>
              <a:t> qua, </a:t>
            </a:r>
            <a:r>
              <a:rPr lang="es-ES" dirty="0" err="1"/>
              <a:t>thường</a:t>
            </a:r>
            <a:r>
              <a:rPr lang="es-ES" dirty="0"/>
              <a:t> </a:t>
            </a:r>
            <a:r>
              <a:rPr lang="es-ES" dirty="0" err="1"/>
              <a:t>kéo</a:t>
            </a:r>
            <a:r>
              <a:rPr lang="es-ES" dirty="0"/>
              <a:t> </a:t>
            </a:r>
            <a:r>
              <a:rPr lang="es-ES" dirty="0" err="1"/>
              <a:t>dài</a:t>
            </a:r>
            <a:r>
              <a:rPr lang="es-ES" dirty="0"/>
              <a:t> 5-15 </a:t>
            </a:r>
            <a:r>
              <a:rPr lang="es-ES" dirty="0" err="1"/>
              <a:t>phút</a:t>
            </a:r>
            <a:r>
              <a:rPr lang="es-ES" dirty="0"/>
              <a:t>, </a:t>
            </a:r>
            <a:r>
              <a:rPr lang="es-ES" dirty="0" err="1"/>
              <a:t>nhưng</a:t>
            </a:r>
            <a:r>
              <a:rPr lang="es-ES" dirty="0"/>
              <a:t> </a:t>
            </a:r>
            <a:r>
              <a:rPr lang="es-ES" dirty="0" err="1"/>
              <a:t>bao</a:t>
            </a:r>
            <a:r>
              <a:rPr lang="es-ES" dirty="0"/>
              <a:t> </a:t>
            </a:r>
            <a:r>
              <a:rPr lang="es-ES" dirty="0" err="1"/>
              <a:t>giờ</a:t>
            </a:r>
            <a:r>
              <a:rPr lang="es-ES" dirty="0"/>
              <a:t> </a:t>
            </a:r>
            <a:r>
              <a:rPr lang="es-ES" dirty="0" err="1"/>
              <a:t>cũng</a:t>
            </a:r>
            <a:r>
              <a:rPr lang="es-ES" dirty="0"/>
              <a:t> </a:t>
            </a:r>
            <a:r>
              <a:rPr lang="es-ES" dirty="0" err="1"/>
              <a:t>hồi</a:t>
            </a:r>
            <a:r>
              <a:rPr lang="es-ES" dirty="0"/>
              <a:t> </a:t>
            </a:r>
            <a:r>
              <a:rPr lang="es-ES" dirty="0" err="1"/>
              <a:t>phục</a:t>
            </a:r>
            <a:r>
              <a:rPr lang="es-ES" dirty="0"/>
              <a:t> </a:t>
            </a:r>
            <a:r>
              <a:rPr lang="es-ES" dirty="0" err="1"/>
              <a:t>trong</a:t>
            </a:r>
            <a:r>
              <a:rPr lang="es-ES" dirty="0"/>
              <a:t> </a:t>
            </a:r>
            <a:r>
              <a:rPr lang="es-ES" dirty="0" err="1"/>
              <a:t>vòng</a:t>
            </a:r>
            <a:r>
              <a:rPr lang="es-ES" dirty="0"/>
              <a:t> 24h. </a:t>
            </a:r>
          </a:p>
          <a:p>
            <a:pPr>
              <a:lnSpc>
                <a:spcPct val="150000"/>
              </a:lnSpc>
            </a:pPr>
            <a:r>
              <a:rPr lang="es-ES" dirty="0"/>
              <a:t>	</a:t>
            </a:r>
            <a:r>
              <a:rPr lang="es-ES" dirty="0" err="1"/>
              <a:t>Nếu</a:t>
            </a:r>
            <a:r>
              <a:rPr lang="es-ES" dirty="0"/>
              <a:t> </a:t>
            </a:r>
            <a:r>
              <a:rPr lang="es-ES" dirty="0" err="1"/>
              <a:t>tình</a:t>
            </a:r>
            <a:r>
              <a:rPr lang="es-ES" dirty="0"/>
              <a:t> </a:t>
            </a:r>
            <a:r>
              <a:rPr lang="es-ES" dirty="0" err="1"/>
              <a:t>trạng</a:t>
            </a:r>
            <a:r>
              <a:rPr lang="es-ES" dirty="0"/>
              <a:t> </a:t>
            </a:r>
            <a:r>
              <a:rPr lang="es-ES" dirty="0" err="1">
                <a:solidFill>
                  <a:srgbClr val="FF0000"/>
                </a:solidFill>
              </a:rPr>
              <a:t>thiếu</a:t>
            </a:r>
            <a:r>
              <a:rPr lang="es-ES" dirty="0">
                <a:solidFill>
                  <a:srgbClr val="FF0000"/>
                </a:solidFill>
              </a:rPr>
              <a:t> </a:t>
            </a:r>
            <a:r>
              <a:rPr lang="es-ES" dirty="0" err="1">
                <a:solidFill>
                  <a:srgbClr val="FF0000"/>
                </a:solidFill>
              </a:rPr>
              <a:t>máu</a:t>
            </a:r>
            <a:r>
              <a:rPr lang="es-ES" dirty="0">
                <a:solidFill>
                  <a:srgbClr val="FF0000"/>
                </a:solidFill>
              </a:rPr>
              <a:t> </a:t>
            </a:r>
            <a:r>
              <a:rPr lang="es-ES" dirty="0" err="1">
                <a:solidFill>
                  <a:srgbClr val="FF0000"/>
                </a:solidFill>
              </a:rPr>
              <a:t>não</a:t>
            </a:r>
            <a:r>
              <a:rPr lang="es-ES" dirty="0">
                <a:solidFill>
                  <a:srgbClr val="FF0000"/>
                </a:solidFill>
              </a:rPr>
              <a:t> </a:t>
            </a:r>
            <a:r>
              <a:rPr lang="es-ES" dirty="0" err="1">
                <a:solidFill>
                  <a:srgbClr val="FF0000"/>
                </a:solidFill>
              </a:rPr>
              <a:t>kéo</a:t>
            </a:r>
            <a:r>
              <a:rPr lang="es-ES" dirty="0">
                <a:solidFill>
                  <a:srgbClr val="FF0000"/>
                </a:solidFill>
              </a:rPr>
              <a:t> </a:t>
            </a:r>
            <a:r>
              <a:rPr lang="es-ES" dirty="0" err="1">
                <a:solidFill>
                  <a:srgbClr val="FF0000"/>
                </a:solidFill>
              </a:rPr>
              <a:t>dài</a:t>
            </a:r>
            <a:r>
              <a:rPr lang="es-ES" dirty="0">
                <a:solidFill>
                  <a:srgbClr val="FF0000"/>
                </a:solidFill>
              </a:rPr>
              <a:t> </a:t>
            </a:r>
            <a:r>
              <a:rPr lang="es-ES" dirty="0" err="1">
                <a:solidFill>
                  <a:srgbClr val="FF0000"/>
                </a:solidFill>
              </a:rPr>
              <a:t>vài</a:t>
            </a:r>
            <a:r>
              <a:rPr lang="es-ES" dirty="0">
                <a:solidFill>
                  <a:srgbClr val="FF0000"/>
                </a:solidFill>
              </a:rPr>
              <a:t> </a:t>
            </a:r>
            <a:r>
              <a:rPr lang="es-ES" dirty="0" err="1">
                <a:solidFill>
                  <a:srgbClr val="FF0000"/>
                </a:solidFill>
              </a:rPr>
              <a:t>phút</a:t>
            </a:r>
            <a:r>
              <a:rPr lang="es-ES" dirty="0">
                <a:solidFill>
                  <a:srgbClr val="FF0000"/>
                </a:solidFill>
              </a:rPr>
              <a:t> </a:t>
            </a:r>
            <a:r>
              <a:rPr lang="es-ES" dirty="0" err="1">
                <a:solidFill>
                  <a:srgbClr val="FF0000"/>
                </a:solidFill>
              </a:rPr>
              <a:t>tb</a:t>
            </a:r>
            <a:r>
              <a:rPr lang="es-ES" dirty="0">
                <a:solidFill>
                  <a:srgbClr val="FF0000"/>
                </a:solidFill>
              </a:rPr>
              <a:t> </a:t>
            </a:r>
            <a:r>
              <a:rPr lang="es-ES" dirty="0" err="1">
                <a:solidFill>
                  <a:srgbClr val="FF0000"/>
                </a:solidFill>
              </a:rPr>
              <a:t>não</a:t>
            </a:r>
            <a:r>
              <a:rPr lang="es-ES" dirty="0">
                <a:solidFill>
                  <a:srgbClr val="FF0000"/>
                </a:solidFill>
              </a:rPr>
              <a:t> </a:t>
            </a:r>
            <a:r>
              <a:rPr lang="es-ES" dirty="0" err="1">
                <a:solidFill>
                  <a:srgbClr val="FF0000"/>
                </a:solidFill>
              </a:rPr>
              <a:t>sẽ</a:t>
            </a:r>
            <a:r>
              <a:rPr lang="es-ES" dirty="0">
                <a:solidFill>
                  <a:srgbClr val="FF0000"/>
                </a:solidFill>
              </a:rPr>
              <a:t> </a:t>
            </a:r>
            <a:r>
              <a:rPr lang="es-ES" dirty="0" err="1">
                <a:solidFill>
                  <a:srgbClr val="FF0000"/>
                </a:solidFill>
              </a:rPr>
              <a:t>tổn</a:t>
            </a:r>
            <a:r>
              <a:rPr lang="es-ES" dirty="0">
                <a:solidFill>
                  <a:srgbClr val="FF0000"/>
                </a:solidFill>
              </a:rPr>
              <a:t> </a:t>
            </a:r>
            <a:r>
              <a:rPr lang="es-ES" dirty="0" err="1">
                <a:solidFill>
                  <a:srgbClr val="FF0000"/>
                </a:solidFill>
              </a:rPr>
              <a:t>thương</a:t>
            </a:r>
            <a:r>
              <a:rPr lang="es-ES" dirty="0">
                <a:solidFill>
                  <a:srgbClr val="FF0000"/>
                </a:solidFill>
              </a:rPr>
              <a:t> </a:t>
            </a:r>
            <a:r>
              <a:rPr lang="es-ES" dirty="0" err="1">
                <a:solidFill>
                  <a:srgbClr val="FF0000"/>
                </a:solidFill>
              </a:rPr>
              <a:t>không</a:t>
            </a:r>
            <a:r>
              <a:rPr lang="es-ES" dirty="0">
                <a:solidFill>
                  <a:srgbClr val="FF0000"/>
                </a:solidFill>
              </a:rPr>
              <a:t> </a:t>
            </a:r>
            <a:r>
              <a:rPr lang="es-ES" dirty="0" err="1">
                <a:solidFill>
                  <a:srgbClr val="FF0000"/>
                </a:solidFill>
              </a:rPr>
              <a:t>hồi</a:t>
            </a:r>
            <a:r>
              <a:rPr lang="es-ES" dirty="0">
                <a:solidFill>
                  <a:srgbClr val="FF0000"/>
                </a:solidFill>
              </a:rPr>
              <a:t> </a:t>
            </a:r>
            <a:r>
              <a:rPr lang="es-ES" dirty="0" err="1">
                <a:solidFill>
                  <a:srgbClr val="FF0000"/>
                </a:solidFill>
              </a:rPr>
              <a:t>phục</a:t>
            </a:r>
            <a:r>
              <a:rPr lang="es-ES" dirty="0">
                <a:solidFill>
                  <a:srgbClr val="FF0000"/>
                </a:solidFill>
              </a:rPr>
              <a:t> </a:t>
            </a:r>
            <a:r>
              <a:rPr lang="es-ES" dirty="0" err="1">
                <a:solidFill>
                  <a:srgbClr val="FF0000"/>
                </a:solidFill>
              </a:rPr>
              <a:t>hoặc</a:t>
            </a:r>
            <a:r>
              <a:rPr lang="es-ES" dirty="0">
                <a:solidFill>
                  <a:srgbClr val="FF0000"/>
                </a:solidFill>
              </a:rPr>
              <a:t> </a:t>
            </a:r>
            <a:r>
              <a:rPr lang="es-ES" dirty="0" err="1">
                <a:solidFill>
                  <a:srgbClr val="FF0000"/>
                </a:solidFill>
              </a:rPr>
              <a:t>chết</a:t>
            </a:r>
            <a:r>
              <a:rPr lang="es-ES" dirty="0">
                <a:solidFill>
                  <a:srgbClr val="FF0000"/>
                </a:solidFill>
              </a:rPr>
              <a:t>. </a:t>
            </a:r>
            <a:endParaRPr lang="en-US" dirty="0">
              <a:solidFill>
                <a:srgbClr val="FF0000"/>
              </a:solidFill>
            </a:endParaRPr>
          </a:p>
          <a:p>
            <a:pPr>
              <a:lnSpc>
                <a:spcPct val="150000"/>
              </a:lnSpc>
            </a:pPr>
            <a:endParaRPr lang="en-US" dirty="0"/>
          </a:p>
        </p:txBody>
      </p:sp>
    </p:spTree>
    <p:extLst>
      <p:ext uri="{BB962C8B-B14F-4D97-AF65-F5344CB8AC3E}">
        <p14:creationId xmlns:p14="http://schemas.microsoft.com/office/powerpoint/2010/main" val="188737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0E7F2F4A-E37C-4A47-A912-C356289990D3}" type="slidenum">
              <a:rPr lang="en-US" altLang="en-US" sz="1400">
                <a:latin typeface="Times New Roman" panose="02020603050405020304" pitchFamily="18" charset="0"/>
              </a:rPr>
              <a:pPr/>
              <a:t>8</a:t>
            </a:fld>
            <a:endParaRPr lang="en-US" altLang="en-US" sz="1400">
              <a:latin typeface="Times New Roman" panose="02020603050405020304" pitchFamily="18" charset="0"/>
            </a:endParaRPr>
          </a:p>
        </p:txBody>
      </p:sp>
      <p:pic>
        <p:nvPicPr>
          <p:cNvPr id="11267" name="Picture 4" descr="nguyen nhan TBM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57201"/>
            <a:ext cx="7315200" cy="6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p:cNvSpPr>
            <a:spLocks noChangeArrowheads="1"/>
          </p:cNvSpPr>
          <p:nvPr/>
        </p:nvSpPr>
        <p:spPr bwMode="auto">
          <a:xfrm>
            <a:off x="4343400" y="1371600"/>
            <a:ext cx="1981200" cy="381000"/>
          </a:xfrm>
          <a:prstGeom prst="rect">
            <a:avLst/>
          </a:prstGeom>
          <a:solidFill>
            <a:srgbClr val="FFFFFF"/>
          </a:solidFill>
          <a:ln w="9525">
            <a:solidFill>
              <a:srgbClr val="FFFF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t>TBMMN do </a:t>
            </a:r>
          </a:p>
          <a:p>
            <a:pPr algn="ctr" eaLnBrk="1" hangingPunct="1"/>
            <a:r>
              <a:rPr lang="en-US" altLang="en-US" sz="2400" b="1"/>
              <a:t>huyÕt khèi</a:t>
            </a:r>
          </a:p>
        </p:txBody>
      </p:sp>
      <p:pic>
        <p:nvPicPr>
          <p:cNvPr id="11269" name="Picture 6" descr="dot quy do xo vua dm httpw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3162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6553200" y="914400"/>
            <a:ext cx="2667000" cy="685800"/>
          </a:xfrm>
          <a:prstGeom prst="rect">
            <a:avLst/>
          </a:prstGeom>
          <a:solidFill>
            <a:srgbClr val="FFFFFF"/>
          </a:solidFill>
          <a:ln w="9525">
            <a:solidFill>
              <a:srgbClr val="FFFF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t>HÑp §M do x¬ v÷a §M</a:t>
            </a:r>
          </a:p>
        </p:txBody>
      </p:sp>
      <p:sp>
        <p:nvSpPr>
          <p:cNvPr id="11271" name="Rectangle 8"/>
          <p:cNvSpPr>
            <a:spLocks noChangeArrowheads="1"/>
          </p:cNvSpPr>
          <p:nvPr/>
        </p:nvSpPr>
        <p:spPr bwMode="auto">
          <a:xfrm>
            <a:off x="2590800" y="4343400"/>
            <a:ext cx="2209800" cy="990600"/>
          </a:xfrm>
          <a:prstGeom prst="rect">
            <a:avLst/>
          </a:prstGeom>
          <a:solidFill>
            <a:schemeClr val="bg1"/>
          </a:solidFill>
          <a:ln w="9525">
            <a:solidFill>
              <a:srgbClr val="3366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latin typeface=".VnTimeH" panose="020B7200000000000000" pitchFamily="34" charset="0"/>
              </a:rPr>
              <a:t>XuÊt huyÕt </a:t>
            </a:r>
          </a:p>
          <a:p>
            <a:pPr algn="ctr" eaLnBrk="1" hangingPunct="1"/>
            <a:r>
              <a:rPr lang="en-US" altLang="en-US" sz="2400" b="1">
                <a:latin typeface=".VnTimeH" panose="020B7200000000000000" pitchFamily="34" charset="0"/>
              </a:rPr>
              <a:t>n·o</a:t>
            </a:r>
          </a:p>
        </p:txBody>
      </p:sp>
      <p:sp>
        <p:nvSpPr>
          <p:cNvPr id="11272" name="Rectangle 9"/>
          <p:cNvSpPr>
            <a:spLocks noChangeArrowheads="1"/>
          </p:cNvSpPr>
          <p:nvPr/>
        </p:nvSpPr>
        <p:spPr bwMode="auto">
          <a:xfrm>
            <a:off x="6019800" y="6019800"/>
            <a:ext cx="2286000" cy="457200"/>
          </a:xfrm>
          <a:prstGeom prst="rect">
            <a:avLst/>
          </a:prstGeom>
          <a:solidFill>
            <a:srgbClr val="FFFFFF"/>
          </a:solidFill>
          <a:ln w="9525">
            <a:solidFill>
              <a:srgbClr val="FFFF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t>Vì m¹ch n·o</a:t>
            </a:r>
          </a:p>
        </p:txBody>
      </p:sp>
      <p:sp>
        <p:nvSpPr>
          <p:cNvPr id="11273" name="Rectangle 10"/>
          <p:cNvSpPr>
            <a:spLocks noChangeArrowheads="1"/>
          </p:cNvSpPr>
          <p:nvPr/>
        </p:nvSpPr>
        <p:spPr bwMode="auto">
          <a:xfrm>
            <a:off x="2438400" y="228600"/>
            <a:ext cx="7620000" cy="609600"/>
          </a:xfrm>
          <a:prstGeom prst="rect">
            <a:avLst/>
          </a:prstGeom>
          <a:solidFill>
            <a:srgbClr val="FFFFFF"/>
          </a:solidFill>
          <a:ln w="9525">
            <a:solidFill>
              <a:srgbClr val="FFFF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solidFill>
                  <a:srgbClr val="3333FF"/>
                </a:solidFill>
                <a:latin typeface=".VnTimeH" panose="020B7200000000000000" pitchFamily="34" charset="0"/>
              </a:rPr>
              <a:t>Nguyªn nh©n g©y tai biÕn m¹ch m¸u n·o</a:t>
            </a:r>
          </a:p>
        </p:txBody>
      </p:sp>
      <p:sp>
        <p:nvSpPr>
          <p:cNvPr id="11274" name="Rectangle 12"/>
          <p:cNvSpPr>
            <a:spLocks noChangeArrowheads="1"/>
          </p:cNvSpPr>
          <p:nvPr/>
        </p:nvSpPr>
        <p:spPr bwMode="auto">
          <a:xfrm>
            <a:off x="2895600" y="914400"/>
            <a:ext cx="2743200" cy="304800"/>
          </a:xfrm>
          <a:prstGeom prst="rect">
            <a:avLst/>
          </a:prstGeom>
          <a:solidFill>
            <a:schemeClr val="bg1"/>
          </a:solidFill>
          <a:ln w="12700">
            <a:solidFill>
              <a:schemeClr val="bg1"/>
            </a:solidFill>
            <a:miter lim="800000"/>
            <a:headEnd type="none" w="sm" len="sm"/>
            <a:tailEnd type="none" w="sm" len="sm"/>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endParaRPr lang="en-US" altLang="en-US"/>
          </a:p>
        </p:txBody>
      </p:sp>
      <p:sp>
        <p:nvSpPr>
          <p:cNvPr id="11275" name="Rectangle 13"/>
          <p:cNvSpPr>
            <a:spLocks noChangeArrowheads="1"/>
          </p:cNvSpPr>
          <p:nvPr/>
        </p:nvSpPr>
        <p:spPr bwMode="auto">
          <a:xfrm>
            <a:off x="3962400" y="3276600"/>
            <a:ext cx="2133600" cy="457200"/>
          </a:xfrm>
          <a:prstGeom prst="rect">
            <a:avLst/>
          </a:prstGeom>
          <a:solidFill>
            <a:schemeClr val="bg1"/>
          </a:solidFill>
          <a:ln w="12700">
            <a:solidFill>
              <a:schemeClr val="bg1"/>
            </a:solidFill>
            <a:miter lim="800000"/>
            <a:headEnd type="none" w="sm" len="sm"/>
            <a:tailEnd type="none" w="sm" len="sm"/>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endParaRPr lang="en-US" altLang="en-US"/>
          </a:p>
        </p:txBody>
      </p:sp>
      <p:sp>
        <p:nvSpPr>
          <p:cNvPr id="11276" name="Rectangle 15"/>
          <p:cNvSpPr>
            <a:spLocks noChangeArrowheads="1"/>
          </p:cNvSpPr>
          <p:nvPr/>
        </p:nvSpPr>
        <p:spPr bwMode="auto">
          <a:xfrm>
            <a:off x="4267200" y="2514600"/>
            <a:ext cx="2209800" cy="990600"/>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latin typeface=".VnTimeH" panose="020B7200000000000000" pitchFamily="34" charset="0"/>
              </a:rPr>
              <a:t>T¾c m¹ch</a:t>
            </a:r>
          </a:p>
          <a:p>
            <a:pPr algn="ctr" eaLnBrk="1" hangingPunct="1"/>
            <a:r>
              <a:rPr lang="en-US" altLang="en-US" sz="2400" b="1">
                <a:latin typeface=".VnTimeH" panose="020B7200000000000000" pitchFamily="34" charset="0"/>
              </a:rPr>
              <a:t> n·o</a:t>
            </a:r>
          </a:p>
        </p:txBody>
      </p:sp>
    </p:spTree>
    <p:extLst>
      <p:ext uri="{BB962C8B-B14F-4D97-AF65-F5344CB8AC3E}">
        <p14:creationId xmlns:p14="http://schemas.microsoft.com/office/powerpoint/2010/main" val="107137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es-ES" b="1" dirty="0" err="1"/>
              <a:t>Phân</a:t>
            </a:r>
            <a:r>
              <a:rPr lang="es-ES" b="1" dirty="0"/>
              <a:t> </a:t>
            </a:r>
            <a:r>
              <a:rPr lang="es-ES" b="1" dirty="0" err="1"/>
              <a:t>loại</a:t>
            </a:r>
            <a:r>
              <a:rPr lang="es-ES" b="1" dirty="0"/>
              <a:t> </a:t>
            </a:r>
            <a:r>
              <a:rPr lang="es-ES" b="1" dirty="0" err="1"/>
              <a:t>tai</a:t>
            </a:r>
            <a:r>
              <a:rPr lang="es-ES" b="1" dirty="0"/>
              <a:t> </a:t>
            </a:r>
            <a:r>
              <a:rPr lang="es-ES" b="1" dirty="0" err="1"/>
              <a:t>biến</a:t>
            </a:r>
            <a:r>
              <a:rPr lang="es-ES" b="1" dirty="0"/>
              <a:t> </a:t>
            </a:r>
            <a:r>
              <a:rPr lang="es-ES" b="1" dirty="0" err="1"/>
              <a:t>mạch</a:t>
            </a:r>
            <a:r>
              <a:rPr lang="es-ES" b="1" dirty="0"/>
              <a:t> </a:t>
            </a:r>
            <a:r>
              <a:rPr lang="es-ES" b="1" dirty="0" err="1"/>
              <a:t>máu</a:t>
            </a:r>
            <a:r>
              <a:rPr lang="es-ES" b="1" dirty="0"/>
              <a:t> </a:t>
            </a:r>
            <a:r>
              <a:rPr lang="es-ES" b="1" dirty="0" err="1"/>
              <a:t>não</a:t>
            </a:r>
            <a:r>
              <a:rPr lang="es-ES" b="1" dirty="0"/>
              <a:t> </a:t>
            </a:r>
            <a:endParaRPr lang="en-US" dirty="0"/>
          </a:p>
          <a:p>
            <a:pPr>
              <a:lnSpc>
                <a:spcPct val="150000"/>
              </a:lnSpc>
            </a:pPr>
            <a:r>
              <a:rPr lang="es-ES" i="1" dirty="0" err="1"/>
              <a:t>Nhồi</a:t>
            </a:r>
            <a:r>
              <a:rPr lang="es-ES" i="1" dirty="0"/>
              <a:t> </a:t>
            </a:r>
            <a:r>
              <a:rPr lang="es-ES" i="1" dirty="0" err="1"/>
              <a:t>máu</a:t>
            </a:r>
            <a:r>
              <a:rPr lang="es-ES" i="1" dirty="0"/>
              <a:t> </a:t>
            </a:r>
            <a:r>
              <a:rPr lang="es-ES" i="1" dirty="0" err="1"/>
              <a:t>não</a:t>
            </a:r>
            <a:r>
              <a:rPr lang="es-ES" i="1" dirty="0"/>
              <a:t> do </a:t>
            </a:r>
            <a:r>
              <a:rPr lang="es-ES" i="1" dirty="0" err="1"/>
              <a:t>cục</a:t>
            </a:r>
            <a:r>
              <a:rPr lang="es-ES" i="1" dirty="0"/>
              <a:t> </a:t>
            </a:r>
            <a:r>
              <a:rPr lang="es-ES" i="1" dirty="0" err="1"/>
              <a:t>máu</a:t>
            </a:r>
            <a:r>
              <a:rPr lang="es-ES" i="1" dirty="0"/>
              <a:t> </a:t>
            </a:r>
            <a:r>
              <a:rPr lang="es-ES" i="1" dirty="0" err="1"/>
              <a:t>đông</a:t>
            </a:r>
            <a:endParaRPr lang="en-US" dirty="0"/>
          </a:p>
          <a:p>
            <a:pPr>
              <a:lnSpc>
                <a:spcPct val="150000"/>
              </a:lnSpc>
            </a:pPr>
            <a:r>
              <a:rPr lang="es-ES" i="1" dirty="0" err="1"/>
              <a:t>Nhồi</a:t>
            </a:r>
            <a:r>
              <a:rPr lang="es-ES" i="1" dirty="0"/>
              <a:t> </a:t>
            </a:r>
            <a:r>
              <a:rPr lang="es-ES" i="1" dirty="0" err="1"/>
              <a:t>máu</a:t>
            </a:r>
            <a:r>
              <a:rPr lang="es-ES" i="1" dirty="0"/>
              <a:t> </a:t>
            </a:r>
            <a:r>
              <a:rPr lang="es-ES" i="1" dirty="0" err="1"/>
              <a:t>não</a:t>
            </a:r>
            <a:r>
              <a:rPr lang="es-ES" i="1" dirty="0"/>
              <a:t> do </a:t>
            </a:r>
            <a:r>
              <a:rPr lang="es-ES" i="1" dirty="0" err="1"/>
              <a:t>nghẽn</a:t>
            </a:r>
            <a:r>
              <a:rPr lang="es-ES" i="1" dirty="0"/>
              <a:t> </a:t>
            </a:r>
            <a:r>
              <a:rPr lang="es-ES" i="1" dirty="0" err="1"/>
              <a:t>mạch</a:t>
            </a:r>
            <a:r>
              <a:rPr lang="es-ES" i="1" dirty="0"/>
              <a:t> </a:t>
            </a:r>
            <a:r>
              <a:rPr lang="es-ES" i="1" dirty="0" err="1"/>
              <a:t>và</a:t>
            </a:r>
            <a:r>
              <a:rPr lang="es-ES" i="1" dirty="0"/>
              <a:t> </a:t>
            </a:r>
            <a:r>
              <a:rPr lang="es-ES" i="1" dirty="0" err="1"/>
              <a:t>các</a:t>
            </a:r>
            <a:r>
              <a:rPr lang="es-ES" i="1" dirty="0"/>
              <a:t> </a:t>
            </a:r>
            <a:r>
              <a:rPr lang="es-ES" i="1" dirty="0" err="1"/>
              <a:t>nguyên</a:t>
            </a:r>
            <a:r>
              <a:rPr lang="es-ES" i="1" dirty="0"/>
              <a:t> </a:t>
            </a:r>
            <a:r>
              <a:rPr lang="es-ES" i="1" dirty="0" err="1"/>
              <a:t>nhân</a:t>
            </a:r>
            <a:r>
              <a:rPr lang="es-ES" i="1" dirty="0"/>
              <a:t> </a:t>
            </a:r>
            <a:r>
              <a:rPr lang="es-ES" i="1" dirty="0" err="1"/>
              <a:t>khác</a:t>
            </a:r>
            <a:endParaRPr lang="en-US" dirty="0"/>
          </a:p>
          <a:p>
            <a:pPr>
              <a:lnSpc>
                <a:spcPct val="150000"/>
              </a:lnSpc>
            </a:pPr>
            <a:r>
              <a:rPr lang="pt-BR" i="1" dirty="0"/>
              <a:t>Chảy máu não (xuất huyết não)</a:t>
            </a:r>
            <a:endParaRPr lang="en-US" dirty="0"/>
          </a:p>
          <a:p>
            <a:pPr>
              <a:lnSpc>
                <a:spcPct val="150000"/>
              </a:lnSpc>
            </a:pPr>
            <a:r>
              <a:rPr lang="pt-BR" dirty="0"/>
              <a:t>- Tăng huyết áp gây vỡ mạch trong não.</a:t>
            </a:r>
            <a:endParaRPr lang="en-US" dirty="0"/>
          </a:p>
          <a:p>
            <a:pPr>
              <a:lnSpc>
                <a:spcPct val="150000"/>
              </a:lnSpc>
            </a:pPr>
            <a:r>
              <a:rPr lang="pt-BR" dirty="0"/>
              <a:t>- Vỡ phình mạch não do dị dạng thường gặp ở người trẻ.</a:t>
            </a:r>
            <a:endParaRPr lang="en-US" dirty="0"/>
          </a:p>
          <a:p>
            <a:pPr>
              <a:lnSpc>
                <a:spcPct val="150000"/>
              </a:lnSpc>
            </a:pPr>
            <a:r>
              <a:rPr lang="pt-BR" dirty="0"/>
              <a:t>- Bệnh về máu.</a:t>
            </a:r>
            <a:endParaRPr lang="en-US" dirty="0"/>
          </a:p>
          <a:p>
            <a:pPr>
              <a:lnSpc>
                <a:spcPct val="150000"/>
              </a:lnSpc>
            </a:pPr>
            <a:endParaRPr lang="en-US" dirty="0"/>
          </a:p>
        </p:txBody>
      </p:sp>
    </p:spTree>
    <p:extLst>
      <p:ext uri="{BB962C8B-B14F-4D97-AF65-F5344CB8AC3E}">
        <p14:creationId xmlns:p14="http://schemas.microsoft.com/office/powerpoint/2010/main" val="3208148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3415</Words>
  <Application>Microsoft Office PowerPoint</Application>
  <PresentationFormat>Widescreen</PresentationFormat>
  <Paragraphs>243</Paragraphs>
  <Slides>49</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60" baseType="lpstr">
      <vt:lpstr>.VnArial</vt:lpstr>
      <vt:lpstr>.VnArialH</vt:lpstr>
      <vt:lpstr>.VnTime</vt:lpstr>
      <vt:lpstr>.VnTimeH</vt:lpstr>
      <vt:lpstr>Arial</vt:lpstr>
      <vt:lpstr>Calibri</vt:lpstr>
      <vt:lpstr>Times New Roman</vt:lpstr>
      <vt:lpstr>Office Theme</vt:lpstr>
      <vt:lpstr>MSPhotoEd.3</vt:lpstr>
      <vt:lpstr>Document</vt:lpstr>
      <vt:lpstr>Chart</vt:lpstr>
      <vt:lpstr>CHĂM SÓC NB  TAI BIẾN MẠCH MÁU NÃO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CHĂM SÓC NGƯỜI BỆNH CƠN ĐAU THẮT NGỰC</dc:title>
  <dc:creator>Mr Do</dc:creator>
  <cp:lastModifiedBy>Nguyen Van Do</cp:lastModifiedBy>
  <cp:revision>14</cp:revision>
  <dcterms:created xsi:type="dcterms:W3CDTF">2017-08-27T14:46:00Z</dcterms:created>
  <dcterms:modified xsi:type="dcterms:W3CDTF">2023-02-28T13:48:51Z</dcterms:modified>
</cp:coreProperties>
</file>